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30279975" cy="42808525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2044700" indent="-15875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4090988" indent="-3176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6137275" indent="-47656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8183563" indent="-63547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9">
          <p15:clr>
            <a:srgbClr val="A4A3A4"/>
          </p15:clr>
        </p15:guide>
        <p15:guide id="2" orient="horz" pos="955">
          <p15:clr>
            <a:srgbClr val="A4A3A4"/>
          </p15:clr>
        </p15:guide>
        <p15:guide id="3" orient="horz" pos="2205">
          <p15:clr>
            <a:srgbClr val="A4A3A4"/>
          </p15:clr>
        </p15:guide>
        <p15:guide id="4" orient="horz" pos="3443">
          <p15:clr>
            <a:srgbClr val="A4A3A4"/>
          </p15:clr>
        </p15:guide>
        <p15:guide id="5" orient="horz" pos="4721">
          <p15:clr>
            <a:srgbClr val="A4A3A4"/>
          </p15:clr>
        </p15:guide>
        <p15:guide id="6" orient="horz" pos="5975">
          <p15:clr>
            <a:srgbClr val="A4A3A4"/>
          </p15:clr>
        </p15:guide>
        <p15:guide id="7" orient="horz" pos="6589">
          <p15:clr>
            <a:srgbClr val="A4A3A4"/>
          </p15:clr>
        </p15:guide>
        <p15:guide id="8" orient="horz" pos="13075">
          <p15:clr>
            <a:srgbClr val="A4A3A4"/>
          </p15:clr>
        </p15:guide>
        <p15:guide id="9" pos="18109">
          <p15:clr>
            <a:srgbClr val="A4A3A4"/>
          </p15:clr>
        </p15:guide>
        <p15:guide id="10" pos="2473">
          <p15:clr>
            <a:srgbClr val="A4A3A4"/>
          </p15:clr>
        </p15:guide>
        <p15:guide id="11" pos="6547">
          <p15:clr>
            <a:srgbClr val="A4A3A4"/>
          </p15:clr>
        </p15:guide>
        <p15:guide id="12" pos="10006">
          <p15:clr>
            <a:srgbClr val="A4A3A4"/>
          </p15:clr>
        </p15:guide>
        <p15:guide id="13" pos="10617">
          <p15:clr>
            <a:srgbClr val="A4A3A4"/>
          </p15:clr>
        </p15:guide>
        <p15:guide id="14" pos="140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317"/>
    <a:srgbClr val="0168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7" autoAdjust="0"/>
    <p:restoredTop sz="94660"/>
  </p:normalViewPr>
  <p:slideViewPr>
    <p:cSldViewPr snapToGrid="0">
      <p:cViewPr>
        <p:scale>
          <a:sx n="33" d="100"/>
          <a:sy n="33" d="100"/>
        </p:scale>
        <p:origin x="912" y="-3326"/>
      </p:cViewPr>
      <p:guideLst>
        <p:guide orient="horz" pos="24789"/>
        <p:guide orient="horz" pos="955"/>
        <p:guide orient="horz" pos="2205"/>
        <p:guide orient="horz" pos="3443"/>
        <p:guide orient="horz" pos="4721"/>
        <p:guide orient="horz" pos="5975"/>
        <p:guide orient="horz" pos="6589"/>
        <p:guide orient="horz" pos="13075"/>
        <p:guide pos="18109"/>
        <p:guide pos="2473"/>
        <p:guide pos="6547"/>
        <p:guide pos="10006"/>
        <p:guide pos="10617"/>
        <p:guide pos="140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1DB276-DE44-A255-C3D7-7584C60BBF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E43DA-4E17-9D01-0F1D-D6FF9362E20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FEF54525-219D-4FB6-BCAC-3C19C48B6CB9}" type="datetime1">
              <a:rPr lang="en-US" altLang="zh-CN"/>
              <a:pPr/>
              <a:t>3/27/2024</a:t>
            </a:fld>
            <a:endParaRPr lang="en-US" altLang="zh-C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84EB3F8-DDC7-893F-AB6F-A79B703D5D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92A5308-1620-81AB-CD0C-635BC506B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DE2E5-4790-B5FB-DEEE-CB5FD1A674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5FC53-7F2F-D74F-7725-B90C66680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F92F678F-3450-4E5B-A619-79C61261DC3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54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2044700" algn="l" rtl="0" eaLnBrk="0" fontAlgn="base" hangingPunct="0">
      <a:spcBef>
        <a:spcPct val="30000"/>
      </a:spcBef>
      <a:spcAft>
        <a:spcPct val="0"/>
      </a:spcAft>
      <a:defRPr sz="54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4090988" algn="l" rtl="0" eaLnBrk="0" fontAlgn="base" hangingPunct="0">
      <a:spcBef>
        <a:spcPct val="30000"/>
      </a:spcBef>
      <a:spcAft>
        <a:spcPct val="0"/>
      </a:spcAft>
      <a:defRPr sz="54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6137275" algn="l" rtl="0" eaLnBrk="0" fontAlgn="base" hangingPunct="0">
      <a:spcBef>
        <a:spcPct val="30000"/>
      </a:spcBef>
      <a:spcAft>
        <a:spcPct val="0"/>
      </a:spcAft>
      <a:defRPr sz="54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8183563" algn="l" rtl="0" eaLnBrk="0" fontAlgn="base" hangingPunct="0">
      <a:spcBef>
        <a:spcPct val="30000"/>
      </a:spcBef>
      <a:spcAft>
        <a:spcPct val="0"/>
      </a:spcAft>
      <a:defRPr sz="54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10230307" algn="l" defTabSz="409212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12276369" algn="l" defTabSz="409212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14322430" algn="l" defTabSz="409212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6368492" algn="l" defTabSz="409212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7">
            <a:extLst>
              <a:ext uri="{FF2B5EF4-FFF2-40B4-BE49-F238E27FC236}">
                <a16:creationId xmlns:a16="http://schemas.microsoft.com/office/drawing/2014/main" id="{2AE249F1-8620-B53B-219D-B0019E2CBA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024AF8-2EEC-44C3-83B5-C06B2E482FD6}" type="slidenum">
              <a:rPr lang="en-GB" altLang="zh-CN" sz="1200">
                <a:latin typeface="Calibri" panose="020F0502020204030204" pitchFamily="34" charset="0"/>
              </a:rPr>
              <a:pPr/>
              <a:t>1</a:t>
            </a:fld>
            <a:endParaRPr lang="en-GB" altLang="zh-CN" sz="1200">
              <a:latin typeface="Calibri" panose="020F0502020204030204" pitchFamily="34" charset="0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995F8E6C-8C4D-7471-7E2C-8B00AC1B6F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6E72B90-FBE3-BF58-83FE-7AE63A817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09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TCD_Large_RGB-01.jpg">
            <a:extLst>
              <a:ext uri="{FF2B5EF4-FFF2-40B4-BE49-F238E27FC236}">
                <a16:creationId xmlns:a16="http://schemas.microsoft.com/office/drawing/2014/main" id="{9F42417E-A4F1-DABD-BA96-9A342BC4C9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585788"/>
            <a:ext cx="11198225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97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97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97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97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97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5pPr>
      <a:lvl6pPr marL="2046061" algn="ctr" rtl="0" fontAlgn="base">
        <a:spcBef>
          <a:spcPct val="0"/>
        </a:spcBef>
        <a:spcAft>
          <a:spcPct val="0"/>
        </a:spcAft>
        <a:defRPr sz="19700">
          <a:solidFill>
            <a:schemeClr val="tx1"/>
          </a:solidFill>
          <a:latin typeface="Calibri" pitchFamily="34" charset="0"/>
        </a:defRPr>
      </a:lvl6pPr>
      <a:lvl7pPr marL="4092123" algn="ctr" rtl="0" fontAlgn="base">
        <a:spcBef>
          <a:spcPct val="0"/>
        </a:spcBef>
        <a:spcAft>
          <a:spcPct val="0"/>
        </a:spcAft>
        <a:defRPr sz="19700">
          <a:solidFill>
            <a:schemeClr val="tx1"/>
          </a:solidFill>
          <a:latin typeface="Calibri" pitchFamily="34" charset="0"/>
        </a:defRPr>
      </a:lvl7pPr>
      <a:lvl8pPr marL="6138184" algn="ctr" rtl="0" fontAlgn="base">
        <a:spcBef>
          <a:spcPct val="0"/>
        </a:spcBef>
        <a:spcAft>
          <a:spcPct val="0"/>
        </a:spcAft>
        <a:defRPr sz="19700">
          <a:solidFill>
            <a:schemeClr val="tx1"/>
          </a:solidFill>
          <a:latin typeface="Calibri" pitchFamily="34" charset="0"/>
        </a:defRPr>
      </a:lvl8pPr>
      <a:lvl9pPr marL="8184246" algn="ctr" rtl="0" fontAlgn="base">
        <a:spcBef>
          <a:spcPct val="0"/>
        </a:spcBef>
        <a:spcAft>
          <a:spcPct val="0"/>
        </a:spcAft>
        <a:defRPr sz="19700">
          <a:solidFill>
            <a:schemeClr val="tx1"/>
          </a:solidFill>
          <a:latin typeface="Calibri" pitchFamily="34" charset="0"/>
        </a:defRPr>
      </a:lvl9pPr>
    </p:titleStyle>
    <p:bodyStyle>
      <a:lvl1pPr marL="1533525" indent="-15335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3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3324225" indent="-12779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5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5114925" indent="-10223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7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7161213" indent="-10223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9205913" indent="-10223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11253338" indent="-1023031" algn="l" defTabSz="4092123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299399" indent="-1023031" algn="l" defTabSz="4092123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345461" indent="-1023031" algn="l" defTabSz="4092123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7391522" indent="-1023031" algn="l" defTabSz="4092123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92123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46061" algn="l" defTabSz="4092123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092123" algn="l" defTabSz="4092123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38184" algn="l" defTabSz="4092123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184246" algn="l" defTabSz="4092123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230307" algn="l" defTabSz="4092123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276369" algn="l" defTabSz="4092123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322430" algn="l" defTabSz="4092123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368492" algn="l" defTabSz="4092123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54B20CE1-A6EC-6C72-B0F8-9B25F2B95A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4" r="2536" b="1128"/>
          <a:stretch/>
        </p:blipFill>
        <p:spPr>
          <a:xfrm>
            <a:off x="15463781" y="21777846"/>
            <a:ext cx="13909200" cy="9258511"/>
          </a:xfrm>
          <a:prstGeom prst="rect">
            <a:avLst/>
          </a:prstGeom>
        </p:spPr>
      </p:pic>
      <p:sp>
        <p:nvSpPr>
          <p:cNvPr id="3073" name="TextBox 9">
            <a:extLst>
              <a:ext uri="{FF2B5EF4-FFF2-40B4-BE49-F238E27FC236}">
                <a16:creationId xmlns:a16="http://schemas.microsoft.com/office/drawing/2014/main" id="{5C5ED0EB-C4D6-0503-CB94-5F2D27BF8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905" y="4785168"/>
            <a:ext cx="2482215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4000" dirty="0" err="1">
                <a:latin typeface="Source Sans Pro" panose="020B0503030403020204" pitchFamily="34" charset="0"/>
              </a:rPr>
              <a:t>Lingyu</a:t>
            </a:r>
            <a:r>
              <a:rPr lang="en-US" altLang="zh-CN" sz="4000" dirty="0">
                <a:latin typeface="Source Sans Pro" panose="020B0503030403020204" pitchFamily="34" charset="0"/>
              </a:rPr>
              <a:t> Gong  23337765                           </a:t>
            </a:r>
          </a:p>
          <a:p>
            <a:pPr algn="ctr" eaLnBrk="1" hangingPunct="1"/>
            <a:r>
              <a:rPr lang="pt-BR" altLang="zh-CN" sz="4000" dirty="0">
                <a:latin typeface="Source Sans Pro" panose="020B0503030403020204" pitchFamily="34" charset="0"/>
              </a:rPr>
              <a:t>EEP55C30-202324 ALGORITHMS FOR QUANTUM COMPUTING II</a:t>
            </a:r>
            <a:endParaRPr lang="en-US" altLang="zh-CN" sz="4000" dirty="0">
              <a:latin typeface="Source Sans Pro" panose="020B0503030403020204" pitchFamily="34" charset="0"/>
            </a:endParaRPr>
          </a:p>
        </p:txBody>
      </p:sp>
      <p:sp>
        <p:nvSpPr>
          <p:cNvPr id="3074" name="TextBox 7">
            <a:extLst>
              <a:ext uri="{FF2B5EF4-FFF2-40B4-BE49-F238E27FC236}">
                <a16:creationId xmlns:a16="http://schemas.microsoft.com/office/drawing/2014/main" id="{DE647199-370D-6011-608D-38B15B5C6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2209" y="3863311"/>
            <a:ext cx="2699555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6000" b="1" dirty="0">
                <a:latin typeface="Source Sans Pro" panose="020B0503030403020204" pitchFamily="34" charset="0"/>
              </a:rPr>
              <a:t>Comparing the Foundations: A Study of Two Basic Quantum Neural Networks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C7D3ED-C821-DD3D-3806-92D0108CEFB0}"/>
              </a:ext>
            </a:extLst>
          </p:cNvPr>
          <p:cNvSpPr>
            <a:spLocks/>
          </p:cNvSpPr>
          <p:nvPr/>
        </p:nvSpPr>
        <p:spPr>
          <a:xfrm>
            <a:off x="15732228" y="30962733"/>
            <a:ext cx="7804883" cy="967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27100" tIns="113550" rIns="227100" bIns="113550" rtlCol="0" anchor="b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kumimoji="1" lang="en-US" altLang="zh-CN" sz="4800" dirty="0">
                <a:ln w="0"/>
                <a:solidFill>
                  <a:srgbClr val="0168B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</a:rPr>
              <a:t>Conclusions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C3BE18-8578-0FC2-0022-82EEBF83E8A2}"/>
              </a:ext>
            </a:extLst>
          </p:cNvPr>
          <p:cNvSpPr>
            <a:spLocks/>
          </p:cNvSpPr>
          <p:nvPr/>
        </p:nvSpPr>
        <p:spPr>
          <a:xfrm>
            <a:off x="1548219" y="12767363"/>
            <a:ext cx="13640751" cy="111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27100" tIns="113550" rIns="227100" bIns="113550" rtlCol="0" anchor="t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685800" indent="-685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en-US" altLang="zh-CN" sz="4800" dirty="0">
                <a:ln w="0"/>
                <a:solidFill>
                  <a:srgbClr val="0168B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Quantum Neural Network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A57159-C013-51FB-9FB8-C2F13165FF40}"/>
              </a:ext>
            </a:extLst>
          </p:cNvPr>
          <p:cNvSpPr>
            <a:spLocks/>
          </p:cNvSpPr>
          <p:nvPr/>
        </p:nvSpPr>
        <p:spPr>
          <a:xfrm>
            <a:off x="1548219" y="13575790"/>
            <a:ext cx="13640751" cy="8000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27100" tIns="113550" rIns="227100" bIns="113550" rtlCol="0" anchor="t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just">
              <a:spcAft>
                <a:spcPts val="600"/>
              </a:spcAft>
            </a:pPr>
            <a:r>
              <a:rPr kumimoji="1" lang="en-US" altLang="zh-CN" sz="4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Quantum Neural Networks is an advanced computing model that combines the concepts of quantum computing and neural networks.</a:t>
            </a:r>
          </a:p>
          <a:p>
            <a:pPr>
              <a:spcAft>
                <a:spcPts val="600"/>
              </a:spcAft>
            </a:pPr>
            <a:r>
              <a:rPr kumimoji="1" lang="en-US" altLang="zh-CN" sz="40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Main Features:</a:t>
            </a:r>
          </a:p>
          <a:p>
            <a:pPr marL="742950" indent="-742950" algn="just">
              <a:spcAft>
                <a:spcPts val="600"/>
              </a:spcAft>
              <a:buFont typeface="+mj-lt"/>
              <a:buAutoNum type="arabicPeriod"/>
            </a:pPr>
            <a:r>
              <a:rPr kumimoji="1" lang="en-US" altLang="zh-CN" sz="4000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QFCModel</a:t>
            </a:r>
            <a:r>
              <a:rPr kumimoji="1" lang="en-US" altLang="zh-CN" sz="4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features a </a:t>
            </a:r>
            <a:r>
              <a:rPr kumimoji="1" lang="en-US" altLang="zh-CN" sz="4000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QLayer</a:t>
            </a:r>
            <a:r>
              <a:rPr kumimoji="1" lang="en-US" altLang="zh-CN" sz="4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 representing a multi-layer, quantum circuit similar to classical neural networks.</a:t>
            </a:r>
          </a:p>
          <a:p>
            <a:pPr marL="742950" indent="-742950" algn="just">
              <a:spcAft>
                <a:spcPts val="600"/>
              </a:spcAft>
              <a:buFont typeface="+mj-lt"/>
              <a:buAutoNum type="arabicPeriod"/>
            </a:pPr>
            <a:r>
              <a:rPr kumimoji="1" lang="en-US" altLang="zh-CN" sz="4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It includes trainable quantum gates such as RX, RY, RZ, and CRX for adaptability.</a:t>
            </a:r>
          </a:p>
          <a:p>
            <a:pPr marL="742950" indent="-742950" algn="just">
              <a:spcAft>
                <a:spcPts val="600"/>
              </a:spcAft>
              <a:buFont typeface="+mj-lt"/>
              <a:buAutoNum type="arabicPeriod"/>
            </a:pPr>
            <a:r>
              <a:rPr kumimoji="1" lang="en-US" altLang="zh-CN" sz="4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Randomness is introduced by a </a:t>
            </a:r>
            <a:r>
              <a:rPr kumimoji="1" lang="en-US" altLang="zh-CN" sz="4000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random_layer</a:t>
            </a:r>
            <a:r>
              <a:rPr kumimoji="1" lang="en-US" altLang="zh-CN" sz="4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 applying various quantum operations.</a:t>
            </a:r>
          </a:p>
          <a:p>
            <a:pPr marL="742950" indent="-742950" algn="just">
              <a:spcAft>
                <a:spcPts val="600"/>
              </a:spcAft>
              <a:buFont typeface="+mj-lt"/>
              <a:buAutoNum type="arabicPeriod"/>
            </a:pPr>
            <a:r>
              <a:rPr kumimoji="1" lang="en-US" altLang="zh-CN" sz="4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Data encoding is done via </a:t>
            </a:r>
            <a:r>
              <a:rPr kumimoji="1" lang="en-US" altLang="zh-CN" sz="4000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GeneralEncoder</a:t>
            </a:r>
            <a:r>
              <a:rPr kumimoji="1" lang="en-US" altLang="zh-CN" sz="4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 crucial for transforming classical data into quantum format.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0342780-6FFB-4479-A6AC-7DFAA19D2460}"/>
              </a:ext>
            </a:extLst>
          </p:cNvPr>
          <p:cNvCxnSpPr>
            <a:cxnSpLocks/>
          </p:cNvCxnSpPr>
          <p:nvPr/>
        </p:nvCxnSpPr>
        <p:spPr>
          <a:xfrm>
            <a:off x="-8" y="21576466"/>
            <a:ext cx="30279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87C62E8-86DA-5EA4-4911-28C2270B2E1B}"/>
              </a:ext>
            </a:extLst>
          </p:cNvPr>
          <p:cNvSpPr>
            <a:spLocks/>
          </p:cNvSpPr>
          <p:nvPr/>
        </p:nvSpPr>
        <p:spPr>
          <a:xfrm>
            <a:off x="15732230" y="6339492"/>
            <a:ext cx="13640751" cy="276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27100" tIns="113550" rIns="227100" bIns="113550" rtlCol="0" anchor="t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742950" indent="-742950" algn="just">
              <a:spcAft>
                <a:spcPts val="600"/>
              </a:spcAft>
              <a:buFont typeface="+mj-lt"/>
              <a:buAutoNum type="arabicPeriod" startAt="5"/>
            </a:pPr>
            <a:r>
              <a:rPr kumimoji="1" lang="en-US" altLang="zh-CN" sz="4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All qubits are measured using the </a:t>
            </a:r>
            <a:r>
              <a:rPr kumimoji="1" lang="en-US" altLang="zh-CN" sz="4000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MeasureAll</a:t>
            </a:r>
            <a:r>
              <a:rPr kumimoji="1" lang="en-US" altLang="zh-CN" sz="4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module with Pauli-Z observables for classical information extraction.</a:t>
            </a:r>
          </a:p>
          <a:p>
            <a:pPr marL="742950" indent="-742950" algn="just">
              <a:spcAft>
                <a:spcPts val="600"/>
              </a:spcAft>
              <a:buFont typeface="+mj-lt"/>
              <a:buAutoNum type="arabicPeriod" startAt="5"/>
            </a:pPr>
            <a:r>
              <a:rPr kumimoji="1" lang="en-US" altLang="zh-CN" sz="4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The circuit is processed using the </a:t>
            </a:r>
            <a:r>
              <a:rPr kumimoji="1" lang="en-US" altLang="zh-CN" sz="4000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Qiskit</a:t>
            </a:r>
            <a:r>
              <a:rPr kumimoji="1" lang="en-US" altLang="zh-CN" sz="4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simulator, blending quantum and classical computing for practical testing.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998D5A4-4B4E-7556-0D7E-A169960BD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228" y="8979156"/>
            <a:ext cx="14271135" cy="6443565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91DB35B7-6C28-E1AA-2A4A-65111EBD005D}"/>
              </a:ext>
            </a:extLst>
          </p:cNvPr>
          <p:cNvSpPr>
            <a:spLocks/>
          </p:cNvSpPr>
          <p:nvPr/>
        </p:nvSpPr>
        <p:spPr>
          <a:xfrm>
            <a:off x="1548219" y="21576466"/>
            <a:ext cx="13640751" cy="111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27100" tIns="113550" rIns="227100" bIns="113550" rtlCol="0" anchor="t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685800" indent="-685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en-US" altLang="zh-CN" sz="4800" dirty="0" err="1">
                <a:ln w="0"/>
                <a:solidFill>
                  <a:srgbClr val="0168B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Quanvolution</a:t>
            </a:r>
            <a:r>
              <a:rPr kumimoji="1" lang="en-US" altLang="zh-CN" sz="4800" dirty="0">
                <a:ln w="0"/>
                <a:solidFill>
                  <a:srgbClr val="0168B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Neural Network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5E57B5D-1990-A783-D499-C4E8364D53DE}"/>
              </a:ext>
            </a:extLst>
          </p:cNvPr>
          <p:cNvSpPr>
            <a:spLocks/>
          </p:cNvSpPr>
          <p:nvPr/>
        </p:nvSpPr>
        <p:spPr>
          <a:xfrm>
            <a:off x="1499228" y="22588787"/>
            <a:ext cx="13640751" cy="14925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27100" tIns="113550" rIns="227100" bIns="113550" rtlCol="0" anchor="t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just">
              <a:spcAft>
                <a:spcPts val="600"/>
              </a:spcAft>
            </a:pPr>
            <a:r>
              <a:rPr kumimoji="1" lang="en-US" altLang="zh-CN" sz="4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This method is like a conventional neural network's convolutional layer but leverages quantum computing to capture unique features beyond regular deep learning techniques.</a:t>
            </a:r>
          </a:p>
          <a:p>
            <a:pPr algn="just">
              <a:spcAft>
                <a:spcPts val="600"/>
              </a:spcAft>
            </a:pPr>
            <a:r>
              <a:rPr kumimoji="1" lang="en-US" altLang="zh-CN" sz="40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Main Features:</a:t>
            </a:r>
          </a:p>
          <a:p>
            <a:pPr marL="742950" indent="-742950" algn="just">
              <a:spcAft>
                <a:spcPts val="600"/>
              </a:spcAft>
              <a:buFont typeface="+mj-lt"/>
              <a:buAutoNum type="arabicPeriod"/>
            </a:pPr>
            <a:r>
              <a:rPr kumimoji="1" lang="en-US" altLang="zh-CN" sz="4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Qubits: The filter uses 4 qubits to process image data.</a:t>
            </a:r>
          </a:p>
          <a:p>
            <a:pPr marL="742950" indent="-742950" algn="just">
              <a:spcAft>
                <a:spcPts val="600"/>
              </a:spcAft>
              <a:buFont typeface="+mj-lt"/>
              <a:buAutoNum type="arabicPeriod"/>
            </a:pPr>
            <a:r>
              <a:rPr kumimoji="1" lang="en-US" altLang="zh-CN" sz="4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Encoder: It employs a </a:t>
            </a:r>
            <a:r>
              <a:rPr kumimoji="1" lang="en-US" altLang="zh-CN" sz="4000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GeneralEncoder</a:t>
            </a:r>
            <a:r>
              <a:rPr kumimoji="1" lang="en-US" altLang="zh-CN" sz="4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with </a:t>
            </a:r>
            <a:r>
              <a:rPr kumimoji="1" lang="en-US" altLang="zh-CN" sz="4000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ry</a:t>
            </a:r>
            <a:r>
              <a:rPr kumimoji="1" lang="en-US" altLang="zh-CN" sz="4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gates to encode 4 pieces of input data onto the 4 qubits. The encoding translates input features into rotations on the Bloch sphere for each qubit.</a:t>
            </a:r>
          </a:p>
          <a:p>
            <a:pPr marL="742950" indent="-742950" algn="just">
              <a:spcAft>
                <a:spcPts val="600"/>
              </a:spcAft>
              <a:buFont typeface="+mj-lt"/>
              <a:buAutoNum type="arabicPeriod"/>
            </a:pPr>
            <a:r>
              <a:rPr kumimoji="1" lang="en-US" altLang="zh-CN" sz="4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Quantum Layer: A </a:t>
            </a:r>
            <a:r>
              <a:rPr kumimoji="1" lang="en-US" altLang="zh-CN" sz="4000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RandomLayer</a:t>
            </a:r>
            <a:r>
              <a:rPr kumimoji="1" lang="en-US" altLang="zh-CN" sz="4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with 8 quantum operations is applied to introduce variability and expressiveness to the quantum circuit.</a:t>
            </a:r>
          </a:p>
          <a:p>
            <a:pPr marL="742950" indent="-742950" algn="just">
              <a:spcAft>
                <a:spcPts val="600"/>
              </a:spcAft>
              <a:buFont typeface="+mj-lt"/>
              <a:buAutoNum type="arabicPeriod"/>
            </a:pPr>
            <a:r>
              <a:rPr kumimoji="1" lang="en-US" altLang="zh-CN" sz="4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Measurement: The </a:t>
            </a:r>
            <a:r>
              <a:rPr kumimoji="1" lang="en-US" altLang="zh-CN" sz="4000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MeasureAll</a:t>
            </a:r>
            <a:r>
              <a:rPr kumimoji="1" lang="en-US" altLang="zh-CN" sz="4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function performs a Pauli-Z measurement on all qubits, yielding expectation values that serve as the output.</a:t>
            </a:r>
          </a:p>
          <a:p>
            <a:pPr marL="742950" indent="-742950" algn="just">
              <a:spcAft>
                <a:spcPts val="600"/>
              </a:spcAft>
              <a:buFont typeface="+mj-lt"/>
              <a:buAutoNum type="arabicPeriod"/>
            </a:pPr>
            <a:r>
              <a:rPr kumimoji="1" lang="en-US" altLang="zh-CN" sz="4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Forward Pass: During the forward pass, the input image is partitioned into 2x2 patches. Each patch is processed through the quantum circuit, encoding and subsequent quantum operations.</a:t>
            </a:r>
          </a:p>
          <a:p>
            <a:pPr marL="742950" indent="-742950" algn="just">
              <a:spcAft>
                <a:spcPts val="600"/>
              </a:spcAft>
              <a:buFont typeface="+mj-lt"/>
              <a:buAutoNum type="arabicPeriod"/>
            </a:pPr>
            <a:r>
              <a:rPr kumimoji="1" lang="en-US" altLang="zh-CN" sz="4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Backend Processing: Depending on the </a:t>
            </a:r>
            <a:r>
              <a:rPr kumimoji="1" lang="en-US" altLang="zh-CN" sz="4000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use_qiskit</a:t>
            </a:r>
            <a:r>
              <a:rPr kumimoji="1" lang="en-US" altLang="zh-CN" sz="4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flag, the quantum processing is performed using either the </a:t>
            </a:r>
            <a:r>
              <a:rPr kumimoji="1" lang="en-US" altLang="zh-CN" sz="4000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TorchQuantum</a:t>
            </a:r>
            <a:r>
              <a:rPr kumimoji="1" lang="en-US" altLang="zh-CN" sz="4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or the </a:t>
            </a:r>
            <a:r>
              <a:rPr kumimoji="1" lang="en-US" altLang="zh-CN" sz="4000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Qiskit</a:t>
            </a:r>
            <a:r>
              <a:rPr kumimoji="1" lang="en-US" altLang="zh-CN" sz="4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backend.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622FA7B-076C-DE9C-BF84-AC3D31EF79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22"/>
          <a:stretch/>
        </p:blipFill>
        <p:spPr>
          <a:xfrm>
            <a:off x="1642209" y="37514436"/>
            <a:ext cx="13640750" cy="4602517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72F12D70-385C-E5D6-4E67-4ACF0778F9FD}"/>
              </a:ext>
            </a:extLst>
          </p:cNvPr>
          <p:cNvGrpSpPr/>
          <p:nvPr/>
        </p:nvGrpSpPr>
        <p:grpSpPr>
          <a:xfrm>
            <a:off x="1642209" y="6343703"/>
            <a:ext cx="13206334" cy="6482714"/>
            <a:chOff x="1499235" y="7628132"/>
            <a:chExt cx="13640751" cy="8373868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5532180D-D13B-33B5-CC59-06C46DB9158F}"/>
                </a:ext>
              </a:extLst>
            </p:cNvPr>
            <p:cNvSpPr/>
            <p:nvPr/>
          </p:nvSpPr>
          <p:spPr>
            <a:xfrm>
              <a:off x="1499235" y="7628132"/>
              <a:ext cx="13640751" cy="8373868"/>
            </a:xfrm>
            <a:prstGeom prst="roundRect">
              <a:avLst>
                <a:gd name="adj" fmla="val 9625"/>
              </a:avLst>
            </a:prstGeom>
            <a:solidFill>
              <a:schemeClr val="bg1"/>
            </a:solidFill>
            <a:ln w="12700" cap="flat">
              <a:solidFill>
                <a:srgbClr val="0168B5"/>
              </a:solidFill>
              <a:prstDash val="solid"/>
              <a:miter/>
            </a:ln>
            <a:effectLst>
              <a:outerShdw dist="50800" dir="2700000" algn="ctr" rotWithShape="0">
                <a:srgbClr val="0168B5"/>
              </a:outerShdw>
            </a:effectLst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9CD217E-7308-623C-3040-1D9694C5CD1B}"/>
                </a:ext>
              </a:extLst>
            </p:cNvPr>
            <p:cNvSpPr>
              <a:spLocks/>
            </p:cNvSpPr>
            <p:nvPr/>
          </p:nvSpPr>
          <p:spPr>
            <a:xfrm>
              <a:off x="2110966" y="8066873"/>
              <a:ext cx="7998279" cy="9679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27100" tIns="113550" rIns="227100" bIns="113550" rtlCol="0" anchor="b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zh-CN" sz="4800" b="1" dirty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Objectives</a:t>
              </a:r>
              <a:endParaRPr kumimoji="1" lang="en-US" altLang="zh-CN" sz="48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1CB9B95-74A6-002E-1979-868C33FB93AB}"/>
                </a:ext>
              </a:extLst>
            </p:cNvPr>
            <p:cNvSpPr>
              <a:spLocks/>
            </p:cNvSpPr>
            <p:nvPr/>
          </p:nvSpPr>
          <p:spPr>
            <a:xfrm>
              <a:off x="2110966" y="9034855"/>
              <a:ext cx="12671834" cy="51537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27100" tIns="113550" rIns="227100" bIns="11355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742950" indent="-742950" algn="just">
                <a:buFont typeface="+mj-lt"/>
                <a:buAutoNum type="arabicPeriod"/>
              </a:pPr>
              <a:r>
                <a:rPr kumimoji="1" lang="en-US" altLang="zh-CN" sz="4000" dirty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To gain a thorough understanding of the components and structure of quantum neural networks.</a:t>
              </a:r>
            </a:p>
            <a:p>
              <a:pPr marL="742950" indent="-742950" algn="just">
                <a:buFont typeface="+mj-lt"/>
                <a:buAutoNum type="arabicPeriod"/>
              </a:pPr>
              <a:r>
                <a:rPr kumimoji="1" lang="en-US" altLang="zh-CN" sz="4000" dirty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To acquire the capability to implement and operate quantum neural networks effectively.</a:t>
              </a:r>
            </a:p>
            <a:p>
              <a:pPr marL="742950" indent="-742950" algn="just">
                <a:buFont typeface="+mj-lt"/>
                <a:buAutoNum type="arabicPeriod"/>
              </a:pPr>
              <a:r>
                <a:rPr kumimoji="1" lang="en-US" altLang="zh-CN" sz="4000" dirty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To stay informed about the current advancements and progress in the field of quantum neural networks.</a:t>
              </a:r>
            </a:p>
            <a:p>
              <a:pPr marL="742950" indent="-742950" algn="just">
                <a:buFont typeface="+mj-lt"/>
                <a:buAutoNum type="arabicPeriod"/>
              </a:pPr>
              <a:r>
                <a:rPr kumimoji="1" lang="en-US" altLang="zh-CN" sz="4000" dirty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To deeply comprehend the architecture and the profound implications of quantum neural networks.</a:t>
              </a: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0D3DD8FF-B8C8-2FC1-B44C-B3F7C828FA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333" y="15452994"/>
            <a:ext cx="13310923" cy="59611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EAA10F5-26B0-96CC-B9CC-AE7367FD64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56249" y="38391303"/>
            <a:ext cx="13678738" cy="38575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03BC030-A725-EE78-0AFE-A84087A2C9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94238" y="31930715"/>
            <a:ext cx="13640749" cy="62630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DA4793-96C7-1413-A2EE-33876DC00B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4" t="11725" r="8810" b="11112"/>
          <a:stretch/>
        </p:blipFill>
        <p:spPr>
          <a:xfrm>
            <a:off x="1116883" y="4480559"/>
            <a:ext cx="28046208" cy="3005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2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ont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385</Words>
  <Application>Microsoft Office PowerPoint</Application>
  <PresentationFormat>自定义</PresentationFormat>
  <Paragraphs>28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Source Sans Pro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dinglijl</dc:creator>
  <cp:lastModifiedBy>lingyu gong</cp:lastModifiedBy>
  <cp:revision>54</cp:revision>
  <dcterms:created xsi:type="dcterms:W3CDTF">2012-07-11T10:42:16Z</dcterms:created>
  <dcterms:modified xsi:type="dcterms:W3CDTF">2024-03-27T10:39:00Z</dcterms:modified>
</cp:coreProperties>
</file>