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1" r:id="rId3"/>
    <p:sldId id="289" r:id="rId4"/>
    <p:sldId id="258" r:id="rId5"/>
    <p:sldId id="257" r:id="rId6"/>
    <p:sldId id="290" r:id="rId7"/>
    <p:sldId id="311" r:id="rId8"/>
    <p:sldId id="291" r:id="rId9"/>
    <p:sldId id="259" r:id="rId10"/>
    <p:sldId id="312" r:id="rId11"/>
    <p:sldId id="315" r:id="rId12"/>
    <p:sldId id="316" r:id="rId13"/>
    <p:sldId id="317" r:id="rId14"/>
    <p:sldId id="261" r:id="rId15"/>
    <p:sldId id="309" r:id="rId16"/>
    <p:sldId id="306" r:id="rId17"/>
    <p:sldId id="303" r:id="rId18"/>
    <p:sldId id="304" r:id="rId19"/>
    <p:sldId id="310" r:id="rId20"/>
    <p:sldId id="299" r:id="rId21"/>
    <p:sldId id="293" r:id="rId22"/>
    <p:sldId id="262" r:id="rId23"/>
    <p:sldId id="260" r:id="rId24"/>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4DE44AB-432C-4424-8D59-2841E9758897}">
          <p14:sldIdLst>
            <p14:sldId id="256"/>
            <p14:sldId id="281"/>
            <p14:sldId id="289"/>
            <p14:sldId id="258"/>
            <p14:sldId id="257"/>
            <p14:sldId id="290"/>
            <p14:sldId id="311"/>
            <p14:sldId id="291"/>
            <p14:sldId id="259"/>
            <p14:sldId id="312"/>
            <p14:sldId id="315"/>
            <p14:sldId id="316"/>
            <p14:sldId id="317"/>
            <p14:sldId id="261"/>
            <p14:sldId id="309"/>
            <p14:sldId id="306"/>
            <p14:sldId id="303"/>
            <p14:sldId id="304"/>
            <p14:sldId id="310"/>
            <p14:sldId id="299"/>
            <p14:sldId id="293"/>
            <p14:sldId id="262"/>
            <p14:sldId id="260"/>
          </p14:sldIdLst>
        </p14:section>
      </p14:sectionLst>
    </p:ext>
    <p:ext uri="{EFAFB233-063F-42B5-8137-9DF3F51BA10A}">
      <p15:sldGuideLst xmlns:p15="http://schemas.microsoft.com/office/powerpoint/2012/main">
        <p15:guide id="1" orient="horz" pos="323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24B"/>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85298" autoAdjust="0"/>
  </p:normalViewPr>
  <p:slideViewPr>
    <p:cSldViewPr snapToGrid="0" showGuides="1">
      <p:cViewPr varScale="1">
        <p:scale>
          <a:sx n="96" d="100"/>
          <a:sy n="96" d="100"/>
        </p:scale>
        <p:origin x="1262" y="62"/>
      </p:cViewPr>
      <p:guideLst>
        <p:guide orient="horz" pos="323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Good morning, everyone.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Today, I am here to present my progress on the project titled "Enhancing On-Chip Network Prediction with Advanced AI Techniques." It is an honor to share this work with you. My supervisor for this project is Doctor Libin Mathew.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69089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Figure 3 outlines the prediction framework of my project, divided into Training and Testing Phases. The Training Phase involves generating data using BookSim2, recording results, data preprocessing, segmenting the dataset, selecting an AI algorithm, and training the model using linear regression. The Testing Phase involves utilizing the trained linear regression model, validating predictions against new simulations, and evaluating the results.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10</a:t>
            </a:fld>
            <a:endParaRPr lang="en-GB"/>
          </a:p>
        </p:txBody>
      </p:sp>
    </p:spTree>
    <p:extLst>
      <p:ext uri="{BB962C8B-B14F-4D97-AF65-F5344CB8AC3E}">
        <p14:creationId xmlns:p14="http://schemas.microsoft.com/office/powerpoint/2010/main" val="299585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宋体" panose="02010600030101010101" pitchFamily="2" charset="-122"/>
              </a:rPr>
              <a:t>For dataset preparation, I used BookSim2 to generate the required data. Figure 4 shows the configuration details, and Figure 5 illustrates the pseudocode for dataset generation.</a:t>
            </a:r>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11</a:t>
            </a:fld>
            <a:endParaRPr lang="en-GB"/>
          </a:p>
        </p:txBody>
      </p:sp>
    </p:spTree>
    <p:extLst>
      <p:ext uri="{BB962C8B-B14F-4D97-AF65-F5344CB8AC3E}">
        <p14:creationId xmlns:p14="http://schemas.microsoft.com/office/powerpoint/2010/main" val="203493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Calibri" panose="020F0502020204030204" pitchFamily="34" charset="0"/>
                <a:ea typeface="宋体" panose="02010600030101010101" pitchFamily="2" charset="-122"/>
              </a:rPr>
              <a:t>Figures 6, 7, and 8 present examples of a configuration file, a result file, and part of the dataset abstracted from the result files, respectively.</a:t>
            </a:r>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12</a:t>
            </a:fld>
            <a:endParaRPr lang="en-GB"/>
          </a:p>
        </p:txBody>
      </p:sp>
    </p:spTree>
    <p:extLst>
      <p:ext uri="{BB962C8B-B14F-4D97-AF65-F5344CB8AC3E}">
        <p14:creationId xmlns:p14="http://schemas.microsoft.com/office/powerpoint/2010/main" val="326080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Data preprocessing is crucial for the training phase. I have summarized this process in a flow chart and described the steps in detail. These steps include loading data, checking data types, applying one-hot encoding to categorical data, converting the data into a Pandas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DataFrame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splitting the dataset into training and testing sets, and defining the feature matrix and target </a:t>
            </a:r>
            <a:r>
              <a:rPr lang="en-US" altLang="zh-CN" sz="1800" kern="100">
                <a:effectLst/>
                <a:latin typeface="Calibri" panose="020F0502020204030204" pitchFamily="34" charset="0"/>
                <a:ea typeface="等线" panose="02010600030101010101" pitchFamily="2" charset="-122"/>
                <a:cs typeface="Times New Roman" panose="02020603050405020304" pitchFamily="18" charset="0"/>
              </a:rPr>
              <a:t>vector.</a:t>
            </a:r>
          </a:p>
          <a:p>
            <a:endParaRPr lang="zh-CN" altLang="en-US"/>
          </a:p>
        </p:txBody>
      </p:sp>
      <p:sp>
        <p:nvSpPr>
          <p:cNvPr id="4" name="灯片编号占位符 3"/>
          <p:cNvSpPr>
            <a:spLocks noGrp="1"/>
          </p:cNvSpPr>
          <p:nvPr>
            <p:ph type="sldNum" sz="quarter" idx="5"/>
          </p:nvPr>
        </p:nvSpPr>
        <p:spPr/>
        <p:txBody>
          <a:bodyPr/>
          <a:lstStyle/>
          <a:p>
            <a:fld id="{49DD4D23-C98A-435E-AE88-9061F8349B02}" type="slidenum">
              <a:rPr lang="en-GB" smtClean="0"/>
              <a:pPr/>
              <a:t>13</a:t>
            </a:fld>
            <a:endParaRPr lang="en-GB"/>
          </a:p>
        </p:txBody>
      </p:sp>
    </p:spTree>
    <p:extLst>
      <p:ext uri="{BB962C8B-B14F-4D97-AF65-F5344CB8AC3E}">
        <p14:creationId xmlns:p14="http://schemas.microsoft.com/office/powerpoint/2010/main" val="1977919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For AI model selection and training, I chose linear regression due to its simplicity and interpretability, making it suitable for predicting continuous values. I used a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MultiOutputRegressor</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with linear regression to handle multiple target variables simultaneously.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14</a:t>
            </a:fld>
            <a:endParaRPr lang="en-GB"/>
          </a:p>
        </p:txBody>
      </p:sp>
    </p:spTree>
    <p:extLst>
      <p:ext uri="{BB962C8B-B14F-4D97-AF65-F5344CB8AC3E}">
        <p14:creationId xmlns:p14="http://schemas.microsoft.com/office/powerpoint/2010/main" val="2547803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Model evaluation metrics include Mean Squared Error (MSE), R-squared (R²), Variance, and Accuracy. These metrics help assess the quality of my model. The formulas for these metrics are well-known in deep learning evaluation, so I will skip the details here.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9DD4D23-C98A-435E-AE88-9061F8349B02}" type="slidenum">
              <a:rPr lang="en-GB" smtClean="0"/>
              <a:pPr/>
              <a:t>15</a:t>
            </a:fld>
            <a:endParaRPr lang="en-GB"/>
          </a:p>
        </p:txBody>
      </p:sp>
    </p:spTree>
    <p:extLst>
      <p:ext uri="{BB962C8B-B14F-4D97-AF65-F5344CB8AC3E}">
        <p14:creationId xmlns:p14="http://schemas.microsoft.com/office/powerpoint/2010/main" val="18985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For model visualization, I used line plots to compare actual and predicted values for different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performance metrics and histograms to analyze error distribution. </a:t>
            </a:r>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16</a:t>
            </a:fld>
            <a:endParaRPr lang="en-GB"/>
          </a:p>
        </p:txBody>
      </p:sp>
    </p:spTree>
    <p:extLst>
      <p:ext uri="{BB962C8B-B14F-4D97-AF65-F5344CB8AC3E}">
        <p14:creationId xmlns:p14="http://schemas.microsoft.com/office/powerpoint/2010/main" val="1806740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等线" panose="02010600030101010101" pitchFamily="2" charset="-122"/>
                <a:cs typeface="Times New Roman" panose="02020603050405020304" pitchFamily="18" charset="0"/>
              </a:rPr>
              <a:t>The main prediction parameters are Packet Latency Average, Hops Average, Network Latency Average, and Total Run Time. The line plots show that the overall difference between actual and predicted values is relatively small, with similar trends. However, the performance for Hops Average is worse, and the overall time using the linear regression method is significantly faster.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17</a:t>
            </a:fld>
            <a:endParaRPr lang="en-GB"/>
          </a:p>
        </p:txBody>
      </p:sp>
    </p:spTree>
    <p:extLst>
      <p:ext uri="{BB962C8B-B14F-4D97-AF65-F5344CB8AC3E}">
        <p14:creationId xmlns:p14="http://schemas.microsoft.com/office/powerpoint/2010/main" val="3070965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error distribution analysis reveals that for packet delay, network delay, and time, most prediction errors are concentrated around zero, indicating high accuracy. However, for hop count, the errors are more dispersed, indicating some inaccuracy in predictions.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9DD4D23-C98A-435E-AE88-9061F8349B02}" type="slidenum">
              <a:rPr lang="en-GB" smtClean="0"/>
              <a:pPr/>
              <a:t>18</a:t>
            </a:fld>
            <a:endParaRPr lang="en-GB"/>
          </a:p>
        </p:txBody>
      </p:sp>
    </p:spTree>
    <p:extLst>
      <p:ext uri="{BB962C8B-B14F-4D97-AF65-F5344CB8AC3E}">
        <p14:creationId xmlns:p14="http://schemas.microsoft.com/office/powerpoint/2010/main" val="11089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Throughout the project, I encountered several challenges. Learning to configure the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network using BookSim2 was difficult due to its steep learning curve. My solution was to study the official documentation and practice simulations. The long simulation run time, taking about four days per round, was inefficient. I optimized parameters and used parallel processing to address this. Data collection and integration posed challenges, which I overcame by using Python scripts for automation and Excel for data formatting. Finally, applying and validating the AI model required thorough testing, benchmarking comparisons, and careful fine-tuning to ensure accuracy and reliability.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19</a:t>
            </a:fld>
            <a:endParaRPr lang="en-GB"/>
          </a:p>
        </p:txBody>
      </p:sp>
    </p:spTree>
    <p:extLst>
      <p:ext uri="{BB962C8B-B14F-4D97-AF65-F5344CB8AC3E}">
        <p14:creationId xmlns:p14="http://schemas.microsoft.com/office/powerpoint/2010/main" val="205722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Outline of Presentation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My presentation is divided into four main parts: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0" algn="just">
              <a:lnSpc>
                <a:spcPts val="1800"/>
              </a:lnSpc>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Project Overview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0" algn="just">
              <a:lnSpc>
                <a:spcPts val="1800"/>
              </a:lnSpc>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State of the Art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0" algn="just">
              <a:lnSpc>
                <a:spcPts val="1800"/>
              </a:lnSpc>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Progress Review</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0" algn="just">
              <a:lnSpc>
                <a:spcPts val="1800"/>
              </a:lnSpc>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Future Plan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2</a:t>
            </a:fld>
            <a:endParaRPr lang="en-GB"/>
          </a:p>
        </p:txBody>
      </p:sp>
    </p:spTree>
    <p:extLst>
      <p:ext uri="{BB962C8B-B14F-4D97-AF65-F5344CB8AC3E}">
        <p14:creationId xmlns:p14="http://schemas.microsoft.com/office/powerpoint/2010/main" val="301543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In summary, the results show high accuracy levels across most metrics, particularly excelling in network latency predictions. However, there is room for improvement in predicting hops and total run time. I will continue to work on these aspects to achieve better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20</a:t>
            </a:fld>
            <a:endParaRPr lang="en-GB"/>
          </a:p>
        </p:txBody>
      </p:sp>
    </p:spTree>
    <p:extLst>
      <p:ext uri="{BB962C8B-B14F-4D97-AF65-F5344CB8AC3E}">
        <p14:creationId xmlns:p14="http://schemas.microsoft.com/office/powerpoint/2010/main" val="352213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In the future, my main focus will be on writing my thesis. However, I will continue to tweak relevant details, such as trying different training models like CNN or DNN to see if the results improve, and exploring why the prediction of hop averages is not accurate. I expect to have the first draft of my thesis finished by the end of June and will discuss it with my supervisor for further revisions.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22</a:t>
            </a:fld>
            <a:endParaRPr lang="en-GB"/>
          </a:p>
        </p:txBody>
      </p:sp>
    </p:spTree>
    <p:extLst>
      <p:ext uri="{BB962C8B-B14F-4D97-AF65-F5344CB8AC3E}">
        <p14:creationId xmlns:p14="http://schemas.microsoft.com/office/powerpoint/2010/main" val="332955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That's all I have to report today. Thank you for your attention, and I look forward to your comments and discussions!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9DD4D23-C98A-435E-AE88-9061F8349B02}" type="slidenum">
              <a:rPr lang="en-GB" smtClean="0"/>
              <a:pPr/>
              <a:t>23</a:t>
            </a:fld>
            <a:endParaRPr lang="en-GB"/>
          </a:p>
        </p:txBody>
      </p:sp>
    </p:spTree>
    <p:extLst>
      <p:ext uri="{BB962C8B-B14F-4D97-AF65-F5344CB8AC3E}">
        <p14:creationId xmlns:p14="http://schemas.microsoft.com/office/powerpoint/2010/main" val="723750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Let's start with an overview of the project.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4114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This project focuses on the Network-on-Chip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a critical communication subsystem integrated into chips, predominantly used in system-on-chip designs. The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is complex, comprising a network of wires and routers arranged in a grid layout, as depicted in Figure 1. A key component of the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is the network interface module, which converts data packets from various IP blocks for efficient transmission across the network. The importance of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stems from its scalability, high performance, low latency, power efficiency, and design flexibility. These benefits drive continuous research and development, leading to significant technological advancements.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284379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The core objective of my project is to enhance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technology using advanced AI techniques. Specifically, I aim to improve the performance and design flow of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NoCs</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to meet future high-performance computing demands. This involves optimizing predictive models, improving performance metrics, reducing reliance on traditional simulation methods, implementing innovative AI algorithms, and supporting the evolution of mobile computing. These efforts contribute to improving the efficiency and adaptability of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systems.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229694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Now, let's move to the state of the art in this field.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335040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2700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 have summarized previous works in a table that highlights the references, simulation tools used, and AI technologies implemented. The table also outlines the advantages and limitations of these works. For example, previous works achieved high accuracy, ranging from 88% to 95%, in predicting specific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parameters and significantly sped up the prediction process. However, they are often limited to specific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configurations and require high computing resources. My project aims to use a lightweight model to achieve higher prediction accuracy and include more evaluation indicators.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gn="just">
              <a:lnSpc>
                <a:spcPts val="1800"/>
              </a:lnSpc>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For the simulator, most researchers use BookSim2, a robust </a:t>
            </a:r>
            <a:r>
              <a:rPr lang="en-US" altLang="zh-CN" sz="1800" kern="100" dirty="0" err="1">
                <a:effectLst/>
                <a:latin typeface="Calibri" panose="020F0502020204030204" pitchFamily="34" charset="0"/>
                <a:ea typeface="等线" panose="02010600030101010101" pitchFamily="2" charset="-122"/>
                <a:cs typeface="Times New Roman" panose="02020603050405020304" pitchFamily="18" charset="0"/>
              </a:rPr>
              <a:t>NoC</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simulator. It supports various network topologies, routing algorithms, and traffic patterns, allowing for extensive large-scale network simulations. Users can customize parameters such as traffic patterns and buffer sizes and manage the simulator through configuration files and a command-line interface. I have chosen BookSim2 as the simulator for this project.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7</a:t>
            </a:fld>
            <a:endParaRPr lang="en-GB"/>
          </a:p>
        </p:txBody>
      </p:sp>
    </p:spTree>
    <p:extLst>
      <p:ext uri="{BB962C8B-B14F-4D97-AF65-F5344CB8AC3E}">
        <p14:creationId xmlns:p14="http://schemas.microsoft.com/office/powerpoint/2010/main" val="242762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In this section, I will review my progress, explain the work completed, and share the results obtained so far.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203806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Figure 2 shows my initial goals and milestones. I had to make a few changes due to an exam week and some course final project submissions, which pushed the project timeline back a bit. This image represents the true and complete timeline.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9</a:t>
            </a:fld>
            <a:endParaRPr lang="en-GB"/>
          </a:p>
        </p:txBody>
      </p:sp>
    </p:spTree>
    <p:extLst>
      <p:ext uri="{BB962C8B-B14F-4D97-AF65-F5344CB8AC3E}">
        <p14:creationId xmlns:p14="http://schemas.microsoft.com/office/powerpoint/2010/main" val="342963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ga-IE"/>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a:t>Click to edit Master text styles</a:t>
            </a:r>
          </a:p>
          <a:p>
            <a:pPr lvl="1"/>
            <a:r>
              <a:rPr lang="ga-IE"/>
              <a:t>Second level</a:t>
            </a:r>
          </a:p>
          <a:p>
            <a:pPr lvl="2"/>
            <a:r>
              <a:rPr lang="ga-IE"/>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6" name="Slide Number Placeholder 5">
            <a:extLst>
              <a:ext uri="{FF2B5EF4-FFF2-40B4-BE49-F238E27FC236}">
                <a16:creationId xmlns:a16="http://schemas.microsoft.com/office/drawing/2014/main" id="{5EA61A7A-40F1-0B45-8A82-94DCCA5E7412}"/>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ga-IE"/>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61145CB8-4673-6A47-9176-F0CB307373DB}"/>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D8D990A1-B68F-2A49-BE34-734A4A61340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238" indent="-207963">
              <a:spcBef>
                <a:spcPts val="0"/>
              </a:spcBef>
              <a:spcAft>
                <a:spcPts val="567"/>
              </a:spcAft>
              <a:defRPr sz="1600" b="0"/>
            </a:lvl2pPr>
            <a:lvl3pPr>
              <a:defRPr sz="1400" b="0"/>
            </a:lvl3pPr>
            <a:lvl4pPr>
              <a:defRPr sz="1400" b="0"/>
            </a:lvl4pPr>
            <a:lvl5pPr>
              <a:defRPr sz="1400" b="0"/>
            </a:lvl5pPr>
          </a:lstStyle>
          <a:p>
            <a:pPr lvl="0"/>
            <a:r>
              <a:rPr lang="ga-IE" dirty="0"/>
              <a:t>Click to edit Master text styles</a:t>
            </a:r>
          </a:p>
          <a:p>
            <a:pPr lvl="1"/>
            <a:r>
              <a:rPr lang="ga-IE"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DA149838-4667-8C41-A6F0-AC61A4FACE9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250068A-6AF5-9545-B42A-0DF4DC426CE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ga-IE"/>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3" name="Slide Number Placeholder 5">
            <a:extLst>
              <a:ext uri="{FF2B5EF4-FFF2-40B4-BE49-F238E27FC236}">
                <a16:creationId xmlns:a16="http://schemas.microsoft.com/office/drawing/2014/main" id="{F01D4001-B407-4A4F-9142-F1AD168EA386}"/>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Opt2">
    <p:bg>
      <p:bgPr>
        <a:solidFill>
          <a:schemeClr val="bg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CEE806A-CF7C-470D-97D3-25538F3A701F}"/>
              </a:ext>
            </a:extLst>
          </p:cNvPr>
          <p:cNvSpPr>
            <a:spLocks noGrp="1"/>
          </p:cNvSpPr>
          <p:nvPr>
            <p:ph type="pic" sz="quarter" idx="13" hasCustomPrompt="1"/>
          </p:nvPr>
        </p:nvSpPr>
        <p:spPr>
          <a:xfrm>
            <a:off x="0" y="1"/>
            <a:ext cx="9144000" cy="5143499"/>
          </a:xfrm>
          <a:solidFill>
            <a:schemeClr val="tx2">
              <a:lumMod val="20000"/>
              <a:lumOff val="80000"/>
            </a:schemeClr>
          </a:solidFill>
        </p:spPr>
        <p:txBody>
          <a:bodyPr tIns="2844000"/>
          <a:lstStyle>
            <a:lvl1pPr algn="ctr">
              <a:defRPr sz="1200"/>
            </a:lvl1pPr>
          </a:lstStyle>
          <a:p>
            <a:r>
              <a:rPr lang="en-GB" dirty="0"/>
              <a:t>INSERT IMAGE HERE</a:t>
            </a:r>
          </a:p>
        </p:txBody>
      </p:sp>
      <p:sp>
        <p:nvSpPr>
          <p:cNvPr id="2" name="Title 1"/>
          <p:cNvSpPr>
            <a:spLocks noGrp="1"/>
          </p:cNvSpPr>
          <p:nvPr>
            <p:ph type="ctrTitle"/>
          </p:nvPr>
        </p:nvSpPr>
        <p:spPr>
          <a:xfrm>
            <a:off x="359569" y="2069476"/>
            <a:ext cx="7772400" cy="1102519"/>
          </a:xfrm>
        </p:spPr>
        <p:txBody>
          <a:bodyPr/>
          <a:lstStyle>
            <a:lvl1pPr algn="l">
              <a:lnSpc>
                <a:spcPts val="4275"/>
              </a:lnSpc>
              <a:defRPr sz="4125">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359569" y="4310348"/>
            <a:ext cx="4212431" cy="574766"/>
          </a:xfrm>
        </p:spPr>
        <p:txBody>
          <a:bodyPr/>
          <a:lstStyle>
            <a:lvl1pPr marL="0" indent="0" algn="l">
              <a:spcBef>
                <a:spcPts val="0"/>
              </a:spcBef>
              <a:buNone/>
              <a:defRPr b="1">
                <a:solidFill>
                  <a:schemeClr val="bg1"/>
                </a:solidFill>
              </a:defRPr>
            </a:lvl1pPr>
            <a:lvl2pPr marL="0" indent="0" algn="l">
              <a:spcBef>
                <a:spcPts val="0"/>
              </a:spcBef>
              <a:buNone/>
              <a:defRPr>
                <a:solidFill>
                  <a:schemeClr val="bg1"/>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GB"/>
              <a:t>Click to edit Master subtitle style</a:t>
            </a:r>
            <a:endParaRPr lang="en-GB" dirty="0"/>
          </a:p>
        </p:txBody>
      </p:sp>
      <p:pic>
        <p:nvPicPr>
          <p:cNvPr id="10" name="Picture 9" descr="Text&#10;&#10;Description automatically generated">
            <a:extLst>
              <a:ext uri="{FF2B5EF4-FFF2-40B4-BE49-F238E27FC236}">
                <a16:creationId xmlns:a16="http://schemas.microsoft.com/office/drawing/2014/main" id="{B38E7908-5FE9-4B2C-AE7A-9702E8173F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Tree>
    <p:extLst>
      <p:ext uri="{BB962C8B-B14F-4D97-AF65-F5344CB8AC3E}">
        <p14:creationId xmlns:p14="http://schemas.microsoft.com/office/powerpoint/2010/main" val="230971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ga-IE"/>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3125E529-5F0B-4D4A-84B9-75C65BFBAAB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 id="2147483663" r:id="rId9"/>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86" y="2361600"/>
            <a:ext cx="7559314" cy="840938"/>
          </a:xfrm>
        </p:spPr>
        <p:txBody>
          <a:bodyPr/>
          <a:lstStyle/>
          <a:p>
            <a:r>
              <a:rPr lang="en-US" dirty="0"/>
              <a:t>ENHANCING ON-CHIP NETWORK PREDICTIONS WITH ADVANCED AI TECHNIQUES</a:t>
            </a:r>
            <a:endParaRPr lang="en-GB" dirty="0"/>
          </a:p>
        </p:txBody>
      </p:sp>
      <p:sp>
        <p:nvSpPr>
          <p:cNvPr id="3" name="Subtitle 2"/>
          <p:cNvSpPr>
            <a:spLocks noGrp="1"/>
          </p:cNvSpPr>
          <p:nvPr>
            <p:ph type="subTitle" idx="1"/>
          </p:nvPr>
        </p:nvSpPr>
        <p:spPr/>
        <p:txBody>
          <a:bodyPr/>
          <a:lstStyle/>
          <a:p>
            <a:r>
              <a:rPr lang="en-US" altLang="zh-CN" dirty="0"/>
              <a:t>Progress Presentation for Research Project Module 5E1</a:t>
            </a:r>
            <a:endParaRPr lang="en-GB" dirty="0"/>
          </a:p>
        </p:txBody>
      </p:sp>
      <p:sp>
        <p:nvSpPr>
          <p:cNvPr id="6" name="Text Placeholder 5"/>
          <p:cNvSpPr>
            <a:spLocks noGrp="1"/>
          </p:cNvSpPr>
          <p:nvPr>
            <p:ph type="body" sz="quarter" idx="10"/>
          </p:nvPr>
        </p:nvSpPr>
        <p:spPr>
          <a:xfrm>
            <a:off x="828688" y="3952068"/>
            <a:ext cx="4679325" cy="836909"/>
          </a:xfrm>
        </p:spPr>
        <p:txBody>
          <a:bodyPr anchor="b"/>
          <a:lstStyle/>
          <a:p>
            <a:r>
              <a:rPr lang="en-GB" dirty="0" err="1"/>
              <a:t>Lingyu</a:t>
            </a:r>
            <a:r>
              <a:rPr lang="en-GB" dirty="0"/>
              <a:t> Gong</a:t>
            </a:r>
          </a:p>
          <a:p>
            <a:pPr lvl="1">
              <a:spcAft>
                <a:spcPts val="600"/>
              </a:spcAft>
            </a:pPr>
            <a:r>
              <a:rPr lang="en-GB" dirty="0"/>
              <a:t>Trinity College Dublin</a:t>
            </a:r>
          </a:p>
          <a:p>
            <a:pPr lvl="1"/>
            <a:r>
              <a:rPr lang="en-GB" altLang="zh-CN" dirty="0"/>
              <a:t>Supervisor: </a:t>
            </a:r>
            <a:r>
              <a:rPr lang="en-GB" altLang="zh-CN" dirty="0" err="1"/>
              <a:t>Dr.</a:t>
            </a:r>
            <a:r>
              <a:rPr lang="en-GB" altLang="zh-CN" dirty="0"/>
              <a:t> Libin Mathew</a:t>
            </a:r>
          </a:p>
          <a:p>
            <a:pPr lvl="1"/>
            <a:r>
              <a:rPr lang="en-GB" altLang="zh-CN" dirty="0"/>
              <a:t>Date 23/05/2024</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E75786-FEEF-4D29-8D7E-108847153315}"/>
              </a:ext>
            </a:extLst>
          </p:cNvPr>
          <p:cNvPicPr>
            <a:picLocks noChangeAspect="1"/>
          </p:cNvPicPr>
          <p:nvPr/>
        </p:nvPicPr>
        <p:blipFill>
          <a:blip r:embed="rId3"/>
          <a:stretch>
            <a:fillRect/>
          </a:stretch>
        </p:blipFill>
        <p:spPr>
          <a:xfrm>
            <a:off x="0" y="971869"/>
            <a:ext cx="9144000" cy="212141"/>
          </a:xfrm>
          <a:prstGeom prst="rect">
            <a:avLst/>
          </a:prstGeom>
        </p:spPr>
      </p:pic>
      <p:sp>
        <p:nvSpPr>
          <p:cNvPr id="3" name="Title 2"/>
          <p:cNvSpPr>
            <a:spLocks noGrp="1"/>
          </p:cNvSpPr>
          <p:nvPr>
            <p:ph type="title"/>
          </p:nvPr>
        </p:nvSpPr>
        <p:spPr>
          <a:xfrm>
            <a:off x="460500" y="340593"/>
            <a:ext cx="7500939" cy="421200"/>
          </a:xfrm>
        </p:spPr>
        <p:txBody>
          <a:bodyPr/>
          <a:lstStyle/>
          <a:p>
            <a:br>
              <a:rPr lang="en-US" altLang="zh-CN" sz="2800" dirty="0"/>
            </a:br>
            <a:r>
              <a:rPr lang="en-US" altLang="zh-CN" sz="2800" dirty="0"/>
              <a:t>Prediction Framework</a:t>
            </a:r>
            <a:endParaRPr lang="en-GB" altLang="zh-CN" dirty="0"/>
          </a:p>
        </p:txBody>
      </p:sp>
      <p:sp>
        <p:nvSpPr>
          <p:cNvPr id="5" name="Slide Number Placeholder 4">
            <a:extLst>
              <a:ext uri="{FF2B5EF4-FFF2-40B4-BE49-F238E27FC236}">
                <a16:creationId xmlns:a16="http://schemas.microsoft.com/office/drawing/2014/main" id="{21E31D86-09FA-DE41-A8AE-5412DEB53B3A}"/>
              </a:ext>
            </a:extLst>
          </p:cNvPr>
          <p:cNvSpPr>
            <a:spLocks noGrp="1"/>
          </p:cNvSpPr>
          <p:nvPr>
            <p:ph type="sldNum" sz="quarter" idx="4"/>
          </p:nvPr>
        </p:nvSpPr>
        <p:spPr/>
        <p:txBody>
          <a:bodyPr/>
          <a:lstStyle/>
          <a:p>
            <a:fld id="{DDBE135E-2566-4748-853C-8A3B78F0FB00}" type="slidenum">
              <a:rPr lang="en-GB" smtClean="0"/>
              <a:pPr/>
              <a:t>10</a:t>
            </a:fld>
            <a:endParaRPr lang="en-GB" dirty="0"/>
          </a:p>
        </p:txBody>
      </p:sp>
      <p:cxnSp>
        <p:nvCxnSpPr>
          <p:cNvPr id="7" name="直接连接符 6">
            <a:extLst>
              <a:ext uri="{FF2B5EF4-FFF2-40B4-BE49-F238E27FC236}">
                <a16:creationId xmlns:a16="http://schemas.microsoft.com/office/drawing/2014/main" id="{EA2241C3-8A7E-5BC9-A869-9702051E092C}"/>
              </a:ext>
            </a:extLst>
          </p:cNvPr>
          <p:cNvCxnSpPr>
            <a:cxnSpLocks/>
          </p:cNvCxnSpPr>
          <p:nvPr/>
        </p:nvCxnSpPr>
        <p:spPr>
          <a:xfrm>
            <a:off x="-17374" y="855100"/>
            <a:ext cx="916137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BD12184-D86F-6135-6D00-EC492579F94A}"/>
              </a:ext>
            </a:extLst>
          </p:cNvPr>
          <p:cNvSpPr txBox="1"/>
          <p:nvPr/>
        </p:nvSpPr>
        <p:spPr>
          <a:xfrm>
            <a:off x="380670" y="1538992"/>
            <a:ext cx="4692876" cy="3203056"/>
          </a:xfrm>
          <a:prstGeom prst="rect">
            <a:avLst/>
          </a:prstGeom>
          <a:noFill/>
        </p:spPr>
        <p:txBody>
          <a:bodyPr wrap="square">
            <a:spAutoFit/>
          </a:bodyPr>
          <a:lstStyle/>
          <a:p>
            <a:pPr algn="just">
              <a:lnSpc>
                <a:spcPct val="150000"/>
              </a:lnSpc>
            </a:pPr>
            <a:r>
              <a:rPr lang="en-US" altLang="zh-CN" sz="1400" dirty="0"/>
              <a:t>1. Training Phase:</a:t>
            </a:r>
          </a:p>
          <a:p>
            <a:pPr marL="285750" indent="-285750" algn="just">
              <a:lnSpc>
                <a:spcPct val="150000"/>
              </a:lnSpc>
              <a:buFont typeface="Arial" panose="020B0604020202020204" pitchFamily="34" charset="0"/>
              <a:buChar char="•"/>
            </a:pPr>
            <a:r>
              <a:rPr lang="en-US" altLang="zh-CN" sz="1200" dirty="0"/>
              <a:t>BookSim2 Simulation: Generate data.</a:t>
            </a:r>
          </a:p>
          <a:p>
            <a:pPr marL="285750" indent="-285750" algn="just">
              <a:lnSpc>
                <a:spcPct val="150000"/>
              </a:lnSpc>
              <a:buFont typeface="Arial" panose="020B0604020202020204" pitchFamily="34" charset="0"/>
              <a:buChar char="•"/>
            </a:pPr>
            <a:r>
              <a:rPr lang="en-US" altLang="zh-CN" sz="1200" dirty="0"/>
              <a:t>Record Results: Collect performance metrics from simulations.</a:t>
            </a:r>
          </a:p>
          <a:p>
            <a:pPr marL="285750" indent="-285750" algn="just">
              <a:lnSpc>
                <a:spcPct val="150000"/>
              </a:lnSpc>
              <a:buFont typeface="Arial" panose="020B0604020202020204" pitchFamily="34" charset="0"/>
              <a:buChar char="•"/>
            </a:pPr>
            <a:r>
              <a:rPr lang="en-US" altLang="zh-CN" sz="1200" dirty="0"/>
              <a:t>Data Preprocessing: Clean and preprocess the collected data.</a:t>
            </a:r>
          </a:p>
          <a:p>
            <a:pPr marL="285750" indent="-285750" algn="just">
              <a:lnSpc>
                <a:spcPct val="150000"/>
              </a:lnSpc>
              <a:buFont typeface="Arial" panose="020B0604020202020204" pitchFamily="34" charset="0"/>
              <a:buChar char="•"/>
            </a:pPr>
            <a:r>
              <a:rPr lang="en-US" altLang="zh-CN" sz="1200" dirty="0"/>
              <a:t>Dataset Segmentation: Split the data </a:t>
            </a:r>
          </a:p>
          <a:p>
            <a:pPr marL="285750" indent="-285750" algn="just">
              <a:lnSpc>
                <a:spcPct val="150000"/>
              </a:lnSpc>
              <a:buFont typeface="Arial" panose="020B0604020202020204" pitchFamily="34" charset="0"/>
              <a:buChar char="•"/>
            </a:pPr>
            <a:r>
              <a:rPr lang="en-US" altLang="zh-CN" sz="1200" dirty="0"/>
              <a:t>ML Algorithm Selection: Choose a machine learning algorithm.</a:t>
            </a:r>
          </a:p>
          <a:p>
            <a:pPr marL="285750" indent="-285750" algn="just">
              <a:lnSpc>
                <a:spcPct val="150000"/>
              </a:lnSpc>
              <a:buFont typeface="Arial" panose="020B0604020202020204" pitchFamily="34" charset="0"/>
              <a:buChar char="•"/>
            </a:pPr>
            <a:r>
              <a:rPr lang="en-US" altLang="zh-CN" sz="1200" dirty="0"/>
              <a:t>Linear Regression Training: Train the model.</a:t>
            </a:r>
          </a:p>
          <a:p>
            <a:pPr algn="just">
              <a:lnSpc>
                <a:spcPct val="150000"/>
              </a:lnSpc>
            </a:pPr>
            <a:r>
              <a:rPr lang="en-US" altLang="zh-CN" sz="1400" dirty="0"/>
              <a:t>2. Testing Phase:</a:t>
            </a:r>
          </a:p>
          <a:p>
            <a:pPr marL="285750" indent="-285750" algn="just">
              <a:lnSpc>
                <a:spcPct val="150000"/>
              </a:lnSpc>
              <a:buFont typeface="Arial" panose="020B0604020202020204" pitchFamily="34" charset="0"/>
              <a:buChar char="•"/>
            </a:pPr>
            <a:r>
              <a:rPr lang="en-US" altLang="zh-CN" sz="1200" dirty="0"/>
              <a:t>Trained LR Framework: Utilize the trained linear regression model.</a:t>
            </a:r>
          </a:p>
          <a:p>
            <a:pPr marL="285750" indent="-285750" algn="just">
              <a:lnSpc>
                <a:spcPct val="150000"/>
              </a:lnSpc>
              <a:buFont typeface="Arial" panose="020B0604020202020204" pitchFamily="34" charset="0"/>
              <a:buChar char="•"/>
            </a:pPr>
            <a:r>
              <a:rPr lang="en-US" altLang="zh-CN" sz="1200" dirty="0"/>
              <a:t>Result Evaluation: Validate predictions against new simulations.</a:t>
            </a:r>
          </a:p>
          <a:p>
            <a:pPr marL="285750" indent="-285750" algn="just">
              <a:lnSpc>
                <a:spcPct val="150000"/>
              </a:lnSpc>
              <a:buFont typeface="Arial" panose="020B0604020202020204" pitchFamily="34" charset="0"/>
              <a:buChar char="•"/>
            </a:pPr>
            <a:r>
              <a:rPr lang="en-US" altLang="zh-CN" sz="1200" dirty="0"/>
              <a:t>Validation: Predicted results vs Actual simulation outcomes</a:t>
            </a:r>
            <a:endParaRPr lang="zh-CN" altLang="en-US" sz="1200" dirty="0"/>
          </a:p>
        </p:txBody>
      </p:sp>
      <p:pic>
        <p:nvPicPr>
          <p:cNvPr id="18" name="图片 17">
            <a:extLst>
              <a:ext uri="{FF2B5EF4-FFF2-40B4-BE49-F238E27FC236}">
                <a16:creationId xmlns:a16="http://schemas.microsoft.com/office/drawing/2014/main" id="{FA597E95-299F-0618-1E0E-C0EF26EFC50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93793" y="887775"/>
            <a:ext cx="3807384" cy="3854272"/>
          </a:xfrm>
          <a:prstGeom prst="rect">
            <a:avLst/>
          </a:prstGeom>
        </p:spPr>
      </p:pic>
      <p:sp>
        <p:nvSpPr>
          <p:cNvPr id="19" name="Text Placeholder 16">
            <a:extLst>
              <a:ext uri="{FF2B5EF4-FFF2-40B4-BE49-F238E27FC236}">
                <a16:creationId xmlns:a16="http://schemas.microsoft.com/office/drawing/2014/main" id="{60E9CA81-B3D7-35E1-3F90-AC118D883C94}"/>
              </a:ext>
            </a:extLst>
          </p:cNvPr>
          <p:cNvSpPr txBox="1">
            <a:spLocks/>
          </p:cNvSpPr>
          <p:nvPr/>
        </p:nvSpPr>
        <p:spPr>
          <a:xfrm>
            <a:off x="6902976" y="4511695"/>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200" dirty="0"/>
              <a:t>Fi</a:t>
            </a:r>
            <a:r>
              <a:rPr lang="en-US" altLang="zh-CN" sz="1200" dirty="0"/>
              <a:t>g 3: </a:t>
            </a:r>
            <a:r>
              <a:rPr lang="en-GB" sz="1200" dirty="0"/>
              <a:t>Proposed LR Framework</a:t>
            </a:r>
          </a:p>
        </p:txBody>
      </p:sp>
      <p:sp>
        <p:nvSpPr>
          <p:cNvPr id="20" name="文本框 19">
            <a:extLst>
              <a:ext uri="{FF2B5EF4-FFF2-40B4-BE49-F238E27FC236}">
                <a16:creationId xmlns:a16="http://schemas.microsoft.com/office/drawing/2014/main" id="{0AF8B43D-D722-28D6-2423-B273E8F15E03}"/>
              </a:ext>
            </a:extLst>
          </p:cNvPr>
          <p:cNvSpPr txBox="1"/>
          <p:nvPr/>
        </p:nvSpPr>
        <p:spPr>
          <a:xfrm>
            <a:off x="380670" y="860413"/>
            <a:ext cx="5113791" cy="705258"/>
          </a:xfrm>
          <a:prstGeom prst="rect">
            <a:avLst/>
          </a:prstGeom>
          <a:noFill/>
        </p:spPr>
        <p:txBody>
          <a:bodyPr wrap="square">
            <a:spAutoFit/>
          </a:bodyPr>
          <a:lstStyle/>
          <a:p>
            <a:pPr>
              <a:lnSpc>
                <a:spcPct val="150000"/>
              </a:lnSpc>
            </a:pPr>
            <a:r>
              <a:rPr lang="en-US" altLang="zh-CN" sz="1400" dirty="0"/>
              <a:t>Figure 3 outlines the process used to develop the proposed predictive framework.</a:t>
            </a:r>
            <a:endParaRPr lang="zh-CN" altLang="en-US" sz="1200" dirty="0"/>
          </a:p>
        </p:txBody>
      </p:sp>
    </p:spTree>
    <p:extLst>
      <p:ext uri="{BB962C8B-B14F-4D97-AF65-F5344CB8AC3E}">
        <p14:creationId xmlns:p14="http://schemas.microsoft.com/office/powerpoint/2010/main" val="65655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E75786-FEEF-4D29-8D7E-108847153315}"/>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21E31D86-09FA-DE41-A8AE-5412DEB53B3A}"/>
              </a:ext>
            </a:extLst>
          </p:cNvPr>
          <p:cNvSpPr>
            <a:spLocks noGrp="1"/>
          </p:cNvSpPr>
          <p:nvPr>
            <p:ph type="sldNum" sz="quarter" idx="4"/>
          </p:nvPr>
        </p:nvSpPr>
        <p:spPr/>
        <p:txBody>
          <a:bodyPr/>
          <a:lstStyle/>
          <a:p>
            <a:fld id="{DDBE135E-2566-4748-853C-8A3B78F0FB00}" type="slidenum">
              <a:rPr lang="en-GB" smtClean="0"/>
              <a:pPr/>
              <a:t>11</a:t>
            </a:fld>
            <a:endParaRPr lang="en-GB" dirty="0"/>
          </a:p>
        </p:txBody>
      </p:sp>
      <p:sp>
        <p:nvSpPr>
          <p:cNvPr id="19" name="Text Placeholder 16">
            <a:extLst>
              <a:ext uri="{FF2B5EF4-FFF2-40B4-BE49-F238E27FC236}">
                <a16:creationId xmlns:a16="http://schemas.microsoft.com/office/drawing/2014/main" id="{60E9CA81-B3D7-35E1-3F90-AC118D883C94}"/>
              </a:ext>
            </a:extLst>
          </p:cNvPr>
          <p:cNvSpPr txBox="1">
            <a:spLocks/>
          </p:cNvSpPr>
          <p:nvPr/>
        </p:nvSpPr>
        <p:spPr>
          <a:xfrm>
            <a:off x="5777326" y="4645683"/>
            <a:ext cx="2621726"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200" dirty="0"/>
              <a:t>Fi</a:t>
            </a:r>
            <a:r>
              <a:rPr lang="en-US" altLang="zh-CN" sz="1200" dirty="0"/>
              <a:t>g 5: </a:t>
            </a:r>
            <a:r>
              <a:rPr lang="en-GB" sz="1200" dirty="0"/>
              <a:t>Algorithm for dataset generation</a:t>
            </a:r>
          </a:p>
        </p:txBody>
      </p:sp>
      <p:sp>
        <p:nvSpPr>
          <p:cNvPr id="20" name="文本框 19">
            <a:extLst>
              <a:ext uri="{FF2B5EF4-FFF2-40B4-BE49-F238E27FC236}">
                <a16:creationId xmlns:a16="http://schemas.microsoft.com/office/drawing/2014/main" id="{0AF8B43D-D722-28D6-2423-B273E8F15E03}"/>
              </a:ext>
            </a:extLst>
          </p:cNvPr>
          <p:cNvSpPr txBox="1"/>
          <p:nvPr/>
        </p:nvSpPr>
        <p:spPr>
          <a:xfrm>
            <a:off x="292699" y="922400"/>
            <a:ext cx="5113791" cy="523220"/>
          </a:xfrm>
          <a:prstGeom prst="rect">
            <a:avLst/>
          </a:prstGeom>
          <a:noFill/>
        </p:spPr>
        <p:txBody>
          <a:bodyPr wrap="square">
            <a:spAutoFit/>
          </a:bodyPr>
          <a:lstStyle/>
          <a:p>
            <a:r>
              <a:rPr lang="en-US" altLang="zh-CN" sz="1400" dirty="0"/>
              <a:t>Figure 4 shows the configuration details</a:t>
            </a:r>
          </a:p>
          <a:p>
            <a:r>
              <a:rPr lang="en-US" altLang="zh-CN" sz="1400" dirty="0"/>
              <a:t>Figure 5 is the process for dataset generation</a:t>
            </a:r>
            <a:endParaRPr lang="zh-CN" altLang="en-US" sz="1200" dirty="0"/>
          </a:p>
        </p:txBody>
      </p:sp>
      <p:pic>
        <p:nvPicPr>
          <p:cNvPr id="2" name="图片 1">
            <a:extLst>
              <a:ext uri="{FF2B5EF4-FFF2-40B4-BE49-F238E27FC236}">
                <a16:creationId xmlns:a16="http://schemas.microsoft.com/office/drawing/2014/main" id="{FB50D760-BD96-9CD5-3B31-3AA44006F80E}"/>
              </a:ext>
            </a:extLst>
          </p:cNvPr>
          <p:cNvPicPr>
            <a:picLocks noChangeAspect="1"/>
          </p:cNvPicPr>
          <p:nvPr/>
        </p:nvPicPr>
        <p:blipFill>
          <a:blip r:embed="rId4"/>
          <a:stretch>
            <a:fillRect/>
          </a:stretch>
        </p:blipFill>
        <p:spPr>
          <a:xfrm>
            <a:off x="380670" y="1615203"/>
            <a:ext cx="4082975" cy="3032870"/>
          </a:xfrm>
          <a:prstGeom prst="rect">
            <a:avLst/>
          </a:prstGeom>
        </p:spPr>
      </p:pic>
      <p:pic>
        <p:nvPicPr>
          <p:cNvPr id="4" name="图片 3">
            <a:extLst>
              <a:ext uri="{FF2B5EF4-FFF2-40B4-BE49-F238E27FC236}">
                <a16:creationId xmlns:a16="http://schemas.microsoft.com/office/drawing/2014/main" id="{3098D3F0-505F-5631-7D08-7A86B2F3AE97}"/>
              </a:ext>
            </a:extLst>
          </p:cNvPr>
          <p:cNvPicPr>
            <a:picLocks noChangeAspect="1"/>
          </p:cNvPicPr>
          <p:nvPr/>
        </p:nvPicPr>
        <p:blipFill>
          <a:blip r:embed="rId5"/>
          <a:stretch>
            <a:fillRect/>
          </a:stretch>
        </p:blipFill>
        <p:spPr>
          <a:xfrm>
            <a:off x="4736892" y="89455"/>
            <a:ext cx="4224481" cy="4554000"/>
          </a:xfrm>
          <a:prstGeom prst="rect">
            <a:avLst/>
          </a:prstGeom>
        </p:spPr>
      </p:pic>
      <p:sp>
        <p:nvSpPr>
          <p:cNvPr id="8" name="Text Placeholder 16">
            <a:extLst>
              <a:ext uri="{FF2B5EF4-FFF2-40B4-BE49-F238E27FC236}">
                <a16:creationId xmlns:a16="http://schemas.microsoft.com/office/drawing/2014/main" id="{D77A2D04-8170-91FF-0241-2FDE8B6DC0B3}"/>
              </a:ext>
            </a:extLst>
          </p:cNvPr>
          <p:cNvSpPr txBox="1">
            <a:spLocks/>
          </p:cNvSpPr>
          <p:nvPr/>
        </p:nvSpPr>
        <p:spPr>
          <a:xfrm>
            <a:off x="1093602" y="4645683"/>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200" dirty="0"/>
              <a:t>Fi</a:t>
            </a:r>
            <a:r>
              <a:rPr lang="en-US" altLang="zh-CN" sz="1200" dirty="0"/>
              <a:t>g 4: </a:t>
            </a:r>
            <a:r>
              <a:rPr lang="en-GB" sz="1200" dirty="0"/>
              <a:t>The configuration details</a:t>
            </a:r>
          </a:p>
        </p:txBody>
      </p:sp>
      <p:sp>
        <p:nvSpPr>
          <p:cNvPr id="13" name="Title 15">
            <a:extLst>
              <a:ext uri="{FF2B5EF4-FFF2-40B4-BE49-F238E27FC236}">
                <a16:creationId xmlns:a16="http://schemas.microsoft.com/office/drawing/2014/main" id="{1B7C10CC-3B87-AF16-B186-2A038A3D1155}"/>
              </a:ext>
            </a:extLst>
          </p:cNvPr>
          <p:cNvSpPr>
            <a:spLocks noGrp="1"/>
          </p:cNvSpPr>
          <p:nvPr>
            <p:ph type="title"/>
          </p:nvPr>
        </p:nvSpPr>
        <p:spPr>
          <a:xfrm>
            <a:off x="380670" y="119476"/>
            <a:ext cx="7500939" cy="421200"/>
          </a:xfrm>
        </p:spPr>
        <p:txBody>
          <a:bodyPr/>
          <a:lstStyle/>
          <a:p>
            <a:r>
              <a:rPr lang="en-GB" altLang="zh-CN" dirty="0"/>
              <a:t>Data preparation</a:t>
            </a:r>
          </a:p>
        </p:txBody>
      </p:sp>
      <p:sp>
        <p:nvSpPr>
          <p:cNvPr id="14" name="Text Placeholder 16">
            <a:extLst>
              <a:ext uri="{FF2B5EF4-FFF2-40B4-BE49-F238E27FC236}">
                <a16:creationId xmlns:a16="http://schemas.microsoft.com/office/drawing/2014/main" id="{7154A60E-5140-BF14-63D8-1F9AECDCC617}"/>
              </a:ext>
            </a:extLst>
          </p:cNvPr>
          <p:cNvSpPr txBox="1">
            <a:spLocks/>
          </p:cNvSpPr>
          <p:nvPr/>
        </p:nvSpPr>
        <p:spPr>
          <a:xfrm>
            <a:off x="380670" y="511401"/>
            <a:ext cx="2468925" cy="284899"/>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0" dirty="0"/>
              <a:t>Dataset generation</a:t>
            </a:r>
          </a:p>
        </p:txBody>
      </p:sp>
    </p:spTree>
    <p:extLst>
      <p:ext uri="{BB962C8B-B14F-4D97-AF65-F5344CB8AC3E}">
        <p14:creationId xmlns:p14="http://schemas.microsoft.com/office/powerpoint/2010/main" val="177866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E75786-FEEF-4D29-8D7E-108847153315}"/>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21E31D86-09FA-DE41-A8AE-5412DEB53B3A}"/>
              </a:ext>
            </a:extLst>
          </p:cNvPr>
          <p:cNvSpPr>
            <a:spLocks noGrp="1"/>
          </p:cNvSpPr>
          <p:nvPr>
            <p:ph type="sldNum" sz="quarter" idx="4"/>
          </p:nvPr>
        </p:nvSpPr>
        <p:spPr/>
        <p:txBody>
          <a:bodyPr/>
          <a:lstStyle/>
          <a:p>
            <a:fld id="{DDBE135E-2566-4748-853C-8A3B78F0FB00}" type="slidenum">
              <a:rPr lang="en-GB" smtClean="0"/>
              <a:pPr/>
              <a:t>12</a:t>
            </a:fld>
            <a:endParaRPr lang="en-GB" dirty="0"/>
          </a:p>
        </p:txBody>
      </p:sp>
      <p:sp>
        <p:nvSpPr>
          <p:cNvPr id="13" name="Title 15">
            <a:extLst>
              <a:ext uri="{FF2B5EF4-FFF2-40B4-BE49-F238E27FC236}">
                <a16:creationId xmlns:a16="http://schemas.microsoft.com/office/drawing/2014/main" id="{1B7C10CC-3B87-AF16-B186-2A038A3D1155}"/>
              </a:ext>
            </a:extLst>
          </p:cNvPr>
          <p:cNvSpPr>
            <a:spLocks noGrp="1"/>
          </p:cNvSpPr>
          <p:nvPr>
            <p:ph type="title"/>
          </p:nvPr>
        </p:nvSpPr>
        <p:spPr>
          <a:xfrm>
            <a:off x="228321" y="161229"/>
            <a:ext cx="7500939" cy="421200"/>
          </a:xfrm>
        </p:spPr>
        <p:txBody>
          <a:bodyPr/>
          <a:lstStyle/>
          <a:p>
            <a:r>
              <a:rPr lang="en-GB" altLang="zh-CN" b="0" dirty="0"/>
              <a:t>Data</a:t>
            </a:r>
            <a:r>
              <a:rPr lang="en-GB" altLang="zh-CN" dirty="0"/>
              <a:t> </a:t>
            </a:r>
            <a:r>
              <a:rPr lang="en-GB" altLang="zh-CN" b="0" dirty="0"/>
              <a:t>generation</a:t>
            </a:r>
            <a:endParaRPr lang="en-GB" altLang="zh-CN" dirty="0"/>
          </a:p>
        </p:txBody>
      </p:sp>
      <p:pic>
        <p:nvPicPr>
          <p:cNvPr id="7" name="图片 6">
            <a:extLst>
              <a:ext uri="{FF2B5EF4-FFF2-40B4-BE49-F238E27FC236}">
                <a16:creationId xmlns:a16="http://schemas.microsoft.com/office/drawing/2014/main" id="{AF0F24D2-972C-591E-3270-060EB4C8C78B}"/>
              </a:ext>
            </a:extLst>
          </p:cNvPr>
          <p:cNvPicPr>
            <a:picLocks noChangeAspect="1"/>
          </p:cNvPicPr>
          <p:nvPr/>
        </p:nvPicPr>
        <p:blipFill rotWithShape="1">
          <a:blip r:embed="rId4">
            <a:extLst>
              <a:ext uri="{28A0092B-C50C-407E-A947-70E740481C1C}">
                <a14:useLocalDpi xmlns:a14="http://schemas.microsoft.com/office/drawing/2010/main" val="0"/>
              </a:ext>
            </a:extLst>
          </a:blip>
          <a:srcRect r="57613" b="40390"/>
          <a:stretch/>
        </p:blipFill>
        <p:spPr>
          <a:xfrm>
            <a:off x="3978791" y="39407"/>
            <a:ext cx="2468926" cy="2009133"/>
          </a:xfrm>
          <a:prstGeom prst="rect">
            <a:avLst/>
          </a:prstGeom>
        </p:spPr>
      </p:pic>
      <p:pic>
        <p:nvPicPr>
          <p:cNvPr id="9" name="图片 8">
            <a:extLst>
              <a:ext uri="{FF2B5EF4-FFF2-40B4-BE49-F238E27FC236}">
                <a16:creationId xmlns:a16="http://schemas.microsoft.com/office/drawing/2014/main" id="{0D4E2620-A7E8-005A-982A-E42C185A1ECC}"/>
              </a:ext>
            </a:extLst>
          </p:cNvPr>
          <p:cNvPicPr>
            <a:picLocks noChangeAspect="1"/>
          </p:cNvPicPr>
          <p:nvPr/>
        </p:nvPicPr>
        <p:blipFill rotWithShape="1">
          <a:blip r:embed="rId5">
            <a:extLst>
              <a:ext uri="{28A0092B-C50C-407E-A947-70E740481C1C}">
                <a14:useLocalDpi xmlns:a14="http://schemas.microsoft.com/office/drawing/2010/main" val="0"/>
              </a:ext>
            </a:extLst>
          </a:blip>
          <a:srcRect t="26161" r="67358" b="22658"/>
          <a:stretch/>
        </p:blipFill>
        <p:spPr>
          <a:xfrm>
            <a:off x="6230357" y="1077939"/>
            <a:ext cx="2798638" cy="3567272"/>
          </a:xfrm>
          <a:prstGeom prst="rect">
            <a:avLst/>
          </a:prstGeom>
        </p:spPr>
      </p:pic>
      <p:sp>
        <p:nvSpPr>
          <p:cNvPr id="10" name="Text Placeholder 16">
            <a:extLst>
              <a:ext uri="{FF2B5EF4-FFF2-40B4-BE49-F238E27FC236}">
                <a16:creationId xmlns:a16="http://schemas.microsoft.com/office/drawing/2014/main" id="{164FEF51-7B53-97E4-7A4B-B0FF12F8FB98}"/>
              </a:ext>
            </a:extLst>
          </p:cNvPr>
          <p:cNvSpPr txBox="1">
            <a:spLocks/>
          </p:cNvSpPr>
          <p:nvPr/>
        </p:nvSpPr>
        <p:spPr>
          <a:xfrm>
            <a:off x="4076717" y="2076555"/>
            <a:ext cx="2273074" cy="185239"/>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6: Example of a </a:t>
            </a:r>
            <a:r>
              <a:rPr lang="en-GB" altLang="zh-CN" sz="1100" dirty="0"/>
              <a:t>configuration </a:t>
            </a:r>
            <a:r>
              <a:rPr lang="en-GB" sz="1100" dirty="0"/>
              <a:t>file</a:t>
            </a:r>
          </a:p>
        </p:txBody>
      </p:sp>
      <p:pic>
        <p:nvPicPr>
          <p:cNvPr id="12" name="图片 11">
            <a:extLst>
              <a:ext uri="{FF2B5EF4-FFF2-40B4-BE49-F238E27FC236}">
                <a16:creationId xmlns:a16="http://schemas.microsoft.com/office/drawing/2014/main" id="{231A6E43-66B6-4B84-9902-7D653B528AFE}"/>
              </a:ext>
            </a:extLst>
          </p:cNvPr>
          <p:cNvPicPr>
            <a:picLocks noChangeAspect="1"/>
          </p:cNvPicPr>
          <p:nvPr/>
        </p:nvPicPr>
        <p:blipFill rotWithShape="1">
          <a:blip r:embed="rId6"/>
          <a:srcRect b="18273"/>
          <a:stretch/>
        </p:blipFill>
        <p:spPr>
          <a:xfrm>
            <a:off x="230768" y="2317824"/>
            <a:ext cx="5665377" cy="2313018"/>
          </a:xfrm>
          <a:prstGeom prst="rect">
            <a:avLst/>
          </a:prstGeom>
        </p:spPr>
      </p:pic>
      <p:sp>
        <p:nvSpPr>
          <p:cNvPr id="15" name="Text Placeholder 16">
            <a:extLst>
              <a:ext uri="{FF2B5EF4-FFF2-40B4-BE49-F238E27FC236}">
                <a16:creationId xmlns:a16="http://schemas.microsoft.com/office/drawing/2014/main" id="{05D5FC41-646C-6E16-5426-6041DC1306C6}"/>
              </a:ext>
            </a:extLst>
          </p:cNvPr>
          <p:cNvSpPr txBox="1">
            <a:spLocks/>
          </p:cNvSpPr>
          <p:nvPr/>
        </p:nvSpPr>
        <p:spPr>
          <a:xfrm>
            <a:off x="6488140" y="4662732"/>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7: Example of a </a:t>
            </a:r>
            <a:r>
              <a:rPr lang="en-GB" altLang="zh-CN" sz="1100" dirty="0"/>
              <a:t>r</a:t>
            </a:r>
            <a:r>
              <a:rPr lang="en-GB" sz="1100" dirty="0"/>
              <a:t>esult file</a:t>
            </a:r>
          </a:p>
        </p:txBody>
      </p:sp>
      <p:sp>
        <p:nvSpPr>
          <p:cNvPr id="16" name="Text Placeholder 16">
            <a:extLst>
              <a:ext uri="{FF2B5EF4-FFF2-40B4-BE49-F238E27FC236}">
                <a16:creationId xmlns:a16="http://schemas.microsoft.com/office/drawing/2014/main" id="{F082061B-E8C5-2C9F-D5BA-2EBCB1FCB1B2}"/>
              </a:ext>
            </a:extLst>
          </p:cNvPr>
          <p:cNvSpPr txBox="1">
            <a:spLocks/>
          </p:cNvSpPr>
          <p:nvPr/>
        </p:nvSpPr>
        <p:spPr>
          <a:xfrm>
            <a:off x="1926919" y="4663523"/>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8: Part of datasets</a:t>
            </a:r>
            <a:endParaRPr lang="en-GB" sz="1100" dirty="0"/>
          </a:p>
        </p:txBody>
      </p:sp>
      <p:sp>
        <p:nvSpPr>
          <p:cNvPr id="18" name="文本框 17">
            <a:extLst>
              <a:ext uri="{FF2B5EF4-FFF2-40B4-BE49-F238E27FC236}">
                <a16:creationId xmlns:a16="http://schemas.microsoft.com/office/drawing/2014/main" id="{5838597E-8D15-AACB-14FD-10645917E676}"/>
              </a:ext>
            </a:extLst>
          </p:cNvPr>
          <p:cNvSpPr txBox="1"/>
          <p:nvPr/>
        </p:nvSpPr>
        <p:spPr>
          <a:xfrm>
            <a:off x="115004" y="1134627"/>
            <a:ext cx="3752037" cy="1169551"/>
          </a:xfrm>
          <a:prstGeom prst="rect">
            <a:avLst/>
          </a:prstGeom>
          <a:noFill/>
        </p:spPr>
        <p:txBody>
          <a:bodyPr wrap="square">
            <a:spAutoFit/>
          </a:bodyPr>
          <a:lstStyle/>
          <a:p>
            <a:pPr algn="just"/>
            <a:r>
              <a:rPr lang="en-US" altLang="zh-CN" sz="1400" dirty="0"/>
              <a:t>Figure 6 illustrates an example of a configuration file used in one of the simulations. </a:t>
            </a:r>
          </a:p>
          <a:p>
            <a:pPr algn="just"/>
            <a:r>
              <a:rPr lang="en-US" altLang="zh-CN" sz="1400" dirty="0"/>
              <a:t>Figure 7 provides an example of a result file</a:t>
            </a:r>
          </a:p>
          <a:p>
            <a:pPr algn="just"/>
            <a:r>
              <a:rPr lang="en-US" altLang="zh-CN" sz="1400" dirty="0"/>
              <a:t>Figure 8 shows part of the dataset abstracted from all the result files</a:t>
            </a:r>
          </a:p>
        </p:txBody>
      </p:sp>
      <p:sp>
        <p:nvSpPr>
          <p:cNvPr id="21" name="文本框 20">
            <a:extLst>
              <a:ext uri="{FF2B5EF4-FFF2-40B4-BE49-F238E27FC236}">
                <a16:creationId xmlns:a16="http://schemas.microsoft.com/office/drawing/2014/main" id="{41920CE3-A39E-BFE2-4F00-E3E1C5F14A3D}"/>
              </a:ext>
            </a:extLst>
          </p:cNvPr>
          <p:cNvSpPr txBox="1"/>
          <p:nvPr/>
        </p:nvSpPr>
        <p:spPr>
          <a:xfrm>
            <a:off x="115005" y="596075"/>
            <a:ext cx="3752037" cy="584775"/>
          </a:xfrm>
          <a:prstGeom prst="rect">
            <a:avLst/>
          </a:prstGeom>
          <a:noFill/>
        </p:spPr>
        <p:txBody>
          <a:bodyPr wrap="square">
            <a:spAutoFit/>
          </a:bodyPr>
          <a:lstStyle/>
          <a:p>
            <a:r>
              <a:rPr lang="en-US" altLang="zh-CN" sz="1600" b="1" dirty="0"/>
              <a:t>This page shows the detailed results achieved from the simulations.</a:t>
            </a:r>
          </a:p>
        </p:txBody>
      </p:sp>
    </p:spTree>
    <p:extLst>
      <p:ext uri="{BB962C8B-B14F-4D97-AF65-F5344CB8AC3E}">
        <p14:creationId xmlns:p14="http://schemas.microsoft.com/office/powerpoint/2010/main" val="295042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E75786-FEEF-4D29-8D7E-108847153315}"/>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21E31D86-09FA-DE41-A8AE-5412DEB53B3A}"/>
              </a:ext>
            </a:extLst>
          </p:cNvPr>
          <p:cNvSpPr>
            <a:spLocks noGrp="1"/>
          </p:cNvSpPr>
          <p:nvPr>
            <p:ph type="sldNum" sz="quarter" idx="4"/>
          </p:nvPr>
        </p:nvSpPr>
        <p:spPr/>
        <p:txBody>
          <a:bodyPr/>
          <a:lstStyle/>
          <a:p>
            <a:fld id="{DDBE135E-2566-4748-853C-8A3B78F0FB00}" type="slidenum">
              <a:rPr lang="en-GB" smtClean="0"/>
              <a:pPr/>
              <a:t>13</a:t>
            </a:fld>
            <a:endParaRPr lang="en-GB" dirty="0"/>
          </a:p>
        </p:txBody>
      </p:sp>
      <p:sp>
        <p:nvSpPr>
          <p:cNvPr id="19" name="Text Placeholder 16">
            <a:extLst>
              <a:ext uri="{FF2B5EF4-FFF2-40B4-BE49-F238E27FC236}">
                <a16:creationId xmlns:a16="http://schemas.microsoft.com/office/drawing/2014/main" id="{60E9CA81-B3D7-35E1-3F90-AC118D883C94}"/>
              </a:ext>
            </a:extLst>
          </p:cNvPr>
          <p:cNvSpPr txBox="1">
            <a:spLocks/>
          </p:cNvSpPr>
          <p:nvPr/>
        </p:nvSpPr>
        <p:spPr>
          <a:xfrm>
            <a:off x="6025270" y="4675807"/>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9: </a:t>
            </a:r>
            <a:r>
              <a:rPr lang="en-GB" altLang="zh-CN" sz="1100" dirty="0"/>
              <a:t>Process of data preprocessing</a:t>
            </a:r>
            <a:endParaRPr lang="en-GB" sz="1100" dirty="0"/>
          </a:p>
        </p:txBody>
      </p:sp>
      <p:sp>
        <p:nvSpPr>
          <p:cNvPr id="2" name="Text Placeholder 16">
            <a:extLst>
              <a:ext uri="{FF2B5EF4-FFF2-40B4-BE49-F238E27FC236}">
                <a16:creationId xmlns:a16="http://schemas.microsoft.com/office/drawing/2014/main" id="{75FC7360-F6FF-5725-0A84-5A687AC3259C}"/>
              </a:ext>
            </a:extLst>
          </p:cNvPr>
          <p:cNvSpPr txBox="1">
            <a:spLocks/>
          </p:cNvSpPr>
          <p:nvPr/>
        </p:nvSpPr>
        <p:spPr>
          <a:xfrm>
            <a:off x="538574" y="478549"/>
            <a:ext cx="2468925" cy="421200"/>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0" dirty="0"/>
              <a:t>Data preprocessing:</a:t>
            </a:r>
          </a:p>
        </p:txBody>
      </p:sp>
      <p:sp>
        <p:nvSpPr>
          <p:cNvPr id="4" name="Title 15">
            <a:extLst>
              <a:ext uri="{FF2B5EF4-FFF2-40B4-BE49-F238E27FC236}">
                <a16:creationId xmlns:a16="http://schemas.microsoft.com/office/drawing/2014/main" id="{F9EBFBE8-C6D3-0536-F3E6-1B90A617FC7C}"/>
              </a:ext>
            </a:extLst>
          </p:cNvPr>
          <p:cNvSpPr txBox="1">
            <a:spLocks/>
          </p:cNvSpPr>
          <p:nvPr/>
        </p:nvSpPr>
        <p:spPr>
          <a:xfrm>
            <a:off x="538574" y="88232"/>
            <a:ext cx="7500939" cy="421200"/>
          </a:xfrm>
          <a:prstGeom prst="rect">
            <a:avLst/>
          </a:prstGeom>
        </p:spPr>
        <p:txBody>
          <a:bodyPr vert="horz" lIns="0" tIns="0" rIns="0" bIns="0" rtlCol="0" anchor="b" anchorCtr="0">
            <a:noAutofit/>
          </a:bodyPr>
          <a:lstStyle>
            <a:lvl1pPr algn="l" defTabSz="914400" rtl="0" eaLnBrk="1" latinLnBrk="0" hangingPunct="1">
              <a:spcBef>
                <a:spcPct val="0"/>
              </a:spcBef>
              <a:buNone/>
              <a:defRPr sz="2600" b="1" kern="1200">
                <a:solidFill>
                  <a:schemeClr val="tx1"/>
                </a:solidFill>
                <a:latin typeface="+mj-lt"/>
                <a:ea typeface="+mj-ea"/>
                <a:cs typeface="+mj-cs"/>
              </a:defRPr>
            </a:lvl1pPr>
          </a:lstStyle>
          <a:p>
            <a:r>
              <a:rPr lang="en-GB" altLang="zh-CN" dirty="0"/>
              <a:t>Data preparation</a:t>
            </a:r>
          </a:p>
        </p:txBody>
      </p:sp>
      <p:sp>
        <p:nvSpPr>
          <p:cNvPr id="10" name="Text Placeholder 2">
            <a:extLst>
              <a:ext uri="{FF2B5EF4-FFF2-40B4-BE49-F238E27FC236}">
                <a16:creationId xmlns:a16="http://schemas.microsoft.com/office/drawing/2014/main" id="{FBC552E9-B1D5-663B-268F-7C14C939D1B5}"/>
              </a:ext>
            </a:extLst>
          </p:cNvPr>
          <p:cNvSpPr txBox="1">
            <a:spLocks/>
          </p:cNvSpPr>
          <p:nvPr/>
        </p:nvSpPr>
        <p:spPr>
          <a:xfrm>
            <a:off x="527385" y="816770"/>
            <a:ext cx="5657985" cy="4248748"/>
          </a:xfrm>
          <a:prstGeom prst="rect">
            <a:avLst/>
          </a:prstGeom>
        </p:spPr>
        <p:txBody>
          <a:bodyPr numCol="1"/>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Font typeface="+mj-lt"/>
              <a:buAutoNum type="arabicPeriod"/>
            </a:pPr>
            <a:r>
              <a:rPr lang="en-US" sz="1200" dirty="0"/>
              <a:t>Loading Data</a:t>
            </a:r>
          </a:p>
          <a:p>
            <a:pPr marL="488950" lvl="1" indent="-171450">
              <a:spcBef>
                <a:spcPts val="0"/>
              </a:spcBef>
              <a:buFont typeface="Arial" pitchFamily="34" charset="0"/>
              <a:buChar char="•"/>
            </a:pPr>
            <a:r>
              <a:rPr lang="en-US" altLang="zh-CN" sz="1200" dirty="0"/>
              <a:t>Read dataset from Excel file</a:t>
            </a:r>
          </a:p>
          <a:p>
            <a:pPr marL="488950" lvl="1" indent="-171450">
              <a:spcBef>
                <a:spcPts val="0"/>
              </a:spcBef>
              <a:buFont typeface="Arial" pitchFamily="34" charset="0"/>
              <a:buChar char="•"/>
            </a:pPr>
            <a:r>
              <a:rPr lang="en-US" altLang="zh-CN" sz="1200" dirty="0"/>
              <a:t>Check data types</a:t>
            </a:r>
            <a:endParaRPr lang="en-US" sz="1200" dirty="0"/>
          </a:p>
          <a:p>
            <a:pPr marL="228600" indent="-228600">
              <a:buFont typeface="+mj-lt"/>
              <a:buAutoNum type="arabicPeriod"/>
            </a:pPr>
            <a:r>
              <a:rPr lang="en-US" altLang="zh-CN" sz="1200" dirty="0"/>
              <a:t>Defining and Encoding Categorical Columns</a:t>
            </a:r>
          </a:p>
          <a:p>
            <a:pPr marL="488950" lvl="1" indent="-171450">
              <a:spcBef>
                <a:spcPts val="0"/>
              </a:spcBef>
              <a:buFont typeface="Arial" pitchFamily="34" charset="0"/>
              <a:buChar char="•"/>
            </a:pPr>
            <a:r>
              <a:rPr lang="en-US" altLang="zh-CN" sz="1200" dirty="0"/>
              <a:t>Identify categorical columns (topology, routing function, traffic patterns)</a:t>
            </a:r>
          </a:p>
          <a:p>
            <a:pPr marL="488950" lvl="1" indent="-171450">
              <a:spcBef>
                <a:spcPts val="0"/>
              </a:spcBef>
              <a:buFont typeface="Arial" pitchFamily="34" charset="0"/>
              <a:buChar char="•"/>
            </a:pPr>
            <a:r>
              <a:rPr lang="en-US" altLang="zh-CN" sz="1200" dirty="0"/>
              <a:t>Convert categorical data using One-Hot Encoding</a:t>
            </a:r>
          </a:p>
          <a:p>
            <a:pPr marL="228600" indent="-228600">
              <a:buFont typeface="+mj-lt"/>
              <a:buAutoNum type="arabicPeriod"/>
            </a:pPr>
            <a:r>
              <a:rPr lang="en-US" altLang="zh-CN" sz="1200" dirty="0"/>
              <a:t>Applying Column Transformer</a:t>
            </a:r>
          </a:p>
          <a:p>
            <a:pPr marL="488950" lvl="1" indent="-171450">
              <a:spcBef>
                <a:spcPts val="0"/>
              </a:spcBef>
              <a:buFont typeface="Arial" pitchFamily="34" charset="0"/>
              <a:buChar char="•"/>
            </a:pPr>
            <a:r>
              <a:rPr lang="en-US" altLang="zh-CN" sz="1200" dirty="0"/>
              <a:t>Apply One-Hot Encoding to categorical columns</a:t>
            </a:r>
          </a:p>
          <a:p>
            <a:pPr marL="488950" lvl="1" indent="-171450">
              <a:spcBef>
                <a:spcPts val="0"/>
              </a:spcBef>
              <a:buFont typeface="Arial" pitchFamily="34" charset="0"/>
              <a:buChar char="•"/>
            </a:pPr>
            <a:r>
              <a:rPr lang="en-US" altLang="zh-CN" sz="1200" dirty="0"/>
              <a:t>Keep numerical columns unchanged</a:t>
            </a:r>
          </a:p>
          <a:p>
            <a:pPr marL="488950" lvl="1" indent="-171450">
              <a:spcBef>
                <a:spcPts val="0"/>
              </a:spcBef>
              <a:buFont typeface="Arial" pitchFamily="34" charset="0"/>
              <a:buChar char="•"/>
            </a:pPr>
            <a:endParaRPr lang="en-US" altLang="zh-CN" sz="12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1200" i="0" u="none" strike="noStrike" kern="1200" cap="none" spc="0" normalizeH="0" baseline="0" noProof="0" dirty="0">
                <a:ln>
                  <a:noFill/>
                </a:ln>
                <a:solidFill>
                  <a:prstClr val="black"/>
                </a:solidFill>
                <a:effectLst/>
                <a:uLnTx/>
                <a:uFillTx/>
                <a:latin typeface="Calibri"/>
                <a:ea typeface="+mn-ea"/>
                <a:cs typeface="+mn-cs"/>
              </a:rPr>
              <a:t>Converting to </a:t>
            </a:r>
            <a:r>
              <a:rPr kumimoji="0" lang="en-US" altLang="zh-CN" sz="1200" i="0" u="none" strike="noStrike" kern="1200" cap="none" spc="0" normalizeH="0" baseline="0" noProof="0" dirty="0" err="1">
                <a:ln>
                  <a:noFill/>
                </a:ln>
                <a:solidFill>
                  <a:prstClr val="black"/>
                </a:solidFill>
                <a:effectLst/>
                <a:uLnTx/>
                <a:uFillTx/>
                <a:latin typeface="Calibri"/>
                <a:ea typeface="+mn-ea"/>
                <a:cs typeface="+mn-cs"/>
              </a:rPr>
              <a:t>DataFrame</a:t>
            </a:r>
            <a:endParaRPr lang="en-US" altLang="zh-CN" sz="1200" dirty="0"/>
          </a:p>
          <a:p>
            <a:pPr marL="488950" lvl="1" indent="-171450">
              <a:spcBef>
                <a:spcPts val="0"/>
              </a:spcBef>
              <a:buFont typeface="Arial" pitchFamily="34" charset="0"/>
              <a:buChar char="•"/>
            </a:pPr>
            <a:r>
              <a:rPr lang="en-US" altLang="zh-CN" sz="1200" dirty="0"/>
              <a:t>Convert processed data to Pandas </a:t>
            </a:r>
            <a:r>
              <a:rPr lang="en-US" altLang="zh-CN" sz="1200" dirty="0" err="1"/>
              <a:t>DataFrame</a:t>
            </a:r>
            <a:endParaRPr lang="en-US" altLang="zh-CN" sz="1200" dirty="0"/>
          </a:p>
          <a:p>
            <a:pPr marL="488950" lvl="1" indent="-171450">
              <a:spcBef>
                <a:spcPts val="0"/>
              </a:spcBef>
              <a:buFont typeface="Arial" pitchFamily="34" charset="0"/>
              <a:buChar char="•"/>
            </a:pPr>
            <a:r>
              <a:rPr lang="en-US" altLang="zh-CN" sz="1200" dirty="0"/>
              <a:t>Verify encoded data types</a:t>
            </a:r>
          </a:p>
          <a:p>
            <a:pPr marL="228600" indent="-228600">
              <a:buFont typeface="+mj-lt"/>
              <a:buAutoNum type="arabicPeriod" startAt="5"/>
            </a:pPr>
            <a:r>
              <a:rPr lang="en-US" altLang="zh-CN" sz="1200" dirty="0"/>
              <a:t>Data Splitting</a:t>
            </a:r>
          </a:p>
          <a:p>
            <a:pPr marL="488950" lvl="1" indent="-171450">
              <a:spcBef>
                <a:spcPts val="0"/>
              </a:spcBef>
              <a:buFont typeface="Arial" pitchFamily="34" charset="0"/>
              <a:buChar char="•"/>
            </a:pPr>
            <a:r>
              <a:rPr lang="en-US" altLang="zh-CN" sz="1200" dirty="0"/>
              <a:t>Split dataset into training and testing sets based on </a:t>
            </a:r>
            <a:r>
              <a:rPr lang="en-US" altLang="zh-CN" sz="1200" dirty="0" err="1"/>
              <a:t>remainder__k</a:t>
            </a:r>
            <a:r>
              <a:rPr lang="en-US" altLang="zh-CN" sz="1200" dirty="0"/>
              <a:t> value</a:t>
            </a:r>
          </a:p>
          <a:p>
            <a:pPr marL="228600" indent="-228600">
              <a:buFont typeface="+mj-lt"/>
              <a:buAutoNum type="arabicPeriod" startAt="5"/>
            </a:pPr>
            <a:r>
              <a:rPr lang="en-US" altLang="zh-CN" sz="1200" dirty="0"/>
              <a:t>Defining Feature Matrix and Target Vector</a:t>
            </a:r>
          </a:p>
          <a:p>
            <a:pPr marL="488950" lvl="1" indent="-171450">
              <a:spcBef>
                <a:spcPts val="0"/>
              </a:spcBef>
              <a:buFont typeface="Arial" pitchFamily="34" charset="0"/>
              <a:buChar char="•"/>
            </a:pPr>
            <a:r>
              <a:rPr lang="en-US" altLang="zh-CN" sz="1200" dirty="0"/>
              <a:t>Feature Matrix (X): All columns except prediction targets</a:t>
            </a:r>
          </a:p>
          <a:p>
            <a:pPr marL="488950" lvl="1" indent="-171450">
              <a:spcBef>
                <a:spcPts val="0"/>
              </a:spcBef>
              <a:buFont typeface="Arial" pitchFamily="34" charset="0"/>
              <a:buChar char="•"/>
            </a:pPr>
            <a:r>
              <a:rPr lang="en-US" altLang="zh-CN" sz="1200" dirty="0"/>
              <a:t>Target Vector (y): </a:t>
            </a:r>
            <a:r>
              <a:rPr lang="en-US" altLang="zh-CN" sz="1200" dirty="0" err="1"/>
              <a:t>NoC</a:t>
            </a:r>
            <a:r>
              <a:rPr lang="en-US" altLang="zh-CN" sz="1200" dirty="0"/>
              <a:t> performance parameters to be predicted</a:t>
            </a:r>
          </a:p>
          <a:p>
            <a:endParaRPr lang="en-GB" sz="1200" dirty="0"/>
          </a:p>
        </p:txBody>
      </p:sp>
      <p:cxnSp>
        <p:nvCxnSpPr>
          <p:cNvPr id="11" name="直接连接符 10">
            <a:extLst>
              <a:ext uri="{FF2B5EF4-FFF2-40B4-BE49-F238E27FC236}">
                <a16:creationId xmlns:a16="http://schemas.microsoft.com/office/drawing/2014/main" id="{FFA3BEA5-A4D9-D890-24C2-B6940BE127EB}"/>
              </a:ext>
            </a:extLst>
          </p:cNvPr>
          <p:cNvCxnSpPr>
            <a:cxnSpLocks/>
          </p:cNvCxnSpPr>
          <p:nvPr/>
        </p:nvCxnSpPr>
        <p:spPr>
          <a:xfrm>
            <a:off x="-17374" y="824362"/>
            <a:ext cx="91613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05565933-E3DB-29A3-4CD9-C31CD759B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370" y="940661"/>
            <a:ext cx="1952874" cy="3728213"/>
          </a:xfrm>
          <a:prstGeom prst="rect">
            <a:avLst/>
          </a:prstGeom>
        </p:spPr>
      </p:pic>
    </p:spTree>
    <p:extLst>
      <p:ext uri="{BB962C8B-B14F-4D97-AF65-F5344CB8AC3E}">
        <p14:creationId xmlns:p14="http://schemas.microsoft.com/office/powerpoint/2010/main" val="51435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821530" y="464400"/>
            <a:ext cx="7500939" cy="421200"/>
          </a:xfrm>
        </p:spPr>
        <p:txBody>
          <a:bodyPr/>
          <a:lstStyle/>
          <a:p>
            <a:r>
              <a:rPr lang="en-US" altLang="zh-CN" dirty="0"/>
              <a:t>AI Model Selection and Training</a:t>
            </a:r>
            <a:endParaRPr lang="en-GB" altLang="zh-CN" dirty="0"/>
          </a:p>
        </p:txBody>
      </p:sp>
      <p:sp>
        <p:nvSpPr>
          <p:cNvPr id="17" name="Text Placeholder 16"/>
          <p:cNvSpPr>
            <a:spLocks noGrp="1"/>
          </p:cNvSpPr>
          <p:nvPr>
            <p:ph type="body" sz="quarter" idx="10"/>
          </p:nvPr>
        </p:nvSpPr>
        <p:spPr>
          <a:xfrm>
            <a:off x="821530" y="1329390"/>
            <a:ext cx="4117670" cy="2940207"/>
          </a:xfrm>
        </p:spPr>
        <p:txBody>
          <a:bodyPr/>
          <a:lstStyle/>
          <a:p>
            <a:pPr algn="just">
              <a:lnSpc>
                <a:spcPct val="150000"/>
              </a:lnSpc>
              <a:spcBef>
                <a:spcPts val="0"/>
              </a:spcBef>
            </a:pPr>
            <a:r>
              <a:rPr lang="en-US" sz="1600" dirty="0"/>
              <a:t>1. Model Selection</a:t>
            </a:r>
          </a:p>
          <a:p>
            <a:pPr algn="just">
              <a:lnSpc>
                <a:spcPct val="150000"/>
              </a:lnSpc>
              <a:spcBef>
                <a:spcPts val="0"/>
              </a:spcBef>
            </a:pPr>
            <a:r>
              <a:rPr lang="en-US" sz="1400" b="0" u="sng" dirty="0"/>
              <a:t>Linear Regression[1]:</a:t>
            </a:r>
          </a:p>
          <a:p>
            <a:pPr marL="285750" indent="-285750" algn="just">
              <a:lnSpc>
                <a:spcPct val="150000"/>
              </a:lnSpc>
              <a:spcBef>
                <a:spcPts val="0"/>
              </a:spcBef>
              <a:buFont typeface="Arial" panose="020B0604020202020204" pitchFamily="34" charset="0"/>
              <a:buChar char="•"/>
            </a:pPr>
            <a:r>
              <a:rPr lang="en-US" sz="1400" b="0" dirty="0"/>
              <a:t>Chosen for its simplicity and interpretability</a:t>
            </a:r>
          </a:p>
          <a:p>
            <a:pPr marL="285750" indent="-285750" algn="just">
              <a:lnSpc>
                <a:spcPct val="150000"/>
              </a:lnSpc>
              <a:spcBef>
                <a:spcPts val="0"/>
              </a:spcBef>
              <a:buFont typeface="Arial" panose="020B0604020202020204" pitchFamily="34" charset="0"/>
              <a:buChar char="•"/>
            </a:pPr>
            <a:r>
              <a:rPr lang="en-US" sz="1400" b="0" dirty="0"/>
              <a:t>Suitable for predicting continuous numerical values</a:t>
            </a:r>
          </a:p>
          <a:p>
            <a:pPr algn="just">
              <a:lnSpc>
                <a:spcPct val="150000"/>
              </a:lnSpc>
              <a:spcBef>
                <a:spcPts val="0"/>
              </a:spcBef>
            </a:pPr>
            <a:r>
              <a:rPr lang="en-US" sz="1600" dirty="0"/>
              <a:t>2. Model Initialization and Training</a:t>
            </a:r>
          </a:p>
          <a:p>
            <a:pPr algn="just">
              <a:lnSpc>
                <a:spcPct val="150000"/>
              </a:lnSpc>
              <a:spcBef>
                <a:spcPts val="0"/>
              </a:spcBef>
            </a:pPr>
            <a:r>
              <a:rPr lang="en-US" sz="1400" b="0" u="sng" dirty="0" err="1"/>
              <a:t>MultiOutputRegressor</a:t>
            </a:r>
            <a:r>
              <a:rPr lang="en-US" sz="1400" b="0" u="sng" dirty="0"/>
              <a:t> with Linear Regression:</a:t>
            </a:r>
          </a:p>
          <a:p>
            <a:pPr marL="285750" indent="-285750" algn="just">
              <a:lnSpc>
                <a:spcPct val="150000"/>
              </a:lnSpc>
              <a:spcBef>
                <a:spcPts val="0"/>
              </a:spcBef>
              <a:buFont typeface="Arial" panose="020B0604020202020204" pitchFamily="34" charset="0"/>
              <a:buChar char="•"/>
            </a:pPr>
            <a:r>
              <a:rPr lang="en-US" sz="1400" b="0" dirty="0"/>
              <a:t>Handles multiple target variables simultaneously</a:t>
            </a:r>
          </a:p>
          <a:p>
            <a:pPr marL="285750" indent="-285750" algn="just">
              <a:lnSpc>
                <a:spcPct val="150000"/>
              </a:lnSpc>
              <a:spcBef>
                <a:spcPts val="0"/>
              </a:spcBef>
              <a:buFont typeface="Arial" panose="020B0604020202020204" pitchFamily="34" charset="0"/>
              <a:buChar char="•"/>
            </a:pPr>
            <a:r>
              <a:rPr lang="en-US" sz="1400" b="0" dirty="0"/>
              <a:t>Uses Linear Regression for each target variable</a:t>
            </a:r>
            <a:endParaRPr lang="en-GB" sz="1400" b="0" dirty="0"/>
          </a:p>
        </p:txBody>
      </p:sp>
      <p:sp>
        <p:nvSpPr>
          <p:cNvPr id="2" name="Slide Number Placeholder 1">
            <a:extLst>
              <a:ext uri="{FF2B5EF4-FFF2-40B4-BE49-F238E27FC236}">
                <a16:creationId xmlns:a16="http://schemas.microsoft.com/office/drawing/2014/main" id="{6E2B226A-4E49-A04A-863A-F24E35D1D00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14</a:t>
            </a:fld>
            <a:endParaRPr lang="en-GB" dirty="0"/>
          </a:p>
        </p:txBody>
      </p:sp>
      <p:pic>
        <p:nvPicPr>
          <p:cNvPr id="5" name="图片 4">
            <a:extLst>
              <a:ext uri="{FF2B5EF4-FFF2-40B4-BE49-F238E27FC236}">
                <a16:creationId xmlns:a16="http://schemas.microsoft.com/office/drawing/2014/main" id="{A37FE19E-919C-9797-CBBD-945B37F83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288" y="1644861"/>
            <a:ext cx="3737182" cy="2309264"/>
          </a:xfrm>
          <a:prstGeom prst="rect">
            <a:avLst/>
          </a:prstGeom>
        </p:spPr>
      </p:pic>
      <p:sp>
        <p:nvSpPr>
          <p:cNvPr id="4" name="文本框 3">
            <a:extLst>
              <a:ext uri="{FF2B5EF4-FFF2-40B4-BE49-F238E27FC236}">
                <a16:creationId xmlns:a16="http://schemas.microsoft.com/office/drawing/2014/main" id="{80CEC87D-BEE8-4AEC-4B6C-51215855854E}"/>
              </a:ext>
            </a:extLst>
          </p:cNvPr>
          <p:cNvSpPr txBox="1"/>
          <p:nvPr/>
        </p:nvSpPr>
        <p:spPr>
          <a:xfrm>
            <a:off x="3432748" y="4566477"/>
            <a:ext cx="5711252" cy="369332"/>
          </a:xfrm>
          <a:prstGeom prst="rect">
            <a:avLst/>
          </a:prstGeom>
          <a:noFill/>
        </p:spPr>
        <p:txBody>
          <a:bodyPr wrap="square">
            <a:spAutoFit/>
          </a:bodyPr>
          <a:lstStyle/>
          <a:p>
            <a:pPr algn="just"/>
            <a:r>
              <a:rPr lang="zh-CN" altLang="en-US" sz="900" dirty="0">
                <a:solidFill>
                  <a:schemeClr val="bg1"/>
                </a:solidFill>
              </a:rPr>
              <a:t>[</a:t>
            </a:r>
            <a:r>
              <a:rPr lang="en-US" altLang="zh-CN" sz="900" dirty="0">
                <a:solidFill>
                  <a:schemeClr val="bg1"/>
                </a:solidFill>
              </a:rPr>
              <a:t>1</a:t>
            </a:r>
            <a:r>
              <a:rPr lang="zh-CN" altLang="en-US" sz="900" dirty="0">
                <a:solidFill>
                  <a:schemeClr val="bg1"/>
                </a:solidFill>
              </a:rPr>
              <a:t>] Bhowmik B, Hazarika P, Kale P, et al. Ai technology for noc performance evaluation[J]. IEEE Transactions on Circuits and Systems II: Express Briefs, 2021, 68(12): 3483-3487.</a:t>
            </a:r>
          </a:p>
        </p:txBody>
      </p:sp>
      <p:sp>
        <p:nvSpPr>
          <p:cNvPr id="3" name="Text Placeholder 16">
            <a:extLst>
              <a:ext uri="{FF2B5EF4-FFF2-40B4-BE49-F238E27FC236}">
                <a16:creationId xmlns:a16="http://schemas.microsoft.com/office/drawing/2014/main" id="{540CEEEF-8250-D250-1F1A-430C560CEC39}"/>
              </a:ext>
            </a:extLst>
          </p:cNvPr>
          <p:cNvSpPr txBox="1">
            <a:spLocks/>
          </p:cNvSpPr>
          <p:nvPr/>
        </p:nvSpPr>
        <p:spPr>
          <a:xfrm>
            <a:off x="5567814" y="3955765"/>
            <a:ext cx="2662130"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10: </a:t>
            </a:r>
            <a:r>
              <a:rPr lang="en-GB" sz="1100" dirty="0"/>
              <a:t>Linear Regression Training Model</a:t>
            </a:r>
          </a:p>
        </p:txBody>
      </p:sp>
    </p:spTree>
    <p:extLst>
      <p:ext uri="{BB962C8B-B14F-4D97-AF65-F5344CB8AC3E}">
        <p14:creationId xmlns:p14="http://schemas.microsoft.com/office/powerpoint/2010/main" val="89493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BD6313-0C49-1AAF-08AB-06D4E08A0914}"/>
              </a:ext>
            </a:extLst>
          </p:cNvPr>
          <p:cNvPicPr>
            <a:picLocks noChangeAspect="1"/>
          </p:cNvPicPr>
          <p:nvPr/>
        </p:nvPicPr>
        <p:blipFill>
          <a:blip r:embed="rId3"/>
          <a:stretch>
            <a:fillRect/>
          </a:stretch>
        </p:blipFill>
        <p:spPr>
          <a:xfrm>
            <a:off x="0" y="1001567"/>
            <a:ext cx="9144000" cy="212141"/>
          </a:xfrm>
          <a:prstGeom prst="rect">
            <a:avLst/>
          </a:prstGeom>
        </p:spPr>
      </p:pic>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196910" y="4881249"/>
            <a:ext cx="290100" cy="191861"/>
          </a:xfrm>
        </p:spPr>
        <p:txBody>
          <a:bodyPr/>
          <a:lstStyle/>
          <a:p>
            <a:fld id="{DDBE135E-2566-4748-853C-8A3B78F0FB00}" type="slidenum">
              <a:rPr lang="en-GB" smtClean="0"/>
              <a:pPr/>
              <a:t>15</a:t>
            </a:fld>
            <a:endParaRPr lang="en-GB" dirty="0"/>
          </a:p>
        </p:txBody>
      </p:sp>
      <p:sp>
        <p:nvSpPr>
          <p:cNvPr id="2" name="Title 15">
            <a:extLst>
              <a:ext uri="{FF2B5EF4-FFF2-40B4-BE49-F238E27FC236}">
                <a16:creationId xmlns:a16="http://schemas.microsoft.com/office/drawing/2014/main" id="{AA6EA7F0-C73F-7A42-B190-EEDA9E216274}"/>
              </a:ext>
            </a:extLst>
          </p:cNvPr>
          <p:cNvSpPr>
            <a:spLocks noGrp="1"/>
          </p:cNvSpPr>
          <p:nvPr>
            <p:ph type="title"/>
          </p:nvPr>
        </p:nvSpPr>
        <p:spPr>
          <a:xfrm>
            <a:off x="473805" y="64618"/>
            <a:ext cx="7500939" cy="421200"/>
          </a:xfrm>
        </p:spPr>
        <p:txBody>
          <a:bodyPr/>
          <a:lstStyle/>
          <a:p>
            <a:r>
              <a:rPr lang="en-GB" altLang="zh-CN" dirty="0"/>
              <a:t> Model Evaluation Metrics</a:t>
            </a:r>
          </a:p>
        </p:txBody>
      </p:sp>
      <p:sp>
        <p:nvSpPr>
          <p:cNvPr id="9" name="Text Placeholder 16">
            <a:extLst>
              <a:ext uri="{FF2B5EF4-FFF2-40B4-BE49-F238E27FC236}">
                <a16:creationId xmlns:a16="http://schemas.microsoft.com/office/drawing/2014/main" id="{839A9D0C-6758-881C-5A4E-8449343DEC3B}"/>
              </a:ext>
            </a:extLst>
          </p:cNvPr>
          <p:cNvSpPr txBox="1">
            <a:spLocks/>
          </p:cNvSpPr>
          <p:nvPr/>
        </p:nvSpPr>
        <p:spPr>
          <a:xfrm>
            <a:off x="578736" y="2812567"/>
            <a:ext cx="8301321" cy="2977668"/>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600"/>
              </a:spcAft>
            </a:pPr>
            <a:r>
              <a:rPr lang="en-US" altLang="zh-CN" sz="1400" dirty="0"/>
              <a:t>3. Variance</a:t>
            </a:r>
          </a:p>
          <a:p>
            <a:pPr marL="285750" indent="-285750" algn="just">
              <a:spcBef>
                <a:spcPts val="0"/>
              </a:spcBef>
              <a:spcAft>
                <a:spcPts val="600"/>
              </a:spcAft>
              <a:buFont typeface="Arial" panose="020B0604020202020204" pitchFamily="34" charset="0"/>
              <a:buChar char="•"/>
            </a:pPr>
            <a:r>
              <a:rPr lang="en-US" altLang="zh-CN" sz="1200" b="0" dirty="0"/>
              <a:t>Definition: Measures the spread of the data points.</a:t>
            </a:r>
          </a:p>
          <a:p>
            <a:pPr marL="285750" indent="-285750" algn="just">
              <a:spcBef>
                <a:spcPts val="0"/>
              </a:spcBef>
              <a:spcAft>
                <a:spcPts val="600"/>
              </a:spcAft>
              <a:buFont typeface="Arial" panose="020B0604020202020204" pitchFamily="34" charset="0"/>
              <a:buChar char="•"/>
            </a:pPr>
            <a:r>
              <a:rPr lang="en-US" altLang="zh-CN" sz="1200" b="0" dirty="0"/>
              <a:t>Formula:</a:t>
            </a:r>
          </a:p>
          <a:p>
            <a:pPr marL="285750" indent="-285750" algn="just">
              <a:spcBef>
                <a:spcPts val="0"/>
              </a:spcBef>
              <a:spcAft>
                <a:spcPts val="600"/>
              </a:spcAft>
              <a:buFont typeface="Arial" panose="020B0604020202020204" pitchFamily="34" charset="0"/>
              <a:buChar char="•"/>
            </a:pPr>
            <a:r>
              <a:rPr lang="en-US" altLang="zh-CN" sz="1200" b="0" dirty="0"/>
              <a:t>Purpose: Indicates the extent to which data points differ from the mean value; used to assess the error’s variability.</a:t>
            </a:r>
          </a:p>
          <a:p>
            <a:pPr algn="just">
              <a:spcBef>
                <a:spcPts val="0"/>
              </a:spcBef>
              <a:spcAft>
                <a:spcPts val="600"/>
              </a:spcAft>
            </a:pPr>
            <a:r>
              <a:rPr lang="en-US" altLang="zh-CN" sz="1400" dirty="0"/>
              <a:t>4. Accuracy</a:t>
            </a:r>
          </a:p>
          <a:p>
            <a:pPr marL="285750" indent="-285750" algn="just">
              <a:spcBef>
                <a:spcPts val="0"/>
              </a:spcBef>
              <a:spcAft>
                <a:spcPts val="600"/>
              </a:spcAft>
              <a:buFont typeface="Arial" panose="020B0604020202020204" pitchFamily="34" charset="0"/>
              <a:buChar char="•"/>
            </a:pPr>
            <a:r>
              <a:rPr lang="en-US" altLang="zh-CN" sz="1200" b="0" dirty="0"/>
              <a:t>Definition: A measure of how close the predictions are to the actual values, often defined in various ways depending on context.</a:t>
            </a:r>
          </a:p>
          <a:p>
            <a:pPr marL="285750" indent="-285750" algn="just">
              <a:spcBef>
                <a:spcPts val="0"/>
              </a:spcBef>
              <a:spcAft>
                <a:spcPts val="600"/>
              </a:spcAft>
              <a:buFont typeface="Arial" panose="020B0604020202020204" pitchFamily="34" charset="0"/>
              <a:buChar char="•"/>
            </a:pPr>
            <a:r>
              <a:rPr lang="en-US" altLang="zh-CN" sz="1200" b="0" dirty="0"/>
              <a:t>Formula:</a:t>
            </a:r>
          </a:p>
          <a:p>
            <a:pPr marL="285750" indent="-285750" algn="just">
              <a:spcBef>
                <a:spcPts val="0"/>
              </a:spcBef>
              <a:spcAft>
                <a:spcPts val="600"/>
              </a:spcAft>
              <a:buFont typeface="Arial" panose="020B0604020202020204" pitchFamily="34" charset="0"/>
              <a:buChar char="•"/>
            </a:pPr>
            <a:r>
              <a:rPr lang="en-US" altLang="zh-CN" sz="1200" b="0" dirty="0"/>
              <a:t>Purpose: Provides a normalized measure of prediction quality; values closer to 1 imply higher accuracy.</a:t>
            </a:r>
            <a:endParaRPr lang="en-GB" altLang="zh-CN" sz="1200" b="0" dirty="0"/>
          </a:p>
          <a:p>
            <a:pPr algn="just">
              <a:spcBef>
                <a:spcPts val="0"/>
              </a:spcBef>
              <a:spcAft>
                <a:spcPts val="600"/>
              </a:spcAft>
            </a:pPr>
            <a:endParaRPr lang="en-GB" sz="1200" b="0" dirty="0"/>
          </a:p>
        </p:txBody>
      </p:sp>
      <p:pic>
        <p:nvPicPr>
          <p:cNvPr id="14" name="图片 13">
            <a:extLst>
              <a:ext uri="{FF2B5EF4-FFF2-40B4-BE49-F238E27FC236}">
                <a16:creationId xmlns:a16="http://schemas.microsoft.com/office/drawing/2014/main" id="{6E914230-85BD-DEFC-679C-505B1B0B19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3480" y="3340889"/>
            <a:ext cx="2178627" cy="216095"/>
          </a:xfrm>
          <a:prstGeom prst="rect">
            <a:avLst/>
          </a:prstGeom>
        </p:spPr>
      </p:pic>
      <p:pic>
        <p:nvPicPr>
          <p:cNvPr id="16" name="图片 15">
            <a:extLst>
              <a:ext uri="{FF2B5EF4-FFF2-40B4-BE49-F238E27FC236}">
                <a16:creationId xmlns:a16="http://schemas.microsoft.com/office/drawing/2014/main" id="{63856C88-F41C-87DE-2CCD-52F8AC073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3480" y="4404273"/>
            <a:ext cx="1877084" cy="228076"/>
          </a:xfrm>
          <a:prstGeom prst="rect">
            <a:avLst/>
          </a:prstGeom>
        </p:spPr>
      </p:pic>
      <p:sp>
        <p:nvSpPr>
          <p:cNvPr id="4" name="Text Placeholder 16">
            <a:extLst>
              <a:ext uri="{FF2B5EF4-FFF2-40B4-BE49-F238E27FC236}">
                <a16:creationId xmlns:a16="http://schemas.microsoft.com/office/drawing/2014/main" id="{7ABA1F7A-5243-FFC4-761D-52F0B4748CD8}"/>
              </a:ext>
            </a:extLst>
          </p:cNvPr>
          <p:cNvSpPr txBox="1">
            <a:spLocks/>
          </p:cNvSpPr>
          <p:nvPr/>
        </p:nvSpPr>
        <p:spPr>
          <a:xfrm>
            <a:off x="578736" y="514431"/>
            <a:ext cx="8108064" cy="2297381"/>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600"/>
              </a:spcAft>
            </a:pPr>
            <a:r>
              <a:rPr lang="en-US" sz="1400" dirty="0"/>
              <a:t>1. Mean Squared Error (MSE)</a:t>
            </a:r>
          </a:p>
          <a:p>
            <a:pPr marL="285750" indent="-285750" algn="just">
              <a:spcBef>
                <a:spcPts val="0"/>
              </a:spcBef>
              <a:spcAft>
                <a:spcPts val="600"/>
              </a:spcAft>
              <a:buFont typeface="Arial" panose="020B0604020202020204" pitchFamily="34" charset="0"/>
              <a:buChar char="•"/>
            </a:pPr>
            <a:r>
              <a:rPr lang="en-US" sz="1200" b="0" dirty="0"/>
              <a:t>Definition: Measures the average squared difference between actual and predicted values.</a:t>
            </a:r>
          </a:p>
          <a:p>
            <a:pPr marL="285750" indent="-285750" algn="just">
              <a:spcBef>
                <a:spcPts val="0"/>
              </a:spcBef>
              <a:spcAft>
                <a:spcPts val="600"/>
              </a:spcAft>
              <a:buFont typeface="Arial" panose="020B0604020202020204" pitchFamily="34" charset="0"/>
              <a:buChar char="•"/>
            </a:pPr>
            <a:r>
              <a:rPr lang="en-US" sz="1200" b="0" dirty="0"/>
              <a:t>Formula:</a:t>
            </a:r>
          </a:p>
          <a:p>
            <a:pPr marL="285750" indent="-285750" algn="just">
              <a:spcBef>
                <a:spcPts val="0"/>
              </a:spcBef>
              <a:spcAft>
                <a:spcPts val="600"/>
              </a:spcAft>
              <a:buFont typeface="Arial" panose="020B0604020202020204" pitchFamily="34" charset="0"/>
              <a:buChar char="•"/>
            </a:pPr>
            <a:r>
              <a:rPr lang="en-US" sz="1200" b="0" dirty="0"/>
              <a:t>Purpose: Indicates how close the predictions are to the actual values; lower values signify better model performance.</a:t>
            </a:r>
            <a:endParaRPr lang="en-US" altLang="zh-CN" sz="1400" dirty="0"/>
          </a:p>
          <a:p>
            <a:pPr algn="just">
              <a:spcBef>
                <a:spcPts val="0"/>
              </a:spcBef>
              <a:spcAft>
                <a:spcPts val="600"/>
              </a:spcAft>
            </a:pPr>
            <a:r>
              <a:rPr lang="en-US" altLang="zh-CN" sz="1400" dirty="0"/>
              <a:t>2. R-squared (R²)</a:t>
            </a:r>
          </a:p>
          <a:p>
            <a:pPr marL="285750" indent="-285750" algn="just">
              <a:spcBef>
                <a:spcPts val="0"/>
              </a:spcBef>
              <a:spcAft>
                <a:spcPts val="600"/>
              </a:spcAft>
              <a:buFont typeface="Arial" panose="020B0604020202020204" pitchFamily="34" charset="0"/>
              <a:buChar char="•"/>
            </a:pPr>
            <a:r>
              <a:rPr lang="en-US" altLang="zh-CN" sz="1200" b="0" dirty="0"/>
              <a:t>Definition: Represents the proportion of the variance in the dependent variable that is predictable from the independent variables.</a:t>
            </a:r>
          </a:p>
          <a:p>
            <a:pPr marL="285750" indent="-285750" algn="just">
              <a:spcBef>
                <a:spcPts val="0"/>
              </a:spcBef>
              <a:spcAft>
                <a:spcPts val="600"/>
              </a:spcAft>
              <a:buFont typeface="Arial" panose="020B0604020202020204" pitchFamily="34" charset="0"/>
              <a:buChar char="•"/>
            </a:pPr>
            <a:r>
              <a:rPr lang="en-US" altLang="zh-CN" sz="1200" b="0" dirty="0"/>
              <a:t>Formula:</a:t>
            </a:r>
          </a:p>
          <a:p>
            <a:pPr marL="285750" indent="-285750" algn="just">
              <a:spcBef>
                <a:spcPts val="0"/>
              </a:spcBef>
              <a:spcAft>
                <a:spcPts val="600"/>
              </a:spcAft>
              <a:buFont typeface="Arial" panose="020B0604020202020204" pitchFamily="34" charset="0"/>
              <a:buChar char="•"/>
            </a:pPr>
            <a:r>
              <a:rPr lang="en-US" altLang="zh-CN" sz="1200" b="0" dirty="0"/>
              <a:t>Purpose: Shows the explanatory power of the model; values closer to 1 indicate a better fit.</a:t>
            </a:r>
            <a:endParaRPr lang="en-GB" altLang="zh-CN" sz="1400" b="0" dirty="0"/>
          </a:p>
        </p:txBody>
      </p:sp>
      <p:cxnSp>
        <p:nvCxnSpPr>
          <p:cNvPr id="7" name="直接连接符 6">
            <a:extLst>
              <a:ext uri="{FF2B5EF4-FFF2-40B4-BE49-F238E27FC236}">
                <a16:creationId xmlns:a16="http://schemas.microsoft.com/office/drawing/2014/main" id="{7440EF08-A989-3830-D928-EDCBEEB2E5CA}"/>
              </a:ext>
            </a:extLst>
          </p:cNvPr>
          <p:cNvCxnSpPr>
            <a:cxnSpLocks/>
          </p:cNvCxnSpPr>
          <p:nvPr/>
        </p:nvCxnSpPr>
        <p:spPr>
          <a:xfrm>
            <a:off x="-17374" y="485818"/>
            <a:ext cx="9161374"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484C64B-D970-E219-DC53-226FF7AFC6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3480" y="1075277"/>
            <a:ext cx="1945324" cy="217465"/>
          </a:xfrm>
          <a:prstGeom prst="rect">
            <a:avLst/>
          </a:prstGeom>
        </p:spPr>
      </p:pic>
      <p:pic>
        <p:nvPicPr>
          <p:cNvPr id="10" name="图片 9">
            <a:extLst>
              <a:ext uri="{FF2B5EF4-FFF2-40B4-BE49-F238E27FC236}">
                <a16:creationId xmlns:a16="http://schemas.microsoft.com/office/drawing/2014/main" id="{5291C371-9440-9895-2092-24563345B7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3480" y="2134179"/>
            <a:ext cx="1945324" cy="397797"/>
          </a:xfrm>
          <a:prstGeom prst="rect">
            <a:avLst/>
          </a:prstGeom>
        </p:spPr>
      </p:pic>
    </p:spTree>
    <p:extLst>
      <p:ext uri="{BB962C8B-B14F-4D97-AF65-F5344CB8AC3E}">
        <p14:creationId xmlns:p14="http://schemas.microsoft.com/office/powerpoint/2010/main" val="132564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17858" y="454504"/>
            <a:ext cx="7500939" cy="421200"/>
          </a:xfrm>
        </p:spPr>
        <p:txBody>
          <a:bodyPr/>
          <a:lstStyle/>
          <a:p>
            <a:r>
              <a:rPr lang="en-GB" altLang="zh-CN" dirty="0"/>
              <a:t> Model Visualization</a:t>
            </a:r>
          </a:p>
        </p:txBody>
      </p:sp>
      <p:sp>
        <p:nvSpPr>
          <p:cNvPr id="2" name="Slide Number Placeholder 1">
            <a:extLst>
              <a:ext uri="{FF2B5EF4-FFF2-40B4-BE49-F238E27FC236}">
                <a16:creationId xmlns:a16="http://schemas.microsoft.com/office/drawing/2014/main" id="{6E2B226A-4E49-A04A-863A-F24E35D1D00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16</a:t>
            </a:fld>
            <a:endParaRPr lang="en-GB" dirty="0"/>
          </a:p>
        </p:txBody>
      </p:sp>
      <p:sp>
        <p:nvSpPr>
          <p:cNvPr id="3" name="Text Placeholder 16">
            <a:extLst>
              <a:ext uri="{FF2B5EF4-FFF2-40B4-BE49-F238E27FC236}">
                <a16:creationId xmlns:a16="http://schemas.microsoft.com/office/drawing/2014/main" id="{4D133729-1306-F011-20F6-ACFAFF0BAC92}"/>
              </a:ext>
            </a:extLst>
          </p:cNvPr>
          <p:cNvSpPr txBox="1">
            <a:spLocks/>
          </p:cNvSpPr>
          <p:nvPr/>
        </p:nvSpPr>
        <p:spPr>
          <a:xfrm>
            <a:off x="509299" y="1089875"/>
            <a:ext cx="8125402" cy="3577203"/>
          </a:xfrm>
          <a:prstGeom prst="rect">
            <a:avLst/>
          </a:prstGeom>
        </p:spPr>
        <p:txBody>
          <a:bodyPr vert="horz" lIns="0" tIns="0" rIns="0" bIns="0" rtlCol="0">
            <a:noAutofit/>
          </a:bodyPr>
          <a:lstStyle>
            <a:defPPr>
              <a:defRPr lang="en-US"/>
            </a:defPPr>
            <a:lvl1pPr indent="0">
              <a:spcBef>
                <a:spcPts val="1417"/>
              </a:spcBef>
              <a:buFont typeface="Arial" pitchFamily="34" charset="0"/>
              <a:buNone/>
              <a:defRPr sz="2000" b="1"/>
            </a:lvl1pPr>
            <a:lvl2pPr marL="317500" indent="-317500">
              <a:spcBef>
                <a:spcPts val="1134"/>
              </a:spcBef>
              <a:buClr>
                <a:schemeClr val="tx2"/>
              </a:buClr>
              <a:buFont typeface="Arial" pitchFamily="34" charset="0"/>
              <a:buChar char="–"/>
              <a:defRPr sz="2000"/>
            </a:lvl2pPr>
            <a:lvl3pPr marL="568325" indent="-222250">
              <a:spcBef>
                <a:spcPts val="1134"/>
              </a:spcBef>
              <a:buClr>
                <a:schemeClr val="tx2"/>
              </a:buClr>
              <a:buFont typeface="Arial" pitchFamily="34" charset="0"/>
              <a:buChar char="•"/>
              <a:defRPr sz="2000"/>
            </a:lvl3pPr>
            <a:lvl4pPr marL="784225" indent="-201613">
              <a:spcBef>
                <a:spcPts val="1134"/>
              </a:spcBef>
              <a:buClr>
                <a:schemeClr val="tx2"/>
              </a:buClr>
              <a:buFont typeface="Minion Pro" pitchFamily="18" charset="0"/>
              <a:buChar char="‒"/>
              <a:defRPr sz="2000"/>
            </a:lvl4pPr>
            <a:lvl5pPr marL="1000125" indent="-185738">
              <a:spcBef>
                <a:spcPts val="1134"/>
              </a:spcBef>
              <a:buClr>
                <a:schemeClr val="tx2"/>
              </a:buClr>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just">
              <a:lnSpc>
                <a:spcPct val="150000"/>
              </a:lnSpc>
            </a:pPr>
            <a:r>
              <a:rPr lang="en-US" sz="1400" u="sng" dirty="0">
                <a:hlinkClick r:id="rId3" action="ppaction://hlinksldjump"/>
              </a:rPr>
              <a:t>Actual vs. Predicted Values:</a:t>
            </a:r>
            <a:endParaRPr lang="en-US" sz="1400" u="sng" dirty="0"/>
          </a:p>
          <a:p>
            <a:pPr marL="285750" indent="-285750" algn="just">
              <a:lnSpc>
                <a:spcPct val="150000"/>
              </a:lnSpc>
              <a:spcBef>
                <a:spcPts val="0"/>
              </a:spcBef>
              <a:buFont typeface="Arial" panose="020B0604020202020204" pitchFamily="34" charset="0"/>
              <a:buChar char="•"/>
            </a:pPr>
            <a:r>
              <a:rPr lang="en-US" sz="1400" b="0" dirty="0"/>
              <a:t>Line plots showing the comparison.</a:t>
            </a:r>
          </a:p>
          <a:p>
            <a:pPr marL="285750" indent="-285750" algn="just">
              <a:lnSpc>
                <a:spcPct val="150000"/>
              </a:lnSpc>
              <a:spcBef>
                <a:spcPts val="0"/>
              </a:spcBef>
              <a:buFont typeface="Arial" panose="020B0604020202020204" pitchFamily="34" charset="0"/>
              <a:buChar char="•"/>
            </a:pPr>
            <a:r>
              <a:rPr lang="en-US" sz="1400" b="0" dirty="0"/>
              <a:t>Present a comprehensive visualization comparing the actual values with the predicted values for four different </a:t>
            </a:r>
            <a:r>
              <a:rPr lang="en-US" sz="1400" b="0" dirty="0" err="1"/>
              <a:t>NoC</a:t>
            </a:r>
            <a:r>
              <a:rPr lang="en-US" sz="1400" b="0" dirty="0"/>
              <a:t> (Network-on-Chip) performance metrics. Each subplot corresponds to a different performance metric, allowing for a clear and detailed comparison.</a:t>
            </a:r>
          </a:p>
          <a:p>
            <a:pPr algn="just">
              <a:lnSpc>
                <a:spcPct val="150000"/>
              </a:lnSpc>
            </a:pPr>
            <a:r>
              <a:rPr lang="en-US" sz="1400" u="sng" dirty="0">
                <a:hlinkClick r:id="rId4" action="ppaction://hlinksldjump"/>
              </a:rPr>
              <a:t>Error Distribution:</a:t>
            </a:r>
            <a:endParaRPr lang="en-US" sz="1400" u="sng" dirty="0"/>
          </a:p>
          <a:p>
            <a:pPr marL="285750" indent="-285750" algn="just">
              <a:lnSpc>
                <a:spcPct val="150000"/>
              </a:lnSpc>
              <a:spcBef>
                <a:spcPts val="0"/>
              </a:spcBef>
              <a:buFont typeface="Arial" panose="020B0604020202020204" pitchFamily="34" charset="0"/>
              <a:buChar char="•"/>
            </a:pPr>
            <a:r>
              <a:rPr lang="en-US" sz="1400" b="0" dirty="0"/>
              <a:t>Histograms of errors for each target variable.</a:t>
            </a:r>
            <a:endParaRPr lang="en-US" altLang="zh-CN" sz="1400" b="0" dirty="0"/>
          </a:p>
          <a:p>
            <a:pPr marL="285750" indent="-285750" algn="just">
              <a:lnSpc>
                <a:spcPct val="150000"/>
              </a:lnSpc>
              <a:spcBef>
                <a:spcPts val="0"/>
              </a:spcBef>
              <a:buFont typeface="Arial" panose="020B0604020202020204" pitchFamily="34" charset="0"/>
              <a:buChar char="•"/>
            </a:pPr>
            <a:r>
              <a:rPr lang="en-US" sz="1400" b="0" dirty="0"/>
              <a:t>Visualize the distribution of prediction errors for four different </a:t>
            </a:r>
            <a:r>
              <a:rPr lang="en-US" sz="1400" b="0" dirty="0" err="1"/>
              <a:t>NoC</a:t>
            </a:r>
            <a:r>
              <a:rPr lang="en-US" sz="1400" b="0" dirty="0"/>
              <a:t> (Network-on-Chip) performance metrics. These histograms provide insights into the accuracy and reliability of the model's predictions by showing how the errors are distributed.</a:t>
            </a:r>
            <a:endParaRPr lang="en-GB" sz="1400" b="0" dirty="0"/>
          </a:p>
        </p:txBody>
      </p:sp>
    </p:spTree>
    <p:extLst>
      <p:ext uri="{BB962C8B-B14F-4D97-AF65-F5344CB8AC3E}">
        <p14:creationId xmlns:p14="http://schemas.microsoft.com/office/powerpoint/2010/main" val="262753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9A453D-1FB0-977A-92B0-4AB445A18A7F}"/>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17</a:t>
            </a:fld>
            <a:endParaRPr lang="en-GB" dirty="0"/>
          </a:p>
        </p:txBody>
      </p:sp>
      <p:sp>
        <p:nvSpPr>
          <p:cNvPr id="7" name="Title 15">
            <a:extLst>
              <a:ext uri="{FF2B5EF4-FFF2-40B4-BE49-F238E27FC236}">
                <a16:creationId xmlns:a16="http://schemas.microsoft.com/office/drawing/2014/main" id="{D947A1A3-135A-3899-75FE-90B1369BF315}"/>
              </a:ext>
            </a:extLst>
          </p:cNvPr>
          <p:cNvSpPr>
            <a:spLocks noGrp="1"/>
          </p:cNvSpPr>
          <p:nvPr>
            <p:ph type="title"/>
          </p:nvPr>
        </p:nvSpPr>
        <p:spPr>
          <a:xfrm>
            <a:off x="367930" y="71026"/>
            <a:ext cx="7500939" cy="421200"/>
          </a:xfrm>
        </p:spPr>
        <p:txBody>
          <a:bodyPr/>
          <a:lstStyle/>
          <a:p>
            <a:r>
              <a:rPr lang="en-GB" altLang="zh-CN" dirty="0"/>
              <a:t>Projected results</a:t>
            </a:r>
          </a:p>
        </p:txBody>
      </p:sp>
      <p:pic>
        <p:nvPicPr>
          <p:cNvPr id="10" name="图片 9">
            <a:extLst>
              <a:ext uri="{FF2B5EF4-FFF2-40B4-BE49-F238E27FC236}">
                <a16:creationId xmlns:a16="http://schemas.microsoft.com/office/drawing/2014/main" id="{123BF9EF-5965-4E2E-2013-05D51037EEA4}"/>
              </a:ext>
            </a:extLst>
          </p:cNvPr>
          <p:cNvPicPr>
            <a:picLocks noChangeAspect="1"/>
          </p:cNvPicPr>
          <p:nvPr/>
        </p:nvPicPr>
        <p:blipFill>
          <a:blip r:embed="rId4"/>
          <a:stretch>
            <a:fillRect/>
          </a:stretch>
        </p:blipFill>
        <p:spPr>
          <a:xfrm>
            <a:off x="61130" y="561600"/>
            <a:ext cx="4510870" cy="2253600"/>
          </a:xfrm>
          <a:prstGeom prst="rect">
            <a:avLst/>
          </a:prstGeom>
        </p:spPr>
      </p:pic>
      <p:pic>
        <p:nvPicPr>
          <p:cNvPr id="11" name="图片 10">
            <a:extLst>
              <a:ext uri="{FF2B5EF4-FFF2-40B4-BE49-F238E27FC236}">
                <a16:creationId xmlns:a16="http://schemas.microsoft.com/office/drawing/2014/main" id="{D68BC8EF-CEAF-7EDE-4376-10EDF5AD66A2}"/>
              </a:ext>
            </a:extLst>
          </p:cNvPr>
          <p:cNvPicPr>
            <a:picLocks noChangeAspect="1"/>
          </p:cNvPicPr>
          <p:nvPr/>
        </p:nvPicPr>
        <p:blipFill>
          <a:blip r:embed="rId5"/>
          <a:stretch>
            <a:fillRect/>
          </a:stretch>
        </p:blipFill>
        <p:spPr>
          <a:xfrm>
            <a:off x="61130" y="2815200"/>
            <a:ext cx="4510870" cy="2257273"/>
          </a:xfrm>
          <a:prstGeom prst="rect">
            <a:avLst/>
          </a:prstGeom>
        </p:spPr>
      </p:pic>
      <p:pic>
        <p:nvPicPr>
          <p:cNvPr id="13" name="图片 12">
            <a:extLst>
              <a:ext uri="{FF2B5EF4-FFF2-40B4-BE49-F238E27FC236}">
                <a16:creationId xmlns:a16="http://schemas.microsoft.com/office/drawing/2014/main" id="{6221E092-3D8E-DEC0-9D5A-CE37FE1698EE}"/>
              </a:ext>
            </a:extLst>
          </p:cNvPr>
          <p:cNvPicPr>
            <a:picLocks noChangeAspect="1"/>
          </p:cNvPicPr>
          <p:nvPr/>
        </p:nvPicPr>
        <p:blipFill>
          <a:blip r:embed="rId6"/>
          <a:stretch>
            <a:fillRect/>
          </a:stretch>
        </p:blipFill>
        <p:spPr>
          <a:xfrm>
            <a:off x="4633130" y="561600"/>
            <a:ext cx="4466959" cy="2253601"/>
          </a:xfrm>
          <a:prstGeom prst="rect">
            <a:avLst/>
          </a:prstGeom>
        </p:spPr>
      </p:pic>
      <p:pic>
        <p:nvPicPr>
          <p:cNvPr id="15" name="图片 14">
            <a:extLst>
              <a:ext uri="{FF2B5EF4-FFF2-40B4-BE49-F238E27FC236}">
                <a16:creationId xmlns:a16="http://schemas.microsoft.com/office/drawing/2014/main" id="{A1C60DA8-10FE-B549-F443-AF5311F38BD9}"/>
              </a:ext>
            </a:extLst>
          </p:cNvPr>
          <p:cNvPicPr>
            <a:picLocks noChangeAspect="1"/>
          </p:cNvPicPr>
          <p:nvPr/>
        </p:nvPicPr>
        <p:blipFill>
          <a:blip r:embed="rId7"/>
          <a:stretch>
            <a:fillRect/>
          </a:stretch>
        </p:blipFill>
        <p:spPr>
          <a:xfrm>
            <a:off x="4596362" y="2815200"/>
            <a:ext cx="4540494" cy="2257274"/>
          </a:xfrm>
          <a:prstGeom prst="rect">
            <a:avLst/>
          </a:prstGeom>
        </p:spPr>
      </p:pic>
    </p:spTree>
    <p:extLst>
      <p:ext uri="{BB962C8B-B14F-4D97-AF65-F5344CB8AC3E}">
        <p14:creationId xmlns:p14="http://schemas.microsoft.com/office/powerpoint/2010/main" val="385265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9A453D-1FB0-977A-92B0-4AB445A18A7F}"/>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18</a:t>
            </a:fld>
            <a:endParaRPr lang="en-GB" dirty="0"/>
          </a:p>
        </p:txBody>
      </p:sp>
      <p:sp>
        <p:nvSpPr>
          <p:cNvPr id="3" name="Title 15">
            <a:extLst>
              <a:ext uri="{FF2B5EF4-FFF2-40B4-BE49-F238E27FC236}">
                <a16:creationId xmlns:a16="http://schemas.microsoft.com/office/drawing/2014/main" id="{CA2FA545-EAC1-114C-5319-A881E3213847}"/>
              </a:ext>
            </a:extLst>
          </p:cNvPr>
          <p:cNvSpPr txBox="1">
            <a:spLocks/>
          </p:cNvSpPr>
          <p:nvPr/>
        </p:nvSpPr>
        <p:spPr>
          <a:xfrm>
            <a:off x="849599" y="92996"/>
            <a:ext cx="7500939" cy="421200"/>
          </a:xfrm>
          <a:prstGeom prst="rect">
            <a:avLst/>
          </a:prstGeom>
        </p:spPr>
        <p:txBody>
          <a:bodyPr vert="horz" lIns="0" tIns="0" rIns="0" bIns="0" rtlCol="0" anchor="b" anchorCtr="0">
            <a:noAutofit/>
          </a:bodyPr>
          <a:lstStyle>
            <a:lvl1pPr algn="l" defTabSz="914400" rtl="0" eaLnBrk="1" latinLnBrk="0" hangingPunct="1">
              <a:spcBef>
                <a:spcPct val="0"/>
              </a:spcBef>
              <a:buNone/>
              <a:defRPr sz="2600" b="1" kern="1200">
                <a:solidFill>
                  <a:schemeClr val="tx1"/>
                </a:solidFill>
                <a:latin typeface="+mj-lt"/>
                <a:ea typeface="+mj-ea"/>
                <a:cs typeface="+mj-cs"/>
              </a:defRPr>
            </a:lvl1pPr>
          </a:lstStyle>
          <a:p>
            <a:r>
              <a:rPr lang="en-GB" altLang="zh-CN" dirty="0"/>
              <a:t>Error Analysis</a:t>
            </a:r>
          </a:p>
        </p:txBody>
      </p:sp>
      <p:pic>
        <p:nvPicPr>
          <p:cNvPr id="8" name="图片 7">
            <a:extLst>
              <a:ext uri="{FF2B5EF4-FFF2-40B4-BE49-F238E27FC236}">
                <a16:creationId xmlns:a16="http://schemas.microsoft.com/office/drawing/2014/main" id="{499C4399-5861-6613-F283-8A4F51E810AE}"/>
              </a:ext>
            </a:extLst>
          </p:cNvPr>
          <p:cNvPicPr>
            <a:picLocks noChangeAspect="1"/>
          </p:cNvPicPr>
          <p:nvPr/>
        </p:nvPicPr>
        <p:blipFill>
          <a:blip r:embed="rId4"/>
          <a:stretch>
            <a:fillRect/>
          </a:stretch>
        </p:blipFill>
        <p:spPr>
          <a:xfrm>
            <a:off x="849599" y="556135"/>
            <a:ext cx="3204000" cy="2126224"/>
          </a:xfrm>
          <a:prstGeom prst="rect">
            <a:avLst/>
          </a:prstGeom>
        </p:spPr>
      </p:pic>
      <p:pic>
        <p:nvPicPr>
          <p:cNvPr id="12" name="图片 11">
            <a:extLst>
              <a:ext uri="{FF2B5EF4-FFF2-40B4-BE49-F238E27FC236}">
                <a16:creationId xmlns:a16="http://schemas.microsoft.com/office/drawing/2014/main" id="{059E837E-56E9-BCA7-F5C0-0810B71FE44E}"/>
              </a:ext>
            </a:extLst>
          </p:cNvPr>
          <p:cNvPicPr>
            <a:picLocks noChangeAspect="1"/>
          </p:cNvPicPr>
          <p:nvPr/>
        </p:nvPicPr>
        <p:blipFill>
          <a:blip r:embed="rId5"/>
          <a:stretch>
            <a:fillRect/>
          </a:stretch>
        </p:blipFill>
        <p:spPr>
          <a:xfrm>
            <a:off x="5090401" y="557523"/>
            <a:ext cx="3204000" cy="2124836"/>
          </a:xfrm>
          <a:prstGeom prst="rect">
            <a:avLst/>
          </a:prstGeom>
        </p:spPr>
      </p:pic>
      <p:pic>
        <p:nvPicPr>
          <p:cNvPr id="16" name="图片 15">
            <a:extLst>
              <a:ext uri="{FF2B5EF4-FFF2-40B4-BE49-F238E27FC236}">
                <a16:creationId xmlns:a16="http://schemas.microsoft.com/office/drawing/2014/main" id="{C553E26E-B9B8-821B-4DC1-1BE957FF052E}"/>
              </a:ext>
            </a:extLst>
          </p:cNvPr>
          <p:cNvPicPr>
            <a:picLocks noChangeAspect="1"/>
          </p:cNvPicPr>
          <p:nvPr/>
        </p:nvPicPr>
        <p:blipFill>
          <a:blip r:embed="rId6"/>
          <a:stretch>
            <a:fillRect/>
          </a:stretch>
        </p:blipFill>
        <p:spPr>
          <a:xfrm>
            <a:off x="849599" y="2766238"/>
            <a:ext cx="3204001" cy="2115011"/>
          </a:xfrm>
          <a:prstGeom prst="rect">
            <a:avLst/>
          </a:prstGeom>
        </p:spPr>
      </p:pic>
      <p:pic>
        <p:nvPicPr>
          <p:cNvPr id="18" name="图片 17">
            <a:extLst>
              <a:ext uri="{FF2B5EF4-FFF2-40B4-BE49-F238E27FC236}">
                <a16:creationId xmlns:a16="http://schemas.microsoft.com/office/drawing/2014/main" id="{E28A17ED-B664-8118-4178-6BFCBBED980C}"/>
              </a:ext>
            </a:extLst>
          </p:cNvPr>
          <p:cNvPicPr>
            <a:picLocks noChangeAspect="1"/>
          </p:cNvPicPr>
          <p:nvPr/>
        </p:nvPicPr>
        <p:blipFill>
          <a:blip r:embed="rId7"/>
          <a:stretch>
            <a:fillRect/>
          </a:stretch>
        </p:blipFill>
        <p:spPr>
          <a:xfrm>
            <a:off x="5090401" y="2710162"/>
            <a:ext cx="3204000" cy="2117459"/>
          </a:xfrm>
          <a:prstGeom prst="rect">
            <a:avLst/>
          </a:prstGeom>
        </p:spPr>
      </p:pic>
    </p:spTree>
    <p:extLst>
      <p:ext uri="{BB962C8B-B14F-4D97-AF65-F5344CB8AC3E}">
        <p14:creationId xmlns:p14="http://schemas.microsoft.com/office/powerpoint/2010/main" val="387930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BD6313-0C49-1AAF-08AB-06D4E08A0914}"/>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19</a:t>
            </a:fld>
            <a:endParaRPr lang="en-GB" dirty="0"/>
          </a:p>
        </p:txBody>
      </p:sp>
      <p:cxnSp>
        <p:nvCxnSpPr>
          <p:cNvPr id="6" name="直接连接符 5">
            <a:extLst>
              <a:ext uri="{FF2B5EF4-FFF2-40B4-BE49-F238E27FC236}">
                <a16:creationId xmlns:a16="http://schemas.microsoft.com/office/drawing/2014/main" id="{FD288D13-DD15-713E-7E36-0A2116B8BEA8}"/>
              </a:ext>
            </a:extLst>
          </p:cNvPr>
          <p:cNvCxnSpPr>
            <a:cxnSpLocks/>
          </p:cNvCxnSpPr>
          <p:nvPr/>
        </p:nvCxnSpPr>
        <p:spPr>
          <a:xfrm>
            <a:off x="0" y="850506"/>
            <a:ext cx="916137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5">
            <a:extLst>
              <a:ext uri="{FF2B5EF4-FFF2-40B4-BE49-F238E27FC236}">
                <a16:creationId xmlns:a16="http://schemas.microsoft.com/office/drawing/2014/main" id="{8E594981-ED4A-F3D0-58E0-8B28D3947BF9}"/>
              </a:ext>
            </a:extLst>
          </p:cNvPr>
          <p:cNvSpPr>
            <a:spLocks noGrp="1"/>
          </p:cNvSpPr>
          <p:nvPr>
            <p:ph type="title"/>
          </p:nvPr>
        </p:nvSpPr>
        <p:spPr>
          <a:xfrm>
            <a:off x="980153" y="307944"/>
            <a:ext cx="6979670" cy="421200"/>
          </a:xfrm>
        </p:spPr>
        <p:txBody>
          <a:bodyPr/>
          <a:lstStyle/>
          <a:p>
            <a:r>
              <a:rPr lang="en-GB" altLang="zh-CN" dirty="0"/>
              <a:t>Challenges and Responses</a:t>
            </a:r>
          </a:p>
        </p:txBody>
      </p:sp>
      <p:sp>
        <p:nvSpPr>
          <p:cNvPr id="10" name="Text Placeholder 16">
            <a:extLst>
              <a:ext uri="{FF2B5EF4-FFF2-40B4-BE49-F238E27FC236}">
                <a16:creationId xmlns:a16="http://schemas.microsoft.com/office/drawing/2014/main" id="{69A9FDB0-A4AE-0721-EA82-02F61EBAF80C}"/>
              </a:ext>
            </a:extLst>
          </p:cNvPr>
          <p:cNvSpPr>
            <a:spLocks noGrp="1"/>
          </p:cNvSpPr>
          <p:nvPr>
            <p:ph type="body" sz="quarter" idx="10"/>
          </p:nvPr>
        </p:nvSpPr>
        <p:spPr>
          <a:xfrm>
            <a:off x="980153" y="1077939"/>
            <a:ext cx="6083766" cy="3672657"/>
          </a:xfrm>
        </p:spPr>
        <p:txBody>
          <a:bodyPr/>
          <a:lstStyle/>
          <a:p>
            <a:pPr marL="457200" indent="-457200" algn="just">
              <a:buAutoNum type="arabicPeriod"/>
            </a:pPr>
            <a:r>
              <a:rPr lang="en-US" sz="1800" dirty="0"/>
              <a:t>Learning the </a:t>
            </a:r>
            <a:r>
              <a:rPr lang="en-US" sz="1800" dirty="0" err="1"/>
              <a:t>NoC</a:t>
            </a:r>
            <a:r>
              <a:rPr lang="en-US" sz="1800" dirty="0"/>
              <a:t> Network Configuration</a:t>
            </a:r>
          </a:p>
          <a:p>
            <a:pPr marL="660400" lvl="1" indent="-342900" algn="just">
              <a:spcBef>
                <a:spcPts val="0"/>
              </a:spcBef>
              <a:buFont typeface="Arial" panose="020B0604020202020204" pitchFamily="34" charset="0"/>
              <a:buChar char="•"/>
            </a:pPr>
            <a:r>
              <a:rPr lang="en-US" sz="1600" dirty="0"/>
              <a:t>Challenge: Booksim2 simulator, steep learning curve</a:t>
            </a:r>
          </a:p>
          <a:p>
            <a:pPr marL="660400" lvl="1" indent="-342900" algn="just">
              <a:spcBef>
                <a:spcPts val="0"/>
              </a:spcBef>
              <a:buFont typeface="Arial" panose="020B0604020202020204" pitchFamily="34" charset="0"/>
              <a:buChar char="•"/>
            </a:pPr>
            <a:r>
              <a:rPr lang="en-US" sz="1600" dirty="0"/>
              <a:t>Response: Documentation, tutorials, practice simulations</a:t>
            </a:r>
          </a:p>
          <a:p>
            <a:pPr marL="457200" indent="-457200" algn="just">
              <a:buFont typeface="Arial" pitchFamily="34" charset="0"/>
              <a:buAutoNum type="arabicPeriod"/>
            </a:pPr>
            <a:r>
              <a:rPr lang="en-GB" sz="1800" dirty="0"/>
              <a:t>Long Simulation Run Time</a:t>
            </a:r>
          </a:p>
          <a:p>
            <a:pPr marL="660400" lvl="1" indent="-342900" algn="just">
              <a:spcBef>
                <a:spcPts val="0"/>
              </a:spcBef>
              <a:buFont typeface="Arial" panose="020B0604020202020204" pitchFamily="34" charset="0"/>
              <a:buChar char="•"/>
            </a:pPr>
            <a:r>
              <a:rPr lang="en-US" sz="1600" dirty="0"/>
              <a:t>Challenge: 4 days per simulation round, inefficiency</a:t>
            </a:r>
          </a:p>
          <a:p>
            <a:pPr marL="660400" lvl="1" indent="-342900" algn="just">
              <a:spcBef>
                <a:spcPts val="0"/>
              </a:spcBef>
              <a:buFont typeface="Arial" panose="020B0604020202020204" pitchFamily="34" charset="0"/>
              <a:buChar char="•"/>
            </a:pPr>
            <a:r>
              <a:rPr lang="en-US" sz="1600" dirty="0"/>
              <a:t>Response: Optimize parameters, parallel processing</a:t>
            </a:r>
            <a:endParaRPr lang="en-GB" sz="1600" dirty="0"/>
          </a:p>
          <a:p>
            <a:pPr marL="457200" indent="-457200" algn="just">
              <a:buFont typeface="Arial" pitchFamily="34" charset="0"/>
              <a:buAutoNum type="arabicPeriod"/>
            </a:pPr>
            <a:r>
              <a:rPr lang="en-US" sz="1800" dirty="0"/>
              <a:t>Problems with Data Collection and Integration</a:t>
            </a:r>
          </a:p>
          <a:p>
            <a:pPr marL="660400" lvl="1" indent="-342900" algn="just">
              <a:spcBef>
                <a:spcPts val="0"/>
              </a:spcBef>
              <a:buFont typeface="Arial" panose="020B0604020202020204" pitchFamily="34" charset="0"/>
              <a:buChar char="•"/>
            </a:pPr>
            <a:r>
              <a:rPr lang="en-US" sz="1600" dirty="0"/>
              <a:t>Challenge: Data integration issues, organization</a:t>
            </a:r>
          </a:p>
          <a:p>
            <a:pPr marL="660400" lvl="1" indent="-342900" algn="just">
              <a:spcBef>
                <a:spcPts val="0"/>
              </a:spcBef>
              <a:buFont typeface="Arial" panose="020B0604020202020204" pitchFamily="34" charset="0"/>
              <a:buChar char="•"/>
            </a:pPr>
            <a:r>
              <a:rPr lang="en-US" sz="1600" dirty="0"/>
              <a:t>Response: Python scripts, automation, Excel formatting</a:t>
            </a:r>
            <a:endParaRPr lang="en-US" dirty="0"/>
          </a:p>
          <a:p>
            <a:pPr marL="457200" indent="-457200" algn="just">
              <a:buFont typeface="Arial" pitchFamily="34" charset="0"/>
              <a:buAutoNum type="arabicPeriod"/>
            </a:pPr>
            <a:r>
              <a:rPr lang="en-GB" sz="1800" dirty="0"/>
              <a:t>AI Model Application and Validation</a:t>
            </a:r>
          </a:p>
          <a:p>
            <a:pPr marL="660400" lvl="1" indent="-342900" algn="just">
              <a:spcBef>
                <a:spcPts val="0"/>
              </a:spcBef>
              <a:buFont typeface="Arial" panose="020B0604020202020204" pitchFamily="34" charset="0"/>
              <a:buChar char="•"/>
            </a:pPr>
            <a:r>
              <a:rPr lang="en-US" sz="1600" dirty="0"/>
              <a:t>Challenge: New data application, validation vs. literature</a:t>
            </a:r>
          </a:p>
          <a:p>
            <a:pPr marL="660400" lvl="1" indent="-342900" algn="just">
              <a:spcBef>
                <a:spcPts val="0"/>
              </a:spcBef>
              <a:buFont typeface="Arial" panose="020B0604020202020204" pitchFamily="34" charset="0"/>
              <a:buChar char="•"/>
            </a:pPr>
            <a:r>
              <a:rPr lang="en-US" sz="1600" dirty="0"/>
              <a:t>Response: Thorough testing, benchmark comparison, fine-tuning</a:t>
            </a:r>
            <a:endParaRPr lang="en-GB" sz="1600" dirty="0"/>
          </a:p>
        </p:txBody>
      </p:sp>
    </p:spTree>
    <p:extLst>
      <p:ext uri="{BB962C8B-B14F-4D97-AF65-F5344CB8AC3E}">
        <p14:creationId xmlns:p14="http://schemas.microsoft.com/office/powerpoint/2010/main" val="27820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31ACE1-4829-FA35-F6BA-217A665EE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D8BA9D6-2880-46C1-A829-092EE531D0BE}"/>
              </a:ext>
              <a:ext uri="{C183D7F6-B498-43B3-948B-1728B52AA6E4}">
                <adec:decorative xmlns:adec="http://schemas.microsoft.com/office/drawing/2017/decorative" val="1"/>
              </a:ext>
            </a:extLst>
          </p:cNvPr>
          <p:cNvSpPr/>
          <p:nvPr/>
        </p:nvSpPr>
        <p:spPr>
          <a:xfrm>
            <a:off x="0" y="0"/>
            <a:ext cx="9143999" cy="51435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8" name="Picture 7" descr="Text&#10;&#10;Description automatically generated">
            <a:extLst>
              <a:ext uri="{FF2B5EF4-FFF2-40B4-BE49-F238E27FC236}">
                <a16:creationId xmlns:a16="http://schemas.microsoft.com/office/drawing/2014/main" id="{2A03C713-3CE4-4413-90A9-4BD26A2773D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
        <p:nvSpPr>
          <p:cNvPr id="11" name="矩形: 圆角 10">
            <a:extLst>
              <a:ext uri="{FF2B5EF4-FFF2-40B4-BE49-F238E27FC236}">
                <a16:creationId xmlns:a16="http://schemas.microsoft.com/office/drawing/2014/main" id="{6F1FCBAA-1246-FD97-5743-64D4585AFE31}"/>
              </a:ext>
            </a:extLst>
          </p:cNvPr>
          <p:cNvSpPr/>
          <p:nvPr/>
        </p:nvSpPr>
        <p:spPr>
          <a:xfrm>
            <a:off x="676799" y="1344982"/>
            <a:ext cx="7790400" cy="302830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Title 3">
            <a:extLst>
              <a:ext uri="{FF2B5EF4-FFF2-40B4-BE49-F238E27FC236}">
                <a16:creationId xmlns:a16="http://schemas.microsoft.com/office/drawing/2014/main" id="{03531199-5E5C-4B61-AF03-62A0856616B7}"/>
              </a:ext>
            </a:extLst>
          </p:cNvPr>
          <p:cNvSpPr>
            <a:spLocks noGrp="1"/>
          </p:cNvSpPr>
          <p:nvPr>
            <p:ph type="ctrTitle"/>
          </p:nvPr>
        </p:nvSpPr>
        <p:spPr>
          <a:xfrm>
            <a:off x="979415" y="2284367"/>
            <a:ext cx="2057401" cy="574766"/>
          </a:xfrm>
        </p:spPr>
        <p:txBody>
          <a:bodyPr/>
          <a:lstStyle/>
          <a:p>
            <a:r>
              <a:rPr lang="en-GB" dirty="0"/>
              <a:t>Contents</a:t>
            </a:r>
          </a:p>
        </p:txBody>
      </p:sp>
      <p:sp>
        <p:nvSpPr>
          <p:cNvPr id="3" name="Subtitle 4">
            <a:extLst>
              <a:ext uri="{FF2B5EF4-FFF2-40B4-BE49-F238E27FC236}">
                <a16:creationId xmlns:a16="http://schemas.microsoft.com/office/drawing/2014/main" id="{70348C95-E224-084F-CB75-033DDC7880B8}"/>
              </a:ext>
            </a:extLst>
          </p:cNvPr>
          <p:cNvSpPr txBox="1">
            <a:spLocks/>
          </p:cNvSpPr>
          <p:nvPr/>
        </p:nvSpPr>
        <p:spPr>
          <a:xfrm>
            <a:off x="3339432" y="1609933"/>
            <a:ext cx="5047583" cy="2498400"/>
          </a:xfrm>
          <a:prstGeom prst="rect">
            <a:avLst/>
          </a:prstGeom>
        </p:spPr>
        <p:txBody>
          <a:bodyPr vert="horz" lIns="0" tIns="0" rIns="0" bIns="0" rtlCol="0">
            <a:noAutofit/>
          </a:bodyPr>
          <a:lstStyle>
            <a:lvl1pPr marL="0" indent="0" algn="l" defTabSz="914400" rtl="0" eaLnBrk="1" latinLnBrk="0" hangingPunct="1">
              <a:spcBef>
                <a:spcPts val="0"/>
              </a:spcBef>
              <a:buFont typeface="Arial" pitchFamily="34" charset="0"/>
              <a:buNone/>
              <a:defRPr sz="20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Arial" pitchFamily="34" charset="0"/>
              <a:buNone/>
              <a:defRPr sz="2000" kern="1200">
                <a:solidFill>
                  <a:schemeClr val="bg1"/>
                </a:solidFill>
                <a:latin typeface="+mn-lt"/>
                <a:ea typeface="+mn-ea"/>
                <a:cs typeface="+mn-cs"/>
              </a:defRPr>
            </a:lvl2pPr>
            <a:lvl3pPr marL="685783" indent="0" algn="ctr" defTabSz="914400" rtl="0" eaLnBrk="1" latinLnBrk="0" hangingPunct="1">
              <a:spcBef>
                <a:spcPts val="1134"/>
              </a:spcBef>
              <a:buClr>
                <a:schemeClr val="tx2"/>
              </a:buClr>
              <a:buFont typeface="Arial" pitchFamily="34" charset="0"/>
              <a:buNone/>
              <a:defRPr sz="2000" kern="1200">
                <a:solidFill>
                  <a:schemeClr val="tx1">
                    <a:tint val="75000"/>
                  </a:schemeClr>
                </a:solidFill>
                <a:latin typeface="+mn-lt"/>
                <a:ea typeface="+mn-ea"/>
                <a:cs typeface="+mn-cs"/>
              </a:defRPr>
            </a:lvl3pPr>
            <a:lvl4pPr marL="1028675" indent="0" algn="ctr" defTabSz="914400" rtl="0" eaLnBrk="1" latinLnBrk="0" hangingPunct="1">
              <a:spcBef>
                <a:spcPts val="1134"/>
              </a:spcBef>
              <a:buClr>
                <a:schemeClr val="tx2"/>
              </a:buClr>
              <a:buFont typeface="Minion Pro" pitchFamily="18" charset="0"/>
              <a:buNone/>
              <a:defRPr sz="2000" kern="1200">
                <a:solidFill>
                  <a:schemeClr val="tx1">
                    <a:tint val="75000"/>
                  </a:schemeClr>
                </a:solidFill>
                <a:latin typeface="+mn-lt"/>
                <a:ea typeface="+mn-ea"/>
                <a:cs typeface="+mn-cs"/>
              </a:defRPr>
            </a:lvl4pPr>
            <a:lvl5pPr marL="1371566" indent="0" algn="ctr" defTabSz="914400" rtl="0" eaLnBrk="1" latinLnBrk="0" hangingPunct="1">
              <a:spcBef>
                <a:spcPts val="1134"/>
              </a:spcBef>
              <a:buClr>
                <a:schemeClr val="tx2"/>
              </a:buClr>
              <a:buFont typeface="Arial" pitchFamily="34" charset="0"/>
              <a:buNone/>
              <a:defRPr sz="2000" kern="1200">
                <a:solidFill>
                  <a:schemeClr val="tx1">
                    <a:tint val="75000"/>
                  </a:schemeClr>
                </a:solidFill>
                <a:latin typeface="+mn-lt"/>
                <a:ea typeface="+mn-ea"/>
                <a:cs typeface="+mn-cs"/>
              </a:defRPr>
            </a:lvl5pPr>
            <a:lvl6pPr marL="1714457"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057348"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240024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2743132"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nSpc>
                <a:spcPct val="200000"/>
              </a:lnSpc>
              <a:buAutoNum type="arabicPeriod"/>
            </a:pPr>
            <a:r>
              <a:rPr lang="en-GB" dirty="0"/>
              <a:t>Project Overview</a:t>
            </a:r>
          </a:p>
          <a:p>
            <a:pPr marL="457200" indent="-457200">
              <a:lnSpc>
                <a:spcPct val="200000"/>
              </a:lnSpc>
              <a:buAutoNum type="arabicPeriod"/>
            </a:pPr>
            <a:r>
              <a:rPr lang="en-US" dirty="0"/>
              <a:t>State of the </a:t>
            </a:r>
            <a:r>
              <a:rPr lang="en-US" altLang="zh-CN" dirty="0"/>
              <a:t>Art</a:t>
            </a:r>
            <a:endParaRPr lang="en-US" dirty="0"/>
          </a:p>
          <a:p>
            <a:pPr marL="457200" indent="-457200">
              <a:lnSpc>
                <a:spcPct val="200000"/>
              </a:lnSpc>
              <a:buAutoNum type="arabicPeriod"/>
            </a:pPr>
            <a:r>
              <a:rPr lang="en-GB" dirty="0"/>
              <a:t>Progress Review</a:t>
            </a:r>
          </a:p>
          <a:p>
            <a:pPr marL="457200" indent="-457200">
              <a:lnSpc>
                <a:spcPct val="200000"/>
              </a:lnSpc>
              <a:buAutoNum type="arabicPeriod"/>
            </a:pPr>
            <a:r>
              <a:rPr lang="en-GB" dirty="0"/>
              <a:t>Future Plan</a:t>
            </a:r>
          </a:p>
        </p:txBody>
      </p:sp>
    </p:spTree>
    <p:extLst>
      <p:ext uri="{BB962C8B-B14F-4D97-AF65-F5344CB8AC3E}">
        <p14:creationId xmlns:p14="http://schemas.microsoft.com/office/powerpoint/2010/main" val="425183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821530" y="464400"/>
            <a:ext cx="7500939" cy="421200"/>
          </a:xfrm>
        </p:spPr>
        <p:txBody>
          <a:bodyPr/>
          <a:lstStyle/>
          <a:p>
            <a:r>
              <a:rPr lang="en-GB" altLang="zh-CN" dirty="0"/>
              <a:t>Summary of results achieved</a:t>
            </a:r>
          </a:p>
        </p:txBody>
      </p:sp>
      <p:sp>
        <p:nvSpPr>
          <p:cNvPr id="2" name="Slide Number Placeholder 1">
            <a:extLst>
              <a:ext uri="{FF2B5EF4-FFF2-40B4-BE49-F238E27FC236}">
                <a16:creationId xmlns:a16="http://schemas.microsoft.com/office/drawing/2014/main" id="{6E2B226A-4E49-A04A-863A-F24E35D1D00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20</a:t>
            </a:fld>
            <a:endParaRPr lang="en-GB" dirty="0"/>
          </a:p>
        </p:txBody>
      </p:sp>
      <p:graphicFrame>
        <p:nvGraphicFramePr>
          <p:cNvPr id="3" name="表格 2">
            <a:extLst>
              <a:ext uri="{FF2B5EF4-FFF2-40B4-BE49-F238E27FC236}">
                <a16:creationId xmlns:a16="http://schemas.microsoft.com/office/drawing/2014/main" id="{969C563D-A6CF-8A47-02D6-3D6E92BE3844}"/>
              </a:ext>
            </a:extLst>
          </p:cNvPr>
          <p:cNvGraphicFramePr>
            <a:graphicFrameLocks noGrp="1"/>
          </p:cNvGraphicFramePr>
          <p:nvPr>
            <p:extLst>
              <p:ext uri="{D42A27DB-BD31-4B8C-83A1-F6EECF244321}">
                <p14:modId xmlns:p14="http://schemas.microsoft.com/office/powerpoint/2010/main" val="2622185198"/>
              </p:ext>
            </p:extLst>
          </p:nvPr>
        </p:nvGraphicFramePr>
        <p:xfrm>
          <a:off x="821530" y="2265769"/>
          <a:ext cx="7500939" cy="1863407"/>
        </p:xfrm>
        <a:graphic>
          <a:graphicData uri="http://schemas.openxmlformats.org/drawingml/2006/table">
            <a:tbl>
              <a:tblPr firstRow="1" bandRow="1">
                <a:tableStyleId>{68D230F3-CF80-4859-8CE7-A43EE81993B5}</a:tableStyleId>
              </a:tblPr>
              <a:tblGrid>
                <a:gridCol w="1184970">
                  <a:extLst>
                    <a:ext uri="{9D8B030D-6E8A-4147-A177-3AD203B41FA5}">
                      <a16:colId xmlns:a16="http://schemas.microsoft.com/office/drawing/2014/main" val="687422284"/>
                    </a:ext>
                  </a:extLst>
                </a:gridCol>
                <a:gridCol w="1556404">
                  <a:extLst>
                    <a:ext uri="{9D8B030D-6E8A-4147-A177-3AD203B41FA5}">
                      <a16:colId xmlns:a16="http://schemas.microsoft.com/office/drawing/2014/main" val="1218136111"/>
                    </a:ext>
                  </a:extLst>
                </a:gridCol>
                <a:gridCol w="1751000">
                  <a:extLst>
                    <a:ext uri="{9D8B030D-6E8A-4147-A177-3AD203B41FA5}">
                      <a16:colId xmlns:a16="http://schemas.microsoft.com/office/drawing/2014/main" val="1305912481"/>
                    </a:ext>
                  </a:extLst>
                </a:gridCol>
                <a:gridCol w="1190506">
                  <a:extLst>
                    <a:ext uri="{9D8B030D-6E8A-4147-A177-3AD203B41FA5}">
                      <a16:colId xmlns:a16="http://schemas.microsoft.com/office/drawing/2014/main" val="616759756"/>
                    </a:ext>
                  </a:extLst>
                </a:gridCol>
                <a:gridCol w="1818059">
                  <a:extLst>
                    <a:ext uri="{9D8B030D-6E8A-4147-A177-3AD203B41FA5}">
                      <a16:colId xmlns:a16="http://schemas.microsoft.com/office/drawing/2014/main" val="2120048764"/>
                    </a:ext>
                  </a:extLst>
                </a:gridCol>
              </a:tblGrid>
              <a:tr h="422043">
                <a:tc>
                  <a:txBody>
                    <a:bodyPr/>
                    <a:lstStyle/>
                    <a:p>
                      <a:pPr algn="l" fontAlgn="ctr"/>
                      <a:r>
                        <a:rPr lang="en-GB" sz="1400" b="1" u="none" strike="noStrike" dirty="0">
                          <a:solidFill>
                            <a:schemeClr val="tx1"/>
                          </a:solidFill>
                          <a:effectLst/>
                        </a:rPr>
                        <a:t>Metric</a:t>
                      </a:r>
                      <a:endParaRPr lang="en-GB" sz="1400" b="1"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GB" sz="1400" b="1" u="none" strike="noStrike" dirty="0">
                          <a:solidFill>
                            <a:schemeClr val="tx1"/>
                          </a:solidFill>
                          <a:effectLst/>
                        </a:rPr>
                        <a:t>Packet Latency</a:t>
                      </a:r>
                      <a:endParaRPr lang="en-GB" sz="1400" b="1"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GB" sz="1400" b="1" u="none" strike="noStrike">
                          <a:solidFill>
                            <a:schemeClr val="tx1"/>
                          </a:solidFill>
                          <a:effectLst/>
                        </a:rPr>
                        <a:t>Network Latency</a:t>
                      </a:r>
                      <a:endParaRPr lang="en-GB" sz="1400" b="1"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GB" sz="1400" b="1" u="none" strike="noStrike" dirty="0">
                          <a:solidFill>
                            <a:schemeClr val="tx1"/>
                          </a:solidFill>
                          <a:effectLst/>
                        </a:rPr>
                        <a:t>Hops</a:t>
                      </a:r>
                      <a:endParaRPr lang="en-GB" sz="1400" b="1"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GB" sz="1400" b="1" u="none" strike="noStrike">
                          <a:solidFill>
                            <a:schemeClr val="tx1"/>
                          </a:solidFill>
                          <a:effectLst/>
                        </a:rPr>
                        <a:t>Total Run Time</a:t>
                      </a:r>
                      <a:endParaRPr lang="en-GB" sz="1400" b="1"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extLst>
                  <a:ext uri="{0D108BD9-81ED-4DB2-BD59-A6C34878D82A}">
                    <a16:rowId xmlns:a16="http://schemas.microsoft.com/office/drawing/2014/main" val="608165496"/>
                  </a:ext>
                </a:extLst>
              </a:tr>
              <a:tr h="360341">
                <a:tc>
                  <a:txBody>
                    <a:bodyPr/>
                    <a:lstStyle/>
                    <a:p>
                      <a:pPr algn="l" fontAlgn="ctr"/>
                      <a:r>
                        <a:rPr lang="en-GB" sz="1400" b="0" u="none" strike="noStrike">
                          <a:solidFill>
                            <a:schemeClr val="tx1"/>
                          </a:solidFill>
                          <a:effectLst/>
                        </a:rPr>
                        <a:t>MSE</a:t>
                      </a:r>
                      <a:endParaRPr lang="en-GB"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2202.17</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244.83</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2.24</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3981.82</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extLst>
                  <a:ext uri="{0D108BD9-81ED-4DB2-BD59-A6C34878D82A}">
                    <a16:rowId xmlns:a16="http://schemas.microsoft.com/office/drawing/2014/main" val="3004979016"/>
                  </a:ext>
                </a:extLst>
              </a:tr>
              <a:tr h="360341">
                <a:tc>
                  <a:txBody>
                    <a:bodyPr/>
                    <a:lstStyle/>
                    <a:p>
                      <a:pPr algn="l" fontAlgn="ctr"/>
                      <a:r>
                        <a:rPr lang="en-GB" sz="1400" b="0" u="none" strike="noStrike">
                          <a:solidFill>
                            <a:schemeClr val="tx1"/>
                          </a:solidFill>
                          <a:effectLst/>
                        </a:rPr>
                        <a:t>R²</a:t>
                      </a:r>
                      <a:endParaRPr lang="en-GB"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0.58</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0.74</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0.62</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-0.62</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extLst>
                  <a:ext uri="{0D108BD9-81ED-4DB2-BD59-A6C34878D82A}">
                    <a16:rowId xmlns:a16="http://schemas.microsoft.com/office/drawing/2014/main" val="1484771244"/>
                  </a:ext>
                </a:extLst>
              </a:tr>
              <a:tr h="360341">
                <a:tc>
                  <a:txBody>
                    <a:bodyPr/>
                    <a:lstStyle/>
                    <a:p>
                      <a:pPr algn="l" fontAlgn="ctr"/>
                      <a:r>
                        <a:rPr lang="en-GB" sz="1400" b="0" u="none" strike="noStrike" dirty="0">
                          <a:solidFill>
                            <a:schemeClr val="tx1"/>
                          </a:solidFill>
                          <a:effectLst/>
                        </a:rPr>
                        <a:t>Variance</a:t>
                      </a:r>
                      <a:endParaRPr lang="en-GB"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5264.54</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960.24</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5.89</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2454.33</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extLst>
                  <a:ext uri="{0D108BD9-81ED-4DB2-BD59-A6C34878D82A}">
                    <a16:rowId xmlns:a16="http://schemas.microsoft.com/office/drawing/2014/main" val="424552298"/>
                  </a:ext>
                </a:extLst>
              </a:tr>
              <a:tr h="360341">
                <a:tc>
                  <a:txBody>
                    <a:bodyPr/>
                    <a:lstStyle/>
                    <a:p>
                      <a:pPr algn="l" fontAlgn="ctr"/>
                      <a:r>
                        <a:rPr lang="en-GB" sz="1400" b="0" u="none" strike="noStrike" dirty="0">
                          <a:solidFill>
                            <a:schemeClr val="tx1"/>
                          </a:solidFill>
                          <a:effectLst/>
                        </a:rPr>
                        <a:t>Accuracy</a:t>
                      </a:r>
                      <a:endParaRPr lang="en-GB"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0.99</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0.98</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a:solidFill>
                            <a:schemeClr val="tx1"/>
                          </a:solidFill>
                          <a:effectLst/>
                        </a:rPr>
                        <a:t>0.75</a:t>
                      </a:r>
                      <a:endParaRPr lang="en-US" altLang="zh-CN" sz="1400" b="0" i="0" u="none" strike="noStrike">
                        <a:solidFill>
                          <a:schemeClr val="tx1"/>
                        </a:solidFill>
                        <a:effectLst/>
                        <a:latin typeface="Calibri" panose="020F0502020204030204" pitchFamily="34" charset="0"/>
                        <a:ea typeface="等线" panose="02010600030101010101" pitchFamily="2" charset="-122"/>
                      </a:endParaRPr>
                    </a:p>
                  </a:txBody>
                  <a:tcPr marL="114300" marR="7620" marT="7620" marB="0" anchor="ctr"/>
                </a:tc>
                <a:tc>
                  <a:txBody>
                    <a:bodyPr/>
                    <a:lstStyle/>
                    <a:p>
                      <a:pPr algn="l" fontAlgn="ctr"/>
                      <a:r>
                        <a:rPr lang="en-US" altLang="zh-CN" sz="1400" b="0" u="none" strike="noStrike" dirty="0">
                          <a:solidFill>
                            <a:schemeClr val="tx1"/>
                          </a:solidFill>
                          <a:effectLst/>
                        </a:rPr>
                        <a:t>0.97</a:t>
                      </a:r>
                      <a:endParaRPr lang="en-US" altLang="zh-CN" sz="1400" b="0" i="0" u="none" strike="noStrike" dirty="0">
                        <a:solidFill>
                          <a:schemeClr val="tx1"/>
                        </a:solidFill>
                        <a:effectLst/>
                        <a:latin typeface="Calibri" panose="020F0502020204030204" pitchFamily="34" charset="0"/>
                        <a:ea typeface="等线" panose="02010600030101010101" pitchFamily="2" charset="-122"/>
                      </a:endParaRPr>
                    </a:p>
                  </a:txBody>
                  <a:tcPr marL="114300" marR="7620" marT="7620" marB="0" anchor="ctr"/>
                </a:tc>
                <a:extLst>
                  <a:ext uri="{0D108BD9-81ED-4DB2-BD59-A6C34878D82A}">
                    <a16:rowId xmlns:a16="http://schemas.microsoft.com/office/drawing/2014/main" val="1113638867"/>
                  </a:ext>
                </a:extLst>
              </a:tr>
            </a:tbl>
          </a:graphicData>
        </a:graphic>
      </p:graphicFrame>
      <p:sp>
        <p:nvSpPr>
          <p:cNvPr id="10" name="文本框 9">
            <a:extLst>
              <a:ext uri="{FF2B5EF4-FFF2-40B4-BE49-F238E27FC236}">
                <a16:creationId xmlns:a16="http://schemas.microsoft.com/office/drawing/2014/main" id="{5787FD00-9A2A-7142-CE5F-64142DE2727E}"/>
              </a:ext>
            </a:extLst>
          </p:cNvPr>
          <p:cNvSpPr txBox="1"/>
          <p:nvPr/>
        </p:nvSpPr>
        <p:spPr>
          <a:xfrm>
            <a:off x="695529" y="1291921"/>
            <a:ext cx="7752939" cy="830997"/>
          </a:xfrm>
          <a:prstGeom prst="rect">
            <a:avLst/>
          </a:prstGeom>
          <a:noFill/>
        </p:spPr>
        <p:txBody>
          <a:bodyPr wrap="square">
            <a:spAutoFit/>
          </a:bodyPr>
          <a:lstStyle/>
          <a:p>
            <a:pPr algn="just"/>
            <a:r>
              <a:rPr lang="en-US" altLang="zh-CN" sz="1600" dirty="0"/>
              <a:t>Overall, the model achieves high accuracy levels across most metrics, particularly excelling in network latency predictions. However, there is potential for improvement in predicting hops and total run time to achieve even better performance.</a:t>
            </a:r>
            <a:endParaRPr lang="zh-CN" altLang="en-US" sz="1600" dirty="0"/>
          </a:p>
        </p:txBody>
      </p:sp>
      <p:sp>
        <p:nvSpPr>
          <p:cNvPr id="4" name="Text Placeholder 16">
            <a:extLst>
              <a:ext uri="{FF2B5EF4-FFF2-40B4-BE49-F238E27FC236}">
                <a16:creationId xmlns:a16="http://schemas.microsoft.com/office/drawing/2014/main" id="{3DF3EA29-624C-A6ED-C34B-D208E43FA084}"/>
              </a:ext>
            </a:extLst>
          </p:cNvPr>
          <p:cNvSpPr txBox="1">
            <a:spLocks/>
          </p:cNvSpPr>
          <p:nvPr/>
        </p:nvSpPr>
        <p:spPr>
          <a:xfrm>
            <a:off x="3240933" y="4190765"/>
            <a:ext cx="2662130"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US" sz="1100" dirty="0"/>
              <a:t>Table 1</a:t>
            </a:r>
            <a:r>
              <a:rPr lang="en-US" altLang="zh-CN" sz="1100" dirty="0"/>
              <a:t>: </a:t>
            </a:r>
            <a:r>
              <a:rPr lang="en-GB" sz="1100" dirty="0"/>
              <a:t>Summary of assessment metrics</a:t>
            </a:r>
          </a:p>
        </p:txBody>
      </p:sp>
    </p:spTree>
    <p:extLst>
      <p:ext uri="{BB962C8B-B14F-4D97-AF65-F5344CB8AC3E}">
        <p14:creationId xmlns:p14="http://schemas.microsoft.com/office/powerpoint/2010/main" val="89140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31ACE1-4829-FA35-F6BA-217A665EE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D8BA9D6-2880-46C1-A829-092EE531D0BE}"/>
              </a:ext>
              <a:ext uri="{C183D7F6-B498-43B3-948B-1728B52AA6E4}">
                <adec:decorative xmlns:adec="http://schemas.microsoft.com/office/drawing/2017/decorative" val="1"/>
              </a:ext>
            </a:extLst>
          </p:cNvPr>
          <p:cNvSpPr/>
          <p:nvPr/>
        </p:nvSpPr>
        <p:spPr>
          <a:xfrm>
            <a:off x="0" y="0"/>
            <a:ext cx="9143999" cy="51435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8" name="Picture 7" descr="Text&#10;&#10;Description automatically generated">
            <a:extLst>
              <a:ext uri="{FF2B5EF4-FFF2-40B4-BE49-F238E27FC236}">
                <a16:creationId xmlns:a16="http://schemas.microsoft.com/office/drawing/2014/main" id="{2A03C713-3CE4-4413-90A9-4BD26A2773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
        <p:nvSpPr>
          <p:cNvPr id="11" name="矩形: 圆角 10">
            <a:extLst>
              <a:ext uri="{FF2B5EF4-FFF2-40B4-BE49-F238E27FC236}">
                <a16:creationId xmlns:a16="http://schemas.microsoft.com/office/drawing/2014/main" id="{6F1FCBAA-1246-FD97-5743-64D4585AFE31}"/>
              </a:ext>
            </a:extLst>
          </p:cNvPr>
          <p:cNvSpPr/>
          <p:nvPr/>
        </p:nvSpPr>
        <p:spPr>
          <a:xfrm>
            <a:off x="676799" y="1344981"/>
            <a:ext cx="7790400" cy="302830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Title 3">
            <a:extLst>
              <a:ext uri="{FF2B5EF4-FFF2-40B4-BE49-F238E27FC236}">
                <a16:creationId xmlns:a16="http://schemas.microsoft.com/office/drawing/2014/main" id="{03531199-5E5C-4B61-AF03-62A0856616B7}"/>
              </a:ext>
            </a:extLst>
          </p:cNvPr>
          <p:cNvSpPr>
            <a:spLocks noGrp="1"/>
          </p:cNvSpPr>
          <p:nvPr>
            <p:ph type="ctrTitle"/>
          </p:nvPr>
        </p:nvSpPr>
        <p:spPr>
          <a:xfrm>
            <a:off x="1271213" y="2251194"/>
            <a:ext cx="1542075" cy="1215873"/>
          </a:xfrm>
        </p:spPr>
        <p:txBody>
          <a:bodyPr/>
          <a:lstStyle/>
          <a:p>
            <a:pPr algn="ctr"/>
            <a:r>
              <a:rPr lang="en-US" altLang="zh-CN" i="1" dirty="0"/>
              <a:t>Part 4</a:t>
            </a:r>
            <a:br>
              <a:rPr lang="en-US" altLang="zh-CN" dirty="0"/>
            </a:br>
            <a:endParaRPr lang="en-GB" dirty="0"/>
          </a:p>
        </p:txBody>
      </p:sp>
      <p:sp>
        <p:nvSpPr>
          <p:cNvPr id="2" name="Title 3">
            <a:extLst>
              <a:ext uri="{FF2B5EF4-FFF2-40B4-BE49-F238E27FC236}">
                <a16:creationId xmlns:a16="http://schemas.microsoft.com/office/drawing/2014/main" id="{3E5B1D5B-9A02-E54F-6A71-8D1C4180FD0F}"/>
              </a:ext>
            </a:extLst>
          </p:cNvPr>
          <p:cNvSpPr txBox="1">
            <a:spLocks/>
          </p:cNvSpPr>
          <p:nvPr/>
        </p:nvSpPr>
        <p:spPr>
          <a:xfrm>
            <a:off x="2813288" y="2153723"/>
            <a:ext cx="4818711" cy="1410813"/>
          </a:xfrm>
          <a:prstGeom prst="rect">
            <a:avLst/>
          </a:prstGeom>
        </p:spPr>
        <p:txBody>
          <a:bodyPr vert="horz" lIns="0" tIns="0" rIns="0" bIns="0" rtlCol="0" anchor="b" anchorCtr="0">
            <a:noAutofit/>
          </a:bodyPr>
          <a:lstStyle>
            <a:lvl1pPr algn="l" defTabSz="914400" rtl="0" eaLnBrk="1" latinLnBrk="0" hangingPunct="1">
              <a:lnSpc>
                <a:spcPts val="4275"/>
              </a:lnSpc>
              <a:spcBef>
                <a:spcPct val="0"/>
              </a:spcBef>
              <a:buNone/>
              <a:defRPr sz="4125" b="1" kern="1200">
                <a:solidFill>
                  <a:schemeClr val="bg1"/>
                </a:solidFill>
                <a:latin typeface="+mj-lt"/>
                <a:ea typeface="+mj-ea"/>
                <a:cs typeface="+mj-cs"/>
              </a:defRPr>
            </a:lvl1pPr>
          </a:lstStyle>
          <a:p>
            <a:pPr algn="ctr"/>
            <a:r>
              <a:rPr lang="en-US" altLang="zh-CN" sz="3600" dirty="0"/>
              <a:t>Future  Plan</a:t>
            </a:r>
            <a:br>
              <a:rPr lang="en-US" altLang="zh-CN" sz="4400" dirty="0"/>
            </a:br>
            <a:endParaRPr lang="en-GB" sz="4400" dirty="0"/>
          </a:p>
        </p:txBody>
      </p:sp>
    </p:spTree>
    <p:extLst>
      <p:ext uri="{BB962C8B-B14F-4D97-AF65-F5344CB8AC3E}">
        <p14:creationId xmlns:p14="http://schemas.microsoft.com/office/powerpoint/2010/main" val="369224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828676" y="505448"/>
            <a:ext cx="7500939" cy="421200"/>
          </a:xfrm>
        </p:spPr>
        <p:txBody>
          <a:bodyPr/>
          <a:lstStyle/>
          <a:p>
            <a:r>
              <a:rPr lang="en-GB" dirty="0"/>
              <a:t>Follow-up Plans</a:t>
            </a:r>
          </a:p>
        </p:txBody>
      </p:sp>
      <p:sp>
        <p:nvSpPr>
          <p:cNvPr id="4" name="Slide Number Placeholder 3">
            <a:extLst>
              <a:ext uri="{FF2B5EF4-FFF2-40B4-BE49-F238E27FC236}">
                <a16:creationId xmlns:a16="http://schemas.microsoft.com/office/drawing/2014/main" id="{BA240437-8D18-A943-80DC-4F1123AE6242}"/>
              </a:ext>
            </a:extLst>
          </p:cNvPr>
          <p:cNvSpPr>
            <a:spLocks noGrp="1"/>
          </p:cNvSpPr>
          <p:nvPr>
            <p:ph type="sldNum" sz="quarter" idx="4"/>
          </p:nvPr>
        </p:nvSpPr>
        <p:spPr/>
        <p:txBody>
          <a:bodyPr/>
          <a:lstStyle/>
          <a:p>
            <a:fld id="{DDBE135E-2566-4748-853C-8A3B78F0FB00}" type="slidenum">
              <a:rPr lang="en-GB" smtClean="0"/>
              <a:pPr/>
              <a:t>22</a:t>
            </a:fld>
            <a:endParaRPr lang="en-GB" dirty="0"/>
          </a:p>
        </p:txBody>
      </p:sp>
      <p:pic>
        <p:nvPicPr>
          <p:cNvPr id="10" name="图片 9">
            <a:extLst>
              <a:ext uri="{FF2B5EF4-FFF2-40B4-BE49-F238E27FC236}">
                <a16:creationId xmlns:a16="http://schemas.microsoft.com/office/drawing/2014/main" id="{34BF2A5F-6E25-7ED1-B19E-D54F985FE459}"/>
              </a:ext>
            </a:extLst>
          </p:cNvPr>
          <p:cNvPicPr>
            <a:picLocks noChangeAspect="1"/>
          </p:cNvPicPr>
          <p:nvPr/>
        </p:nvPicPr>
        <p:blipFill>
          <a:blip r:embed="rId3"/>
          <a:stretch>
            <a:fillRect/>
          </a:stretch>
        </p:blipFill>
        <p:spPr>
          <a:xfrm>
            <a:off x="170880" y="1288407"/>
            <a:ext cx="8816530" cy="2901993"/>
          </a:xfrm>
          <a:prstGeom prst="rect">
            <a:avLst/>
          </a:prstGeom>
        </p:spPr>
      </p:pic>
      <p:sp>
        <p:nvSpPr>
          <p:cNvPr id="2" name="Text Placeholder 16">
            <a:extLst>
              <a:ext uri="{FF2B5EF4-FFF2-40B4-BE49-F238E27FC236}">
                <a16:creationId xmlns:a16="http://schemas.microsoft.com/office/drawing/2014/main" id="{EF58C689-7354-EA84-CD87-B2833C9DD0EC}"/>
              </a:ext>
            </a:extLst>
          </p:cNvPr>
          <p:cNvSpPr txBox="1">
            <a:spLocks/>
          </p:cNvSpPr>
          <p:nvPr/>
        </p:nvSpPr>
        <p:spPr>
          <a:xfrm>
            <a:off x="3240935" y="4237712"/>
            <a:ext cx="2662130"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100" dirty="0"/>
              <a:t>Fi</a:t>
            </a:r>
            <a:r>
              <a:rPr lang="en-US" altLang="zh-CN" sz="1100" dirty="0"/>
              <a:t>g 11: </a:t>
            </a:r>
            <a:r>
              <a:rPr lang="en-GB" sz="1100" dirty="0"/>
              <a:t>Gantt chart of future plan</a:t>
            </a:r>
          </a:p>
        </p:txBody>
      </p:sp>
      <p:sp>
        <p:nvSpPr>
          <p:cNvPr id="3" name="矩形 2">
            <a:extLst>
              <a:ext uri="{FF2B5EF4-FFF2-40B4-BE49-F238E27FC236}">
                <a16:creationId xmlns:a16="http://schemas.microsoft.com/office/drawing/2014/main" id="{93D42752-5355-BE02-5354-69BAE29C3C71}"/>
              </a:ext>
            </a:extLst>
          </p:cNvPr>
          <p:cNvSpPr/>
          <p:nvPr/>
        </p:nvSpPr>
        <p:spPr>
          <a:xfrm>
            <a:off x="170880" y="2728210"/>
            <a:ext cx="2894609" cy="1462190"/>
          </a:xfrm>
          <a:prstGeom prst="rect">
            <a:avLst/>
          </a:prstGeom>
          <a:noFill/>
          <a:ln w="28575">
            <a:solidFill>
              <a:srgbClr val="D53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1442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p>
        </p:txBody>
      </p:sp>
    </p:spTree>
    <p:extLst>
      <p:ext uri="{BB962C8B-B14F-4D97-AF65-F5344CB8AC3E}">
        <p14:creationId xmlns:p14="http://schemas.microsoft.com/office/powerpoint/2010/main" val="17346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31ACE1-4829-FA35-F6BA-217A665EE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D8BA9D6-2880-46C1-A829-092EE531D0BE}"/>
              </a:ext>
              <a:ext uri="{C183D7F6-B498-43B3-948B-1728B52AA6E4}">
                <adec:decorative xmlns:adec="http://schemas.microsoft.com/office/drawing/2017/decorative" val="1"/>
              </a:ext>
            </a:extLst>
          </p:cNvPr>
          <p:cNvSpPr/>
          <p:nvPr/>
        </p:nvSpPr>
        <p:spPr>
          <a:xfrm>
            <a:off x="0" y="0"/>
            <a:ext cx="9143999" cy="51435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8" name="Picture 7" descr="Text&#10;&#10;Description automatically generated">
            <a:extLst>
              <a:ext uri="{FF2B5EF4-FFF2-40B4-BE49-F238E27FC236}">
                <a16:creationId xmlns:a16="http://schemas.microsoft.com/office/drawing/2014/main" id="{2A03C713-3CE4-4413-90A9-4BD26A2773D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
        <p:nvSpPr>
          <p:cNvPr id="11" name="矩形: 圆角 10">
            <a:extLst>
              <a:ext uri="{FF2B5EF4-FFF2-40B4-BE49-F238E27FC236}">
                <a16:creationId xmlns:a16="http://schemas.microsoft.com/office/drawing/2014/main" id="{6F1FCBAA-1246-FD97-5743-64D4585AFE31}"/>
              </a:ext>
            </a:extLst>
          </p:cNvPr>
          <p:cNvSpPr/>
          <p:nvPr/>
        </p:nvSpPr>
        <p:spPr>
          <a:xfrm>
            <a:off x="676799" y="1344981"/>
            <a:ext cx="7790400" cy="302830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Title 3">
            <a:extLst>
              <a:ext uri="{FF2B5EF4-FFF2-40B4-BE49-F238E27FC236}">
                <a16:creationId xmlns:a16="http://schemas.microsoft.com/office/drawing/2014/main" id="{03531199-5E5C-4B61-AF03-62A0856616B7}"/>
              </a:ext>
            </a:extLst>
          </p:cNvPr>
          <p:cNvSpPr>
            <a:spLocks noGrp="1"/>
          </p:cNvSpPr>
          <p:nvPr>
            <p:ph type="ctrTitle"/>
          </p:nvPr>
        </p:nvSpPr>
        <p:spPr>
          <a:xfrm>
            <a:off x="1271213" y="2251194"/>
            <a:ext cx="1542075" cy="1215873"/>
          </a:xfrm>
        </p:spPr>
        <p:txBody>
          <a:bodyPr/>
          <a:lstStyle/>
          <a:p>
            <a:pPr algn="ctr"/>
            <a:r>
              <a:rPr lang="en-US" altLang="zh-CN" i="1" dirty="0"/>
              <a:t>Part 1</a:t>
            </a:r>
            <a:br>
              <a:rPr lang="en-US" altLang="zh-CN" dirty="0"/>
            </a:br>
            <a:endParaRPr lang="en-GB" dirty="0"/>
          </a:p>
        </p:txBody>
      </p:sp>
      <p:sp>
        <p:nvSpPr>
          <p:cNvPr id="2" name="Title 3">
            <a:extLst>
              <a:ext uri="{FF2B5EF4-FFF2-40B4-BE49-F238E27FC236}">
                <a16:creationId xmlns:a16="http://schemas.microsoft.com/office/drawing/2014/main" id="{3E5B1D5B-9A02-E54F-6A71-8D1C4180FD0F}"/>
              </a:ext>
            </a:extLst>
          </p:cNvPr>
          <p:cNvSpPr txBox="1">
            <a:spLocks/>
          </p:cNvSpPr>
          <p:nvPr/>
        </p:nvSpPr>
        <p:spPr>
          <a:xfrm>
            <a:off x="3151688" y="2153725"/>
            <a:ext cx="4818711" cy="1410813"/>
          </a:xfrm>
          <a:prstGeom prst="rect">
            <a:avLst/>
          </a:prstGeom>
        </p:spPr>
        <p:txBody>
          <a:bodyPr vert="horz" lIns="0" tIns="0" rIns="0" bIns="0" rtlCol="0" anchor="b" anchorCtr="0">
            <a:noAutofit/>
          </a:bodyPr>
          <a:lstStyle>
            <a:lvl1pPr algn="l" defTabSz="914400" rtl="0" eaLnBrk="1" latinLnBrk="0" hangingPunct="1">
              <a:lnSpc>
                <a:spcPts val="4275"/>
              </a:lnSpc>
              <a:spcBef>
                <a:spcPct val="0"/>
              </a:spcBef>
              <a:buNone/>
              <a:defRPr sz="4125" b="1" kern="1200">
                <a:solidFill>
                  <a:schemeClr val="bg1"/>
                </a:solidFill>
                <a:latin typeface="+mj-lt"/>
                <a:ea typeface="+mj-ea"/>
                <a:cs typeface="+mj-cs"/>
              </a:defRPr>
            </a:lvl1pPr>
          </a:lstStyle>
          <a:p>
            <a:pPr algn="ctr"/>
            <a:r>
              <a:rPr lang="en-US" altLang="zh-CN" sz="3600" dirty="0"/>
              <a:t>Project Overview</a:t>
            </a:r>
            <a:br>
              <a:rPr lang="en-US" altLang="zh-CN" sz="4400" dirty="0"/>
            </a:br>
            <a:endParaRPr lang="en-GB" sz="4400" dirty="0"/>
          </a:p>
        </p:txBody>
      </p:sp>
    </p:spTree>
    <p:extLst>
      <p:ext uri="{BB962C8B-B14F-4D97-AF65-F5344CB8AC3E}">
        <p14:creationId xmlns:p14="http://schemas.microsoft.com/office/powerpoint/2010/main" val="103131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74" y="510172"/>
            <a:ext cx="7500939" cy="421200"/>
          </a:xfrm>
        </p:spPr>
        <p:txBody>
          <a:bodyPr/>
          <a:lstStyle/>
          <a:p>
            <a:r>
              <a:rPr lang="en-GB" altLang="zh-CN" dirty="0"/>
              <a:t>Problem Description</a:t>
            </a:r>
          </a:p>
        </p:txBody>
      </p:sp>
      <p:sp>
        <p:nvSpPr>
          <p:cNvPr id="3" name="Text Placeholder 2"/>
          <p:cNvSpPr>
            <a:spLocks noGrp="1"/>
          </p:cNvSpPr>
          <p:nvPr>
            <p:ph type="body" sz="quarter" idx="10"/>
          </p:nvPr>
        </p:nvSpPr>
        <p:spPr>
          <a:xfrm>
            <a:off x="496800" y="1500393"/>
            <a:ext cx="4075200" cy="2990766"/>
          </a:xfrm>
        </p:spPr>
        <p:txBody>
          <a:bodyPr/>
          <a:lstStyle/>
          <a:p>
            <a:pPr algn="just"/>
            <a:r>
              <a:rPr lang="en-US" dirty="0"/>
              <a:t>Network-on-Chip (</a:t>
            </a:r>
            <a:r>
              <a:rPr lang="en-US" dirty="0" err="1"/>
              <a:t>NoC</a:t>
            </a:r>
            <a:r>
              <a:rPr lang="en-US" dirty="0"/>
              <a:t>):  integrated circuits designed for network-based communication subsystems</a:t>
            </a:r>
          </a:p>
          <a:p>
            <a:pPr algn="just"/>
            <a:r>
              <a:rPr lang="en-US" altLang="zh-CN" dirty="0"/>
              <a:t>C</a:t>
            </a:r>
            <a:r>
              <a:rPr lang="en-US" dirty="0"/>
              <a:t>onsists of multiple sections of links and routers</a:t>
            </a:r>
          </a:p>
          <a:p>
            <a:pPr algn="just"/>
            <a:r>
              <a:rPr lang="en-US" dirty="0"/>
              <a:t>The Network Interface (NI) module converts data packets from various IP blocks for transmission across the network</a:t>
            </a:r>
          </a:p>
          <a:p>
            <a:pPr algn="just"/>
            <a:r>
              <a:rPr lang="en-US" altLang="zh-CN" dirty="0"/>
              <a:t>Scalability, High Performance, Low Latency, Power Efficiency, Design Flexibility</a:t>
            </a:r>
            <a:endParaRPr lang="en-GB" dirty="0"/>
          </a:p>
        </p:txBody>
      </p:sp>
      <p:sp>
        <p:nvSpPr>
          <p:cNvPr id="5" name="Slide Number Placeholder 4">
            <a:extLst>
              <a:ext uri="{FF2B5EF4-FFF2-40B4-BE49-F238E27FC236}">
                <a16:creationId xmlns:a16="http://schemas.microsoft.com/office/drawing/2014/main" id="{528CD0D1-EDF3-0048-B2CC-87E57CD342B5}"/>
              </a:ext>
            </a:extLst>
          </p:cNvPr>
          <p:cNvSpPr>
            <a:spLocks noGrp="1"/>
          </p:cNvSpPr>
          <p:nvPr>
            <p:ph type="sldNum" sz="quarter" idx="4"/>
          </p:nvPr>
        </p:nvSpPr>
        <p:spPr/>
        <p:txBody>
          <a:bodyPr/>
          <a:lstStyle/>
          <a:p>
            <a:fld id="{DDBE135E-2566-4748-853C-8A3B78F0FB00}" type="slidenum">
              <a:rPr lang="en-GB" smtClean="0"/>
              <a:pPr/>
              <a:t>4</a:t>
            </a:fld>
            <a:endParaRPr lang="en-GB" dirty="0"/>
          </a:p>
        </p:txBody>
      </p:sp>
      <p:pic>
        <p:nvPicPr>
          <p:cNvPr id="11" name="图片 10">
            <a:extLst>
              <a:ext uri="{FF2B5EF4-FFF2-40B4-BE49-F238E27FC236}">
                <a16:creationId xmlns:a16="http://schemas.microsoft.com/office/drawing/2014/main" id="{80837E1C-9266-0867-DB94-83DEEB22755B}"/>
              </a:ext>
            </a:extLst>
          </p:cNvPr>
          <p:cNvPicPr>
            <a:picLocks noChangeAspect="1"/>
          </p:cNvPicPr>
          <p:nvPr/>
        </p:nvPicPr>
        <p:blipFill rotWithShape="1">
          <a:blip r:embed="rId3">
            <a:extLst>
              <a:ext uri="{28A0092B-C50C-407E-A947-70E740481C1C}">
                <a14:useLocalDpi xmlns:a14="http://schemas.microsoft.com/office/drawing/2010/main" val="0"/>
              </a:ext>
            </a:extLst>
          </a:blip>
          <a:srcRect l="2374" r="1122"/>
          <a:stretch/>
        </p:blipFill>
        <p:spPr>
          <a:xfrm>
            <a:off x="4924800" y="1446571"/>
            <a:ext cx="4219200" cy="2919479"/>
          </a:xfrm>
          <a:prstGeom prst="rect">
            <a:avLst/>
          </a:prstGeom>
        </p:spPr>
      </p:pic>
      <p:sp>
        <p:nvSpPr>
          <p:cNvPr id="4" name="Text Placeholder 16">
            <a:extLst>
              <a:ext uri="{FF2B5EF4-FFF2-40B4-BE49-F238E27FC236}">
                <a16:creationId xmlns:a16="http://schemas.microsoft.com/office/drawing/2014/main" id="{A6147EFA-28AE-D880-5492-F59AB0869374}"/>
              </a:ext>
            </a:extLst>
          </p:cNvPr>
          <p:cNvSpPr txBox="1">
            <a:spLocks/>
          </p:cNvSpPr>
          <p:nvPr/>
        </p:nvSpPr>
        <p:spPr>
          <a:xfrm>
            <a:off x="5897863" y="4366050"/>
            <a:ext cx="227307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200" dirty="0"/>
              <a:t>Fi</a:t>
            </a:r>
            <a:r>
              <a:rPr lang="en-US" altLang="zh-CN" sz="1200" dirty="0"/>
              <a:t>g 1: </a:t>
            </a:r>
            <a:r>
              <a:rPr lang="en-GB" sz="1200" dirty="0" err="1"/>
              <a:t>NoC</a:t>
            </a:r>
            <a:r>
              <a:rPr lang="en-GB" sz="1200" dirty="0"/>
              <a:t> structure diagram</a:t>
            </a:r>
          </a:p>
        </p:txBody>
      </p:sp>
    </p:spTree>
    <p:extLst>
      <p:ext uri="{BB962C8B-B14F-4D97-AF65-F5344CB8AC3E}">
        <p14:creationId xmlns:p14="http://schemas.microsoft.com/office/powerpoint/2010/main" val="185992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3712B4-B740-EA01-A121-282C8740D226}"/>
              </a:ext>
            </a:extLst>
          </p:cNvPr>
          <p:cNvPicPr>
            <a:picLocks noChangeAspect="1"/>
          </p:cNvPicPr>
          <p:nvPr/>
        </p:nvPicPr>
        <p:blipFill>
          <a:blip r:embed="rId3"/>
          <a:stretch>
            <a:fillRect/>
          </a:stretch>
        </p:blipFill>
        <p:spPr>
          <a:xfrm>
            <a:off x="0" y="971869"/>
            <a:ext cx="9144000" cy="212141"/>
          </a:xfrm>
          <a:prstGeom prst="rect">
            <a:avLst/>
          </a:prstGeom>
        </p:spPr>
      </p:pic>
      <p:sp>
        <p:nvSpPr>
          <p:cNvPr id="2" name="Title 1"/>
          <p:cNvSpPr>
            <a:spLocks noGrp="1"/>
          </p:cNvSpPr>
          <p:nvPr>
            <p:ph type="title"/>
          </p:nvPr>
        </p:nvSpPr>
        <p:spPr>
          <a:xfrm>
            <a:off x="690458" y="239386"/>
            <a:ext cx="7500939" cy="421200"/>
          </a:xfrm>
        </p:spPr>
        <p:txBody>
          <a:bodyPr/>
          <a:lstStyle/>
          <a:p>
            <a:r>
              <a:rPr lang="en-US" altLang="zh-CN" dirty="0"/>
              <a:t>Project Objective</a:t>
            </a:r>
            <a:endParaRPr lang="en-GB" altLang="zh-CN" dirty="0"/>
          </a:p>
        </p:txBody>
      </p:sp>
      <p:sp>
        <p:nvSpPr>
          <p:cNvPr id="3" name="Text Placeholder 2"/>
          <p:cNvSpPr>
            <a:spLocks noGrp="1"/>
          </p:cNvSpPr>
          <p:nvPr>
            <p:ph type="body" sz="quarter" idx="10"/>
          </p:nvPr>
        </p:nvSpPr>
        <p:spPr>
          <a:xfrm>
            <a:off x="690458" y="924351"/>
            <a:ext cx="7763084" cy="3855061"/>
          </a:xfrm>
        </p:spPr>
        <p:txBody>
          <a:bodyPr/>
          <a:lstStyle/>
          <a:p>
            <a:pPr marL="228600" indent="-228600" algn="just">
              <a:buFont typeface="+mj-lt"/>
              <a:buAutoNum type="arabicPeriod"/>
            </a:pPr>
            <a:r>
              <a:rPr lang="en-US" sz="1400" dirty="0"/>
              <a:t>Optimize Prediction of </a:t>
            </a:r>
            <a:r>
              <a:rPr lang="en-US" sz="1400" dirty="0" err="1"/>
              <a:t>NoC</a:t>
            </a:r>
            <a:r>
              <a:rPr lang="en-US" sz="1400" dirty="0"/>
              <a:t> Parameters:</a:t>
            </a:r>
          </a:p>
          <a:p>
            <a:pPr marL="488950" lvl="1" indent="-171450" algn="just">
              <a:spcBef>
                <a:spcPts val="0"/>
              </a:spcBef>
              <a:buFont typeface="Arial" panose="020B0604020202020204" pitchFamily="34" charset="0"/>
              <a:buChar char="•"/>
            </a:pPr>
            <a:r>
              <a:rPr lang="en-US" altLang="zh-CN" sz="1200" dirty="0"/>
              <a:t>Use AI techniques to accurately predict key performance parameters of Networks-on-Chip (</a:t>
            </a:r>
            <a:r>
              <a:rPr lang="en-US" altLang="zh-CN" sz="1200" dirty="0" err="1"/>
              <a:t>NoCs</a:t>
            </a:r>
            <a:r>
              <a:rPr lang="en-US" altLang="zh-CN" sz="1200" dirty="0"/>
              <a:t>) for mobile computing.</a:t>
            </a:r>
          </a:p>
          <a:p>
            <a:pPr marL="488950" lvl="1" indent="-171450" algn="just">
              <a:spcBef>
                <a:spcPts val="0"/>
              </a:spcBef>
              <a:buFont typeface="Arial" panose="020B0604020202020204" pitchFamily="34" charset="0"/>
              <a:buChar char="•"/>
            </a:pPr>
            <a:r>
              <a:rPr lang="en-US" altLang="zh-CN" sz="1200" dirty="0"/>
              <a:t>Improve design accuracy and reduce development time and cost.</a:t>
            </a:r>
            <a:endParaRPr lang="en-US" sz="1200" dirty="0"/>
          </a:p>
          <a:p>
            <a:pPr marL="228600" indent="-228600" algn="just">
              <a:buFont typeface="+mj-lt"/>
              <a:buAutoNum type="arabicPeriod"/>
            </a:pPr>
            <a:r>
              <a:rPr lang="en-US" altLang="zh-CN" sz="1400" dirty="0"/>
              <a:t>Enhance </a:t>
            </a:r>
            <a:r>
              <a:rPr lang="en-US" altLang="zh-CN" sz="1400" dirty="0" err="1"/>
              <a:t>NoC</a:t>
            </a:r>
            <a:r>
              <a:rPr lang="en-US" altLang="zh-CN" sz="1400" dirty="0"/>
              <a:t> Performance:</a:t>
            </a:r>
          </a:p>
          <a:p>
            <a:pPr marL="488950" lvl="1" indent="-171450" algn="just">
              <a:spcBef>
                <a:spcPts val="0"/>
              </a:spcBef>
              <a:buFont typeface="Arial" panose="020B0604020202020204" pitchFamily="34" charset="0"/>
              <a:buChar char="•"/>
            </a:pPr>
            <a:r>
              <a:rPr lang="en-US" altLang="zh-CN" sz="1200" dirty="0"/>
              <a:t>Continuously improve </a:t>
            </a:r>
            <a:r>
              <a:rPr lang="en-US" altLang="zh-CN" sz="1200" dirty="0" err="1"/>
              <a:t>NoC</a:t>
            </a:r>
            <a:r>
              <a:rPr lang="en-US" altLang="zh-CN" sz="1200" dirty="0"/>
              <a:t> performance to meet future high-performance challenges.</a:t>
            </a:r>
          </a:p>
          <a:p>
            <a:pPr marL="488950" lvl="1" indent="-171450" algn="just">
              <a:spcBef>
                <a:spcPts val="0"/>
              </a:spcBef>
              <a:buFont typeface="Arial" panose="020B0604020202020204" pitchFamily="34" charset="0"/>
              <a:buChar char="•"/>
            </a:pPr>
            <a:r>
              <a:rPr lang="en-US" altLang="zh-CN" sz="1200" dirty="0"/>
              <a:t>Utilize Deep Neural Networks and Convolutional Neural Networks to predict performance under various conditions.</a:t>
            </a:r>
          </a:p>
          <a:p>
            <a:pPr marL="228600" indent="-228600" algn="just">
              <a:buFont typeface="+mj-lt"/>
              <a:buAutoNum type="arabicPeriod"/>
            </a:pPr>
            <a:r>
              <a:rPr lang="en-US" altLang="zh-CN" sz="1400" dirty="0"/>
              <a:t>Reduce Simulation Reliance:</a:t>
            </a:r>
          </a:p>
          <a:p>
            <a:pPr marL="488950" lvl="1" indent="-171450" algn="just">
              <a:spcBef>
                <a:spcPts val="0"/>
              </a:spcBef>
              <a:buFont typeface="Arial" panose="020B0604020202020204" pitchFamily="34" charset="0"/>
              <a:buChar char="•"/>
            </a:pPr>
            <a:r>
              <a:rPr lang="en-US" altLang="zh-CN" sz="1200" dirty="0"/>
              <a:t>Minimize reliance on exhaustive simulations by using AI for performance prediction.</a:t>
            </a:r>
          </a:p>
          <a:p>
            <a:pPr marL="488950" lvl="1" indent="-171450" algn="just">
              <a:spcBef>
                <a:spcPts val="0"/>
              </a:spcBef>
              <a:buFont typeface="Arial" panose="020B0604020202020204" pitchFamily="34" charset="0"/>
              <a:buChar char="•"/>
            </a:pPr>
            <a:r>
              <a:rPr lang="en-US" altLang="zh-CN" sz="1200" dirty="0"/>
              <a:t>Accelerate the </a:t>
            </a:r>
            <a:r>
              <a:rPr lang="en-US" altLang="zh-CN" sz="1200" dirty="0" err="1"/>
              <a:t>NoC</a:t>
            </a:r>
            <a:r>
              <a:rPr lang="en-US" altLang="zh-CN" sz="1200" dirty="0"/>
              <a:t> design process.</a:t>
            </a:r>
          </a:p>
          <a:p>
            <a:pPr marL="228600" indent="-228600" algn="just">
              <a:buFont typeface="+mj-lt"/>
              <a:buAutoNum type="arabicPeriod"/>
            </a:pPr>
            <a:r>
              <a:rPr lang="en-US" altLang="zh-CN" sz="1400" dirty="0"/>
              <a:t>Implement AI Algorithms:</a:t>
            </a:r>
          </a:p>
          <a:p>
            <a:pPr marL="488950" lvl="1" indent="-171450" algn="just">
              <a:spcBef>
                <a:spcPts val="0"/>
              </a:spcBef>
              <a:buFont typeface="Arial" panose="020B0604020202020204" pitchFamily="34" charset="0"/>
              <a:buChar char="•"/>
            </a:pPr>
            <a:r>
              <a:rPr lang="en-US" altLang="zh-CN" sz="1200" dirty="0"/>
              <a:t>Develop and optimize AI algorithms to predict </a:t>
            </a:r>
            <a:r>
              <a:rPr lang="en-US" altLang="zh-CN" sz="1200" dirty="0" err="1"/>
              <a:t>NoC</a:t>
            </a:r>
            <a:r>
              <a:rPr lang="en-US" altLang="zh-CN" sz="1200" dirty="0"/>
              <a:t> performance metrics such as throughput and latency.</a:t>
            </a:r>
          </a:p>
          <a:p>
            <a:pPr marL="488950" lvl="1" indent="-171450" algn="just">
              <a:spcBef>
                <a:spcPts val="0"/>
              </a:spcBef>
              <a:buFont typeface="Arial" panose="020B0604020202020204" pitchFamily="34" charset="0"/>
              <a:buChar char="•"/>
            </a:pPr>
            <a:r>
              <a:rPr lang="en-US" altLang="zh-CN" sz="1200" dirty="0"/>
              <a:t>Enhance operational efficiency and reduce power consumption.</a:t>
            </a:r>
          </a:p>
          <a:p>
            <a:pPr marL="228600" indent="-228600" algn="just">
              <a:buFont typeface="+mj-lt"/>
              <a:buAutoNum type="arabicPeriod"/>
            </a:pPr>
            <a:r>
              <a:rPr lang="en-US" sz="1400" dirty="0"/>
              <a:t>Support Mobile Computing:</a:t>
            </a:r>
          </a:p>
          <a:p>
            <a:pPr marL="488950" lvl="1" indent="-171450" algn="just">
              <a:spcBef>
                <a:spcPts val="0"/>
              </a:spcBef>
              <a:buFont typeface="Arial" panose="020B0604020202020204" pitchFamily="34" charset="0"/>
              <a:buChar char="•"/>
            </a:pPr>
            <a:r>
              <a:rPr lang="en-US" altLang="zh-CN" sz="1200" dirty="0"/>
              <a:t>Provide technical support for mobile computing performance improvement.</a:t>
            </a:r>
          </a:p>
          <a:p>
            <a:pPr marL="488950" lvl="1" indent="-171450" algn="just">
              <a:spcBef>
                <a:spcPts val="0"/>
              </a:spcBef>
              <a:buFont typeface="Arial" panose="020B0604020202020204" pitchFamily="34" charset="0"/>
              <a:buChar char="•"/>
            </a:pPr>
            <a:r>
              <a:rPr lang="en-US" altLang="zh-CN" sz="1200" dirty="0"/>
              <a:t>Contribute practical insights and new methodologies for on-chip network design.</a:t>
            </a:r>
            <a:endParaRPr lang="en-US" sz="1200" dirty="0"/>
          </a:p>
          <a:p>
            <a:pPr algn="just"/>
            <a:endParaRPr lang="en-GB" sz="800"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5</a:t>
            </a:fld>
            <a:endParaRPr lang="en-GB" dirty="0"/>
          </a:p>
        </p:txBody>
      </p:sp>
      <p:cxnSp>
        <p:nvCxnSpPr>
          <p:cNvPr id="6" name="直接连接符 5">
            <a:extLst>
              <a:ext uri="{FF2B5EF4-FFF2-40B4-BE49-F238E27FC236}">
                <a16:creationId xmlns:a16="http://schemas.microsoft.com/office/drawing/2014/main" id="{8BD4A155-AB9A-934C-3399-8D1787CDC776}"/>
              </a:ext>
            </a:extLst>
          </p:cNvPr>
          <p:cNvCxnSpPr>
            <a:cxnSpLocks/>
          </p:cNvCxnSpPr>
          <p:nvPr/>
        </p:nvCxnSpPr>
        <p:spPr>
          <a:xfrm>
            <a:off x="0" y="783137"/>
            <a:ext cx="91613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8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31ACE1-4829-FA35-F6BA-217A665EE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D8BA9D6-2880-46C1-A829-092EE531D0BE}"/>
              </a:ext>
              <a:ext uri="{C183D7F6-B498-43B3-948B-1728B52AA6E4}">
                <adec:decorative xmlns:adec="http://schemas.microsoft.com/office/drawing/2017/decorative" val="1"/>
              </a:ext>
            </a:extLst>
          </p:cNvPr>
          <p:cNvSpPr/>
          <p:nvPr/>
        </p:nvSpPr>
        <p:spPr>
          <a:xfrm>
            <a:off x="0" y="0"/>
            <a:ext cx="9143999" cy="51435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8" name="Picture 7" descr="Text&#10;&#10;Description automatically generated">
            <a:extLst>
              <a:ext uri="{FF2B5EF4-FFF2-40B4-BE49-F238E27FC236}">
                <a16:creationId xmlns:a16="http://schemas.microsoft.com/office/drawing/2014/main" id="{2A03C713-3CE4-4413-90A9-4BD26A2773D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
        <p:nvSpPr>
          <p:cNvPr id="11" name="矩形: 圆角 10">
            <a:extLst>
              <a:ext uri="{FF2B5EF4-FFF2-40B4-BE49-F238E27FC236}">
                <a16:creationId xmlns:a16="http://schemas.microsoft.com/office/drawing/2014/main" id="{6F1FCBAA-1246-FD97-5743-64D4585AFE31}"/>
              </a:ext>
            </a:extLst>
          </p:cNvPr>
          <p:cNvSpPr/>
          <p:nvPr/>
        </p:nvSpPr>
        <p:spPr>
          <a:xfrm>
            <a:off x="676799" y="1344981"/>
            <a:ext cx="7790400" cy="302830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Title 3">
            <a:extLst>
              <a:ext uri="{FF2B5EF4-FFF2-40B4-BE49-F238E27FC236}">
                <a16:creationId xmlns:a16="http://schemas.microsoft.com/office/drawing/2014/main" id="{03531199-5E5C-4B61-AF03-62A0856616B7}"/>
              </a:ext>
            </a:extLst>
          </p:cNvPr>
          <p:cNvSpPr>
            <a:spLocks noGrp="1"/>
          </p:cNvSpPr>
          <p:nvPr>
            <p:ph type="ctrTitle"/>
          </p:nvPr>
        </p:nvSpPr>
        <p:spPr>
          <a:xfrm>
            <a:off x="1271213" y="2251194"/>
            <a:ext cx="1542075" cy="1215873"/>
          </a:xfrm>
        </p:spPr>
        <p:txBody>
          <a:bodyPr/>
          <a:lstStyle/>
          <a:p>
            <a:pPr algn="ctr"/>
            <a:r>
              <a:rPr lang="en-US" altLang="zh-CN" i="1" dirty="0"/>
              <a:t>Part 2</a:t>
            </a:r>
            <a:br>
              <a:rPr lang="en-US" altLang="zh-CN" dirty="0"/>
            </a:br>
            <a:endParaRPr lang="en-GB" dirty="0"/>
          </a:p>
        </p:txBody>
      </p:sp>
      <p:sp>
        <p:nvSpPr>
          <p:cNvPr id="2" name="Title 3">
            <a:extLst>
              <a:ext uri="{FF2B5EF4-FFF2-40B4-BE49-F238E27FC236}">
                <a16:creationId xmlns:a16="http://schemas.microsoft.com/office/drawing/2014/main" id="{3E5B1D5B-9A02-E54F-6A71-8D1C4180FD0F}"/>
              </a:ext>
            </a:extLst>
          </p:cNvPr>
          <p:cNvSpPr txBox="1">
            <a:spLocks/>
          </p:cNvSpPr>
          <p:nvPr/>
        </p:nvSpPr>
        <p:spPr>
          <a:xfrm>
            <a:off x="3151688" y="2153725"/>
            <a:ext cx="4818711" cy="1410813"/>
          </a:xfrm>
          <a:prstGeom prst="rect">
            <a:avLst/>
          </a:prstGeom>
        </p:spPr>
        <p:txBody>
          <a:bodyPr vert="horz" lIns="0" tIns="0" rIns="0" bIns="0" rtlCol="0" anchor="b" anchorCtr="0">
            <a:noAutofit/>
          </a:bodyPr>
          <a:lstStyle>
            <a:lvl1pPr algn="l" defTabSz="914400" rtl="0" eaLnBrk="1" latinLnBrk="0" hangingPunct="1">
              <a:lnSpc>
                <a:spcPts val="4275"/>
              </a:lnSpc>
              <a:spcBef>
                <a:spcPct val="0"/>
              </a:spcBef>
              <a:buNone/>
              <a:defRPr sz="4125" b="1" kern="1200">
                <a:solidFill>
                  <a:schemeClr val="bg1"/>
                </a:solidFill>
                <a:latin typeface="+mj-lt"/>
                <a:ea typeface="+mj-ea"/>
                <a:cs typeface="+mj-cs"/>
              </a:defRPr>
            </a:lvl1pPr>
          </a:lstStyle>
          <a:p>
            <a:pPr algn="ctr"/>
            <a:r>
              <a:rPr lang="en-US" altLang="zh-CN" sz="3600" dirty="0"/>
              <a:t>State of the Art</a:t>
            </a:r>
            <a:br>
              <a:rPr lang="en-US" altLang="zh-CN" sz="4400" dirty="0"/>
            </a:br>
            <a:endParaRPr lang="en-GB" sz="4400" dirty="0"/>
          </a:p>
        </p:txBody>
      </p:sp>
    </p:spTree>
    <p:extLst>
      <p:ext uri="{BB962C8B-B14F-4D97-AF65-F5344CB8AC3E}">
        <p14:creationId xmlns:p14="http://schemas.microsoft.com/office/powerpoint/2010/main" val="60930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F6E6900-DEE0-CA72-9550-6582BCB56697}"/>
              </a:ext>
            </a:extLst>
          </p:cNvPr>
          <p:cNvPicPr>
            <a:picLocks noChangeAspect="1"/>
          </p:cNvPicPr>
          <p:nvPr/>
        </p:nvPicPr>
        <p:blipFill>
          <a:blip r:embed="rId3"/>
          <a:stretch>
            <a:fillRect/>
          </a:stretch>
        </p:blipFill>
        <p:spPr>
          <a:xfrm>
            <a:off x="-8687" y="4850373"/>
            <a:ext cx="9144000" cy="293127"/>
          </a:xfrm>
          <a:prstGeom prst="rect">
            <a:avLst/>
          </a:prstGeom>
        </p:spPr>
      </p:pic>
      <p:pic>
        <p:nvPicPr>
          <p:cNvPr id="2" name="图片 1">
            <a:extLst>
              <a:ext uri="{FF2B5EF4-FFF2-40B4-BE49-F238E27FC236}">
                <a16:creationId xmlns:a16="http://schemas.microsoft.com/office/drawing/2014/main" id="{A39A453D-1FB0-977A-92B0-4AB445A18A7F}"/>
              </a:ext>
            </a:extLst>
          </p:cNvPr>
          <p:cNvPicPr>
            <a:picLocks noChangeAspect="1"/>
          </p:cNvPicPr>
          <p:nvPr/>
        </p:nvPicPr>
        <p:blipFill>
          <a:blip r:embed="rId3"/>
          <a:stretch>
            <a:fillRect/>
          </a:stretch>
        </p:blipFill>
        <p:spPr>
          <a:xfrm>
            <a:off x="0" y="971869"/>
            <a:ext cx="9144000" cy="212141"/>
          </a:xfrm>
          <a:prstGeom prst="rect">
            <a:avLst/>
          </a:prstGeom>
        </p:spPr>
      </p:pic>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7</a:t>
            </a:fld>
            <a:endParaRPr lang="en-GB" dirty="0"/>
          </a:p>
        </p:txBody>
      </p:sp>
      <p:sp>
        <p:nvSpPr>
          <p:cNvPr id="3" name="Title 15">
            <a:extLst>
              <a:ext uri="{FF2B5EF4-FFF2-40B4-BE49-F238E27FC236}">
                <a16:creationId xmlns:a16="http://schemas.microsoft.com/office/drawing/2014/main" id="{A7DE285B-8C02-FD16-0282-2CA55FBBFC2D}"/>
              </a:ext>
            </a:extLst>
          </p:cNvPr>
          <p:cNvSpPr txBox="1">
            <a:spLocks/>
          </p:cNvSpPr>
          <p:nvPr/>
        </p:nvSpPr>
        <p:spPr>
          <a:xfrm>
            <a:off x="145142" y="152410"/>
            <a:ext cx="7500939" cy="421200"/>
          </a:xfrm>
          <a:prstGeom prst="rect">
            <a:avLst/>
          </a:prstGeom>
        </p:spPr>
        <p:txBody>
          <a:bodyPr vert="horz" lIns="0" tIns="0" rIns="0" bIns="0" rtlCol="0" anchor="b" anchorCtr="0">
            <a:noAutofit/>
          </a:bodyPr>
          <a:lstStyle>
            <a:lvl1pPr algn="l" defTabSz="914400" rtl="0" eaLnBrk="1" latinLnBrk="0" hangingPunct="1">
              <a:spcBef>
                <a:spcPct val="0"/>
              </a:spcBef>
              <a:buNone/>
              <a:defRPr sz="2600" b="1" kern="1200">
                <a:solidFill>
                  <a:schemeClr val="tx1"/>
                </a:solidFill>
                <a:latin typeface="+mj-lt"/>
                <a:ea typeface="+mj-ea"/>
                <a:cs typeface="+mj-cs"/>
              </a:defRPr>
            </a:lvl1pPr>
          </a:lstStyle>
          <a:p>
            <a:r>
              <a:rPr lang="en-GB" altLang="zh-CN" dirty="0"/>
              <a:t>Existing technologies and Limitations</a:t>
            </a:r>
          </a:p>
        </p:txBody>
      </p:sp>
      <p:sp>
        <p:nvSpPr>
          <p:cNvPr id="9" name="Text Placeholder 16">
            <a:extLst>
              <a:ext uri="{FF2B5EF4-FFF2-40B4-BE49-F238E27FC236}">
                <a16:creationId xmlns:a16="http://schemas.microsoft.com/office/drawing/2014/main" id="{03772A1E-2C87-9FB4-E106-399D7BD165E9}"/>
              </a:ext>
            </a:extLst>
          </p:cNvPr>
          <p:cNvSpPr>
            <a:spLocks noGrp="1"/>
          </p:cNvSpPr>
          <p:nvPr>
            <p:ph type="body" sz="quarter" idx="10"/>
          </p:nvPr>
        </p:nvSpPr>
        <p:spPr>
          <a:xfrm>
            <a:off x="5017754" y="770423"/>
            <a:ext cx="3497944" cy="675435"/>
          </a:xfrm>
        </p:spPr>
        <p:txBody>
          <a:bodyPr/>
          <a:lstStyle/>
          <a:p>
            <a:pPr marL="0" lvl="1" indent="0">
              <a:spcBef>
                <a:spcPts val="0"/>
              </a:spcBef>
              <a:buNone/>
            </a:pPr>
            <a:r>
              <a:rPr lang="en-US" sz="1400" dirty="0"/>
              <a:t>Limitations:</a:t>
            </a:r>
          </a:p>
          <a:p>
            <a:pPr lvl="1">
              <a:spcBef>
                <a:spcPts val="0"/>
              </a:spcBef>
              <a:buFont typeface="Arial" panose="020B0604020202020204" pitchFamily="34" charset="0"/>
              <a:buChar char="•"/>
            </a:pPr>
            <a:r>
              <a:rPr lang="en-US" sz="1400" dirty="0"/>
              <a:t>Limited to specific </a:t>
            </a:r>
            <a:r>
              <a:rPr lang="en-US" sz="1400" dirty="0" err="1"/>
              <a:t>NoC</a:t>
            </a:r>
            <a:r>
              <a:rPr lang="en-US" sz="1400" dirty="0"/>
              <a:t> configurations</a:t>
            </a:r>
          </a:p>
          <a:p>
            <a:pPr lvl="1">
              <a:spcBef>
                <a:spcPts val="0"/>
              </a:spcBef>
              <a:buFont typeface="Arial" panose="020B0604020202020204" pitchFamily="34" charset="0"/>
              <a:buChar char="•"/>
            </a:pPr>
            <a:r>
              <a:rPr lang="en-US" sz="1400" dirty="0"/>
              <a:t>High demand for computing resources</a:t>
            </a:r>
            <a:endParaRPr lang="en-GB" sz="1400" dirty="0"/>
          </a:p>
        </p:txBody>
      </p:sp>
      <p:sp>
        <p:nvSpPr>
          <p:cNvPr id="18" name="Text Placeholder 16">
            <a:extLst>
              <a:ext uri="{FF2B5EF4-FFF2-40B4-BE49-F238E27FC236}">
                <a16:creationId xmlns:a16="http://schemas.microsoft.com/office/drawing/2014/main" id="{9D4075B0-5B4C-A746-0A15-EE735CC07D1A}"/>
              </a:ext>
            </a:extLst>
          </p:cNvPr>
          <p:cNvSpPr txBox="1">
            <a:spLocks/>
          </p:cNvSpPr>
          <p:nvPr/>
        </p:nvSpPr>
        <p:spPr>
          <a:xfrm>
            <a:off x="224851" y="774364"/>
            <a:ext cx="3901397" cy="67543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None/>
            </a:pPr>
            <a:r>
              <a:rPr lang="en-US" sz="1400" dirty="0"/>
              <a:t>Advantages:</a:t>
            </a:r>
          </a:p>
          <a:p>
            <a:pPr lvl="1">
              <a:spcBef>
                <a:spcPts val="0"/>
              </a:spcBef>
              <a:buFont typeface="Arial" panose="020B0604020202020204" pitchFamily="34" charset="0"/>
              <a:buChar char="•"/>
            </a:pPr>
            <a:r>
              <a:rPr lang="en-US" sz="1400" dirty="0"/>
              <a:t>Achievement of high prediction accuracy (95%)</a:t>
            </a:r>
          </a:p>
          <a:p>
            <a:pPr lvl="1">
              <a:spcBef>
                <a:spcPts val="0"/>
              </a:spcBef>
              <a:buFont typeface="Arial" panose="020B0604020202020204" pitchFamily="34" charset="0"/>
              <a:buChar char="•"/>
            </a:pPr>
            <a:r>
              <a:rPr lang="en-US" sz="1400" dirty="0"/>
              <a:t>Significantly increase the speed of prediction</a:t>
            </a:r>
            <a:endParaRPr lang="en-GB" sz="1400" dirty="0"/>
          </a:p>
        </p:txBody>
      </p:sp>
      <p:cxnSp>
        <p:nvCxnSpPr>
          <p:cNvPr id="19" name="直接连接符 18">
            <a:extLst>
              <a:ext uri="{FF2B5EF4-FFF2-40B4-BE49-F238E27FC236}">
                <a16:creationId xmlns:a16="http://schemas.microsoft.com/office/drawing/2014/main" id="{9763BD6A-B7C8-6640-7DC5-BC12D870D9B3}"/>
              </a:ext>
            </a:extLst>
          </p:cNvPr>
          <p:cNvCxnSpPr>
            <a:cxnSpLocks/>
          </p:cNvCxnSpPr>
          <p:nvPr/>
        </p:nvCxnSpPr>
        <p:spPr>
          <a:xfrm>
            <a:off x="-8687" y="605856"/>
            <a:ext cx="9161374"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C887339E-88D7-47F7-44BF-2DDDAF09625A}"/>
              </a:ext>
            </a:extLst>
          </p:cNvPr>
          <p:cNvPicPr>
            <a:picLocks noChangeAspect="1"/>
          </p:cNvPicPr>
          <p:nvPr/>
        </p:nvPicPr>
        <p:blipFill>
          <a:blip r:embed="rId4"/>
          <a:stretch>
            <a:fillRect/>
          </a:stretch>
        </p:blipFill>
        <p:spPr>
          <a:xfrm>
            <a:off x="104400" y="1491713"/>
            <a:ext cx="8935199" cy="2881364"/>
          </a:xfrm>
          <a:prstGeom prst="rect">
            <a:avLst/>
          </a:prstGeom>
        </p:spPr>
      </p:pic>
      <p:sp>
        <p:nvSpPr>
          <p:cNvPr id="10" name="文本框 9">
            <a:extLst>
              <a:ext uri="{FF2B5EF4-FFF2-40B4-BE49-F238E27FC236}">
                <a16:creationId xmlns:a16="http://schemas.microsoft.com/office/drawing/2014/main" id="{92F764BC-47C8-F028-BD0E-FF9813B33880}"/>
              </a:ext>
            </a:extLst>
          </p:cNvPr>
          <p:cNvSpPr txBox="1"/>
          <p:nvPr/>
        </p:nvSpPr>
        <p:spPr>
          <a:xfrm>
            <a:off x="145142" y="4414989"/>
            <a:ext cx="9217758" cy="738664"/>
          </a:xfrm>
          <a:prstGeom prst="rect">
            <a:avLst/>
          </a:prstGeom>
          <a:noFill/>
        </p:spPr>
        <p:txBody>
          <a:bodyPr wrap="square">
            <a:spAutoFit/>
          </a:bodyPr>
          <a:lstStyle/>
          <a:p>
            <a:pPr algn="just"/>
            <a:r>
              <a:rPr lang="en-GB" altLang="zh-CN" sz="700" dirty="0"/>
              <a:t>[1] Qian Z L, Juan D C, Bogdan P, et al. A support vector regression (SVR)-based latency model for network-on-chip (</a:t>
            </a:r>
            <a:r>
              <a:rPr lang="en-GB" altLang="zh-CN" sz="700" dirty="0" err="1"/>
              <a:t>NoC</a:t>
            </a:r>
            <a:r>
              <a:rPr lang="en-GB" altLang="zh-CN" sz="700" dirty="0"/>
              <a:t>) architectures[J]. IEEE Transactions on Computer-Aided Design of Integrated Circuits and Systems, 2015, 35(3): 471-484.</a:t>
            </a:r>
          </a:p>
          <a:p>
            <a:pPr algn="just"/>
            <a:r>
              <a:rPr lang="en-US" altLang="zh-CN" sz="700" dirty="0"/>
              <a:t>[2] Kumar A, </a:t>
            </a:r>
            <a:r>
              <a:rPr lang="en-US" altLang="zh-CN" sz="700" dirty="0" err="1"/>
              <a:t>Talawar</a:t>
            </a:r>
            <a:r>
              <a:rPr lang="en-US" altLang="zh-CN" sz="700" dirty="0"/>
              <a:t> B. Machine learning based framework to predict performance evaluation of on-chip networks[C]//2018 Eleventh International Conference on Contemporary Computing (IC3). IEEE, 2018: 1-6.</a:t>
            </a:r>
          </a:p>
          <a:p>
            <a:pPr algn="just"/>
            <a:r>
              <a:rPr lang="en-US" altLang="zh-CN" sz="700" dirty="0"/>
              <a:t>[3] Chen K C, Wang T Y. NN-</a:t>
            </a:r>
            <a:r>
              <a:rPr lang="en-US" altLang="zh-CN" sz="700" dirty="0" err="1"/>
              <a:t>noxim</a:t>
            </a:r>
            <a:r>
              <a:rPr lang="en-US" altLang="zh-CN" sz="700" dirty="0"/>
              <a:t>: High-level cycle-accurate </a:t>
            </a:r>
            <a:r>
              <a:rPr lang="en-US" altLang="zh-CN" sz="700" dirty="0" err="1"/>
              <a:t>NoC</a:t>
            </a:r>
            <a:r>
              <a:rPr lang="en-US" altLang="zh-CN" sz="700" dirty="0"/>
              <a:t>-based neural networks simulator[C]//2018 11th International workshop on network on chip architectures (</a:t>
            </a:r>
            <a:r>
              <a:rPr lang="en-US" altLang="zh-CN" sz="700" dirty="0" err="1"/>
              <a:t>NoCArc</a:t>
            </a:r>
            <a:r>
              <a:rPr lang="en-US" altLang="zh-CN" sz="700" dirty="0"/>
              <a:t>). IEEE, 2018: 1-5.</a:t>
            </a:r>
          </a:p>
          <a:p>
            <a:pPr algn="just"/>
            <a:r>
              <a:rPr lang="en-US" altLang="zh-CN" sz="700" dirty="0"/>
              <a:t>[4] Hou J, Han Q, </a:t>
            </a:r>
            <a:r>
              <a:rPr lang="en-US" altLang="zh-CN" sz="700" dirty="0" err="1"/>
              <a:t>Radetzki</a:t>
            </a:r>
            <a:r>
              <a:rPr lang="en-US" altLang="zh-CN" sz="700" dirty="0"/>
              <a:t> M. A machine learning enabled long-term performance evaluation framework for </a:t>
            </a:r>
            <a:r>
              <a:rPr lang="en-US" altLang="zh-CN" sz="700" dirty="0" err="1"/>
              <a:t>NoCs</a:t>
            </a:r>
            <a:r>
              <a:rPr lang="en-US" altLang="zh-CN" sz="700" dirty="0"/>
              <a:t>[C]//2019 IEEE 13th International Symposium on Embedded Multicore/Many-core Systems-on-Chip (</a:t>
            </a:r>
            <a:r>
              <a:rPr lang="en-US" altLang="zh-CN" sz="700" dirty="0" err="1"/>
              <a:t>MCSoC</a:t>
            </a:r>
            <a:r>
              <a:rPr lang="en-US" altLang="zh-CN" sz="700" dirty="0"/>
              <a:t>). IEEE, 2019: 164-171.</a:t>
            </a:r>
          </a:p>
          <a:p>
            <a:pPr algn="just"/>
            <a:r>
              <a:rPr lang="en-US" altLang="zh-CN" sz="700" dirty="0"/>
              <a:t>[5] Silva J, Kreutz M, Pereira M, et al. An investigation of latency prediction for </a:t>
            </a:r>
            <a:r>
              <a:rPr lang="en-US" altLang="zh-CN" sz="700" dirty="0" err="1"/>
              <a:t>NoC</a:t>
            </a:r>
            <a:r>
              <a:rPr lang="en-US" altLang="zh-CN" sz="700" dirty="0"/>
              <a:t>-based communication architectures using machine learning techniques[J]. The Journal of Supercomputing, 2019, 75(11): 7573-7591.</a:t>
            </a:r>
            <a:endParaRPr lang="zh-CN" altLang="en-US" sz="700" dirty="0"/>
          </a:p>
          <a:p>
            <a:pPr algn="just"/>
            <a:r>
              <a:rPr lang="en-US" altLang="zh-CN" sz="700" dirty="0"/>
              <a:t>[6] Bhowmik B, Hazarika P, Kale P, et al. Ai technology for </a:t>
            </a:r>
            <a:r>
              <a:rPr lang="en-US" altLang="zh-CN" sz="700" dirty="0" err="1"/>
              <a:t>noc</a:t>
            </a:r>
            <a:r>
              <a:rPr lang="en-US" altLang="zh-CN" sz="700" dirty="0"/>
              <a:t> performance evaluation[J]. IEEE Transactions on Circuits and Systems II: Express Briefs, 2021, 68(12): 3483-3487.</a:t>
            </a:r>
          </a:p>
        </p:txBody>
      </p:sp>
    </p:spTree>
    <p:extLst>
      <p:ext uri="{BB962C8B-B14F-4D97-AF65-F5344CB8AC3E}">
        <p14:creationId xmlns:p14="http://schemas.microsoft.com/office/powerpoint/2010/main" val="822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31ACE1-4829-FA35-F6BA-217A665EE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D8BA9D6-2880-46C1-A829-092EE531D0BE}"/>
              </a:ext>
              <a:ext uri="{C183D7F6-B498-43B3-948B-1728B52AA6E4}">
                <adec:decorative xmlns:adec="http://schemas.microsoft.com/office/drawing/2017/decorative" val="1"/>
              </a:ext>
            </a:extLst>
          </p:cNvPr>
          <p:cNvSpPr/>
          <p:nvPr/>
        </p:nvSpPr>
        <p:spPr>
          <a:xfrm>
            <a:off x="0" y="0"/>
            <a:ext cx="9143999" cy="51435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8" name="Picture 7" descr="Text&#10;&#10;Description automatically generated">
            <a:extLst>
              <a:ext uri="{FF2B5EF4-FFF2-40B4-BE49-F238E27FC236}">
                <a16:creationId xmlns:a16="http://schemas.microsoft.com/office/drawing/2014/main" id="{2A03C713-3CE4-4413-90A9-4BD26A2773D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814" y="343661"/>
            <a:ext cx="1959106" cy="525781"/>
          </a:xfrm>
          <a:prstGeom prst="rect">
            <a:avLst/>
          </a:prstGeom>
        </p:spPr>
      </p:pic>
      <p:sp>
        <p:nvSpPr>
          <p:cNvPr id="11" name="矩形: 圆角 10">
            <a:extLst>
              <a:ext uri="{FF2B5EF4-FFF2-40B4-BE49-F238E27FC236}">
                <a16:creationId xmlns:a16="http://schemas.microsoft.com/office/drawing/2014/main" id="{6F1FCBAA-1246-FD97-5743-64D4585AFE31}"/>
              </a:ext>
            </a:extLst>
          </p:cNvPr>
          <p:cNvSpPr/>
          <p:nvPr/>
        </p:nvSpPr>
        <p:spPr>
          <a:xfrm>
            <a:off x="676799" y="1344981"/>
            <a:ext cx="7790400" cy="302830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Title 3">
            <a:extLst>
              <a:ext uri="{FF2B5EF4-FFF2-40B4-BE49-F238E27FC236}">
                <a16:creationId xmlns:a16="http://schemas.microsoft.com/office/drawing/2014/main" id="{03531199-5E5C-4B61-AF03-62A0856616B7}"/>
              </a:ext>
            </a:extLst>
          </p:cNvPr>
          <p:cNvSpPr>
            <a:spLocks noGrp="1"/>
          </p:cNvSpPr>
          <p:nvPr>
            <p:ph type="ctrTitle"/>
          </p:nvPr>
        </p:nvSpPr>
        <p:spPr>
          <a:xfrm>
            <a:off x="1271213" y="2251194"/>
            <a:ext cx="1542075" cy="1215873"/>
          </a:xfrm>
        </p:spPr>
        <p:txBody>
          <a:bodyPr/>
          <a:lstStyle/>
          <a:p>
            <a:pPr algn="ctr"/>
            <a:r>
              <a:rPr lang="en-US" altLang="zh-CN" i="1" dirty="0"/>
              <a:t>Part 3</a:t>
            </a:r>
            <a:br>
              <a:rPr lang="en-US" altLang="zh-CN" dirty="0"/>
            </a:br>
            <a:endParaRPr lang="en-GB" dirty="0"/>
          </a:p>
        </p:txBody>
      </p:sp>
      <p:sp>
        <p:nvSpPr>
          <p:cNvPr id="2" name="Title 3">
            <a:extLst>
              <a:ext uri="{FF2B5EF4-FFF2-40B4-BE49-F238E27FC236}">
                <a16:creationId xmlns:a16="http://schemas.microsoft.com/office/drawing/2014/main" id="{3E5B1D5B-9A02-E54F-6A71-8D1C4180FD0F}"/>
              </a:ext>
            </a:extLst>
          </p:cNvPr>
          <p:cNvSpPr txBox="1">
            <a:spLocks/>
          </p:cNvSpPr>
          <p:nvPr/>
        </p:nvSpPr>
        <p:spPr>
          <a:xfrm>
            <a:off x="3151688" y="2153725"/>
            <a:ext cx="4818711" cy="1410813"/>
          </a:xfrm>
          <a:prstGeom prst="rect">
            <a:avLst/>
          </a:prstGeom>
        </p:spPr>
        <p:txBody>
          <a:bodyPr vert="horz" lIns="0" tIns="0" rIns="0" bIns="0" rtlCol="0" anchor="b" anchorCtr="0">
            <a:noAutofit/>
          </a:bodyPr>
          <a:lstStyle>
            <a:lvl1pPr algn="l" defTabSz="914400" rtl="0" eaLnBrk="1" latinLnBrk="0" hangingPunct="1">
              <a:lnSpc>
                <a:spcPts val="4275"/>
              </a:lnSpc>
              <a:spcBef>
                <a:spcPct val="0"/>
              </a:spcBef>
              <a:buNone/>
              <a:defRPr sz="4125" b="1" kern="1200">
                <a:solidFill>
                  <a:schemeClr val="bg1"/>
                </a:solidFill>
                <a:latin typeface="+mj-lt"/>
                <a:ea typeface="+mj-ea"/>
                <a:cs typeface="+mj-cs"/>
              </a:defRPr>
            </a:lvl1pPr>
          </a:lstStyle>
          <a:p>
            <a:pPr algn="ctr"/>
            <a:r>
              <a:rPr lang="en-US" altLang="zh-CN" sz="3600" dirty="0"/>
              <a:t>Progress Review</a:t>
            </a:r>
            <a:br>
              <a:rPr lang="en-US" altLang="zh-CN" sz="4400" dirty="0"/>
            </a:br>
            <a:endParaRPr lang="en-GB" sz="4400" dirty="0"/>
          </a:p>
        </p:txBody>
      </p:sp>
    </p:spTree>
    <p:extLst>
      <p:ext uri="{BB962C8B-B14F-4D97-AF65-F5344CB8AC3E}">
        <p14:creationId xmlns:p14="http://schemas.microsoft.com/office/powerpoint/2010/main" val="209387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1530" y="406800"/>
            <a:ext cx="7500939" cy="421200"/>
          </a:xfrm>
        </p:spPr>
        <p:txBody>
          <a:bodyPr/>
          <a:lstStyle/>
          <a:p>
            <a:r>
              <a:rPr lang="en-GB" altLang="zh-CN" dirty="0"/>
              <a:t>Initial goals and milestones</a:t>
            </a:r>
          </a:p>
        </p:txBody>
      </p:sp>
      <p:sp>
        <p:nvSpPr>
          <p:cNvPr id="5" name="Slide Number Placeholder 4">
            <a:extLst>
              <a:ext uri="{FF2B5EF4-FFF2-40B4-BE49-F238E27FC236}">
                <a16:creationId xmlns:a16="http://schemas.microsoft.com/office/drawing/2014/main" id="{21E31D86-09FA-DE41-A8AE-5412DEB53B3A}"/>
              </a:ext>
            </a:extLst>
          </p:cNvPr>
          <p:cNvSpPr>
            <a:spLocks noGrp="1"/>
          </p:cNvSpPr>
          <p:nvPr>
            <p:ph type="sldNum" sz="quarter" idx="4"/>
          </p:nvPr>
        </p:nvSpPr>
        <p:spPr/>
        <p:txBody>
          <a:bodyPr/>
          <a:lstStyle/>
          <a:p>
            <a:fld id="{DDBE135E-2566-4748-853C-8A3B78F0FB00}" type="slidenum">
              <a:rPr lang="en-GB" smtClean="0"/>
              <a:pPr/>
              <a:t>9</a:t>
            </a:fld>
            <a:endParaRPr lang="en-GB" dirty="0"/>
          </a:p>
        </p:txBody>
      </p:sp>
      <p:pic>
        <p:nvPicPr>
          <p:cNvPr id="17" name="图片 16">
            <a:extLst>
              <a:ext uri="{FF2B5EF4-FFF2-40B4-BE49-F238E27FC236}">
                <a16:creationId xmlns:a16="http://schemas.microsoft.com/office/drawing/2014/main" id="{BA720C6A-19CD-7F5B-CE95-2BEAAF1C9E4B}"/>
              </a:ext>
            </a:extLst>
          </p:cNvPr>
          <p:cNvPicPr>
            <a:picLocks noChangeAspect="1"/>
          </p:cNvPicPr>
          <p:nvPr/>
        </p:nvPicPr>
        <p:blipFill>
          <a:blip r:embed="rId3"/>
          <a:stretch>
            <a:fillRect/>
          </a:stretch>
        </p:blipFill>
        <p:spPr>
          <a:xfrm>
            <a:off x="-1" y="1180686"/>
            <a:ext cx="9144000" cy="3465776"/>
          </a:xfrm>
          <a:prstGeom prst="rect">
            <a:avLst/>
          </a:prstGeom>
        </p:spPr>
      </p:pic>
      <p:sp>
        <p:nvSpPr>
          <p:cNvPr id="2" name="Text Placeholder 16">
            <a:extLst>
              <a:ext uri="{FF2B5EF4-FFF2-40B4-BE49-F238E27FC236}">
                <a16:creationId xmlns:a16="http://schemas.microsoft.com/office/drawing/2014/main" id="{D7D35E42-A16F-362B-37D9-B4FEC3A83250}"/>
              </a:ext>
            </a:extLst>
          </p:cNvPr>
          <p:cNvSpPr txBox="1">
            <a:spLocks/>
          </p:cNvSpPr>
          <p:nvPr/>
        </p:nvSpPr>
        <p:spPr>
          <a:xfrm>
            <a:off x="2827002" y="4684701"/>
            <a:ext cx="3489994" cy="314447"/>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None/>
            </a:pPr>
            <a:r>
              <a:rPr lang="en-GB" sz="1200" dirty="0"/>
              <a:t>Fi</a:t>
            </a:r>
            <a:r>
              <a:rPr lang="en-US" altLang="zh-CN" sz="1200" dirty="0"/>
              <a:t>g 2: </a:t>
            </a:r>
            <a:r>
              <a:rPr lang="en-US" sz="1200" dirty="0"/>
              <a:t>Gantt chart of the project implementation plan</a:t>
            </a:r>
            <a:endParaRPr lang="en-GB" sz="1200" dirty="0"/>
          </a:p>
        </p:txBody>
      </p:sp>
    </p:spTree>
    <p:extLst>
      <p:ext uri="{BB962C8B-B14F-4D97-AF65-F5344CB8AC3E}">
        <p14:creationId xmlns:p14="http://schemas.microsoft.com/office/powerpoint/2010/main" val="2940529761"/>
      </p:ext>
    </p:extLst>
  </p:cSld>
  <p:clrMapOvr>
    <a:masterClrMapping/>
  </p:clrMapOvr>
</p:sld>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TCD_PPT_Calibri_Option1a.potx</Template>
  <TotalTime>3528</TotalTime>
  <Words>2722</Words>
  <Application>Microsoft Office PowerPoint</Application>
  <PresentationFormat>全屏显示(16:9)</PresentationFormat>
  <Paragraphs>256</Paragraphs>
  <Slides>23</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Minion Pro</vt:lpstr>
      <vt:lpstr>等线</vt:lpstr>
      <vt:lpstr>Arial</vt:lpstr>
      <vt:lpstr>Calibri</vt:lpstr>
      <vt:lpstr>TCD_PPT_Calibri_Option1a</vt:lpstr>
      <vt:lpstr>ENHANCING ON-CHIP NETWORK PREDICTIONS WITH ADVANCED AI TECHNIQUES</vt:lpstr>
      <vt:lpstr>Contents</vt:lpstr>
      <vt:lpstr>Part 1 </vt:lpstr>
      <vt:lpstr>Problem Description</vt:lpstr>
      <vt:lpstr>Project Objective</vt:lpstr>
      <vt:lpstr>Part 2 </vt:lpstr>
      <vt:lpstr>PowerPoint 演示文稿</vt:lpstr>
      <vt:lpstr>Part 3 </vt:lpstr>
      <vt:lpstr>Initial goals and milestones</vt:lpstr>
      <vt:lpstr> Prediction Framework</vt:lpstr>
      <vt:lpstr>Data preparation</vt:lpstr>
      <vt:lpstr>Data generation</vt:lpstr>
      <vt:lpstr>PowerPoint 演示文稿</vt:lpstr>
      <vt:lpstr>AI Model Selection and Training</vt:lpstr>
      <vt:lpstr> Model Evaluation Metrics</vt:lpstr>
      <vt:lpstr> Model Visualization</vt:lpstr>
      <vt:lpstr>Projected results</vt:lpstr>
      <vt:lpstr>PowerPoint 演示文稿</vt:lpstr>
      <vt:lpstr>Challenges and Responses</vt:lpstr>
      <vt:lpstr>Summary of results achieved</vt:lpstr>
      <vt:lpstr>Part 4 </vt:lpstr>
      <vt:lpstr>Follow-up Plans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gong lingyu</cp:lastModifiedBy>
  <cp:revision>102</cp:revision>
  <cp:lastPrinted>2014-12-16T10:33:11Z</cp:lastPrinted>
  <dcterms:created xsi:type="dcterms:W3CDTF">2013-07-29T09:34:50Z</dcterms:created>
  <dcterms:modified xsi:type="dcterms:W3CDTF">2024-05-22T19:23:50Z</dcterms:modified>
</cp:coreProperties>
</file>