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handoutMasterIdLst>
    <p:handoutMasterId r:id="rId3"/>
  </p:handout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yu gong" initials="lg" lastIdx="2" clrIdx="0">
    <p:extLst>
      <p:ext uri="{19B8F6BF-5375-455C-9EA6-DF929625EA0E}">
        <p15:presenceInfo xmlns:p15="http://schemas.microsoft.com/office/powerpoint/2012/main" userId="e3fed2f49b921b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174CB-C420-4B37-A22B-28B4CAC47789}" v="11" dt="2023-11-20T23:44:33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5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yu Gong" userId="1791c141-e92c-4399-a3df-ac00f1900cec" providerId="ADAL" clId="{EAC174CB-C420-4B37-A22B-28B4CAC47789}"/>
    <pc:docChg chg="undo custSel addSld modSld modMainMaster modHandout">
      <pc:chgData name="Lingyu Gong" userId="1791c141-e92c-4399-a3df-ac00f1900cec" providerId="ADAL" clId="{EAC174CB-C420-4B37-A22B-28B4CAC47789}" dt="2023-11-20T23:44:59.033" v="48" actId="1076"/>
      <pc:docMkLst>
        <pc:docMk/>
      </pc:docMkLst>
      <pc:sldChg chg="addSp delSp modSp new mod modClrScheme chgLayout">
        <pc:chgData name="Lingyu Gong" userId="1791c141-e92c-4399-a3df-ac00f1900cec" providerId="ADAL" clId="{EAC174CB-C420-4B37-A22B-28B4CAC47789}" dt="2023-11-20T23:44:59.033" v="48" actId="1076"/>
        <pc:sldMkLst>
          <pc:docMk/>
          <pc:sldMk cId="1079873703" sldId="256"/>
        </pc:sldMkLst>
        <pc:spChg chg="del">
          <ac:chgData name="Lingyu Gong" userId="1791c141-e92c-4399-a3df-ac00f1900cec" providerId="ADAL" clId="{EAC174CB-C420-4B37-A22B-28B4CAC47789}" dt="2023-11-20T17:12:30.031" v="2" actId="700"/>
          <ac:spMkLst>
            <pc:docMk/>
            <pc:sldMk cId="1079873703" sldId="256"/>
            <ac:spMk id="2" creationId="{EFA230D1-3FD6-D43E-F9FA-6B54BDF39388}"/>
          </ac:spMkLst>
        </pc:spChg>
        <pc:spChg chg="del">
          <ac:chgData name="Lingyu Gong" userId="1791c141-e92c-4399-a3df-ac00f1900cec" providerId="ADAL" clId="{EAC174CB-C420-4B37-A22B-28B4CAC47789}" dt="2023-11-20T17:12:30.031" v="2" actId="700"/>
          <ac:spMkLst>
            <pc:docMk/>
            <pc:sldMk cId="1079873703" sldId="256"/>
            <ac:spMk id="3" creationId="{62087961-587C-8DBF-B325-AA080D498A08}"/>
          </ac:spMkLst>
        </pc:spChg>
        <pc:picChg chg="add del mod modCrop">
          <ac:chgData name="Lingyu Gong" userId="1791c141-e92c-4399-a3df-ac00f1900cec" providerId="ADAL" clId="{EAC174CB-C420-4B37-A22B-28B4CAC47789}" dt="2023-11-20T23:42:03.258" v="20" actId="478"/>
          <ac:picMkLst>
            <pc:docMk/>
            <pc:sldMk cId="1079873703" sldId="256"/>
            <ac:picMk id="5" creationId="{53F64D93-A029-7A26-2BB0-7FCA0CD51E4E}"/>
          </ac:picMkLst>
        </pc:picChg>
        <pc:picChg chg="add del mod modCrop">
          <ac:chgData name="Lingyu Gong" userId="1791c141-e92c-4399-a3df-ac00f1900cec" providerId="ADAL" clId="{EAC174CB-C420-4B37-A22B-28B4CAC47789}" dt="2023-11-20T23:44:30.348" v="36" actId="478"/>
          <ac:picMkLst>
            <pc:docMk/>
            <pc:sldMk cId="1079873703" sldId="256"/>
            <ac:picMk id="7" creationId="{8824FF0C-A091-02B5-72B0-14D9E5B1FD9C}"/>
          </ac:picMkLst>
        </pc:picChg>
        <pc:picChg chg="add mod modCrop">
          <ac:chgData name="Lingyu Gong" userId="1791c141-e92c-4399-a3df-ac00f1900cec" providerId="ADAL" clId="{EAC174CB-C420-4B37-A22B-28B4CAC47789}" dt="2023-11-20T23:44:59.033" v="48" actId="1076"/>
          <ac:picMkLst>
            <pc:docMk/>
            <pc:sldMk cId="1079873703" sldId="256"/>
            <ac:picMk id="9" creationId="{B85C1B5D-7E68-ECFE-018F-36D4A7305CF8}"/>
          </ac:picMkLst>
        </pc:picChg>
      </pc:sldChg>
      <pc:sldMasterChg chg="modSp modSldLayout">
        <pc:chgData name="Lingyu Gong" userId="1791c141-e92c-4399-a3df-ac00f1900cec" providerId="ADAL" clId="{EAC174CB-C420-4B37-A22B-28B4CAC47789}" dt="2023-11-20T22:26:34.476" v="3"/>
        <pc:sldMasterMkLst>
          <pc:docMk/>
          <pc:sldMasterMk cId="1412014534" sldId="2147483672"/>
        </pc:sldMasterMkLst>
        <pc:spChg chg="mod">
          <ac:chgData name="Lingyu Gong" userId="1791c141-e92c-4399-a3df-ac00f1900cec" providerId="ADAL" clId="{EAC174CB-C420-4B37-A22B-28B4CAC47789}" dt="2023-11-20T22:26:34.476" v="3"/>
          <ac:spMkLst>
            <pc:docMk/>
            <pc:sldMasterMk cId="1412014534" sldId="2147483672"/>
            <ac:spMk id="2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6:34.476" v="3"/>
          <ac:spMkLst>
            <pc:docMk/>
            <pc:sldMasterMk cId="1412014534" sldId="2147483672"/>
            <ac:spMk id="3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6:34.476" v="3"/>
          <ac:spMkLst>
            <pc:docMk/>
            <pc:sldMasterMk cId="1412014534" sldId="2147483672"/>
            <ac:spMk id="4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6:34.476" v="3"/>
          <ac:spMkLst>
            <pc:docMk/>
            <pc:sldMasterMk cId="1412014534" sldId="2147483672"/>
            <ac:spMk id="5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6:34.476" v="3"/>
          <ac:spMkLst>
            <pc:docMk/>
            <pc:sldMasterMk cId="1412014534" sldId="2147483672"/>
            <ac:spMk id="6" creationId="{00000000-0000-0000-0000-000000000000}"/>
          </ac:spMkLst>
        </pc:sp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2145605209" sldId="2147483673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145605209" sldId="2147483673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145605209" sldId="2147483673"/>
              <ac:spMk id="3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3949250175" sldId="2147483675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3949250175" sldId="2147483675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3949250175" sldId="2147483675"/>
              <ac:spMk id="3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83123230" sldId="2147483676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83123230" sldId="2147483676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83123230" sldId="2147483676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1617356600" sldId="2147483677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617356600" sldId="2147483677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617356600" sldId="2147483677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617356600" sldId="2147483677"/>
              <ac:spMk id="4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617356600" sldId="2147483677"/>
              <ac:spMk id="5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617356600" sldId="2147483677"/>
              <ac:spMk id="6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2420875380" sldId="2147483680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420875380" sldId="2147483680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420875380" sldId="2147483680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420875380" sldId="2147483680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1074233808" sldId="2147483681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074233808" sldId="2147483681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074233808" sldId="2147483681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1074233808" sldId="2147483681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6:34.476" v="3"/>
          <pc:sldLayoutMkLst>
            <pc:docMk/>
            <pc:sldMasterMk cId="1412014534" sldId="2147483672"/>
            <pc:sldLayoutMk cId="2268519063" sldId="2147483683"/>
          </pc:sldLayoutMkLst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268519063" sldId="2147483683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6:34.476" v="3"/>
            <ac:spMkLst>
              <pc:docMk/>
              <pc:sldMasterMk cId="1412014534" sldId="2147483672"/>
              <pc:sldLayoutMk cId="2268519063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Lingyu Gong" userId="1791c141-e92c-4399-a3df-ac00f1900cec" providerId="ADAL" clId="{EAC174CB-C420-4B37-A22B-28B4CAC47789}" dt="2023-11-20T22:27:02.804" v="4"/>
        <pc:sldMasterMkLst>
          <pc:docMk/>
          <pc:sldMasterMk cId="3724688272" sldId="2147483696"/>
        </pc:sldMasterMkLst>
        <pc:spChg chg="mod">
          <ac:chgData name="Lingyu Gong" userId="1791c141-e92c-4399-a3df-ac00f1900cec" providerId="ADAL" clId="{EAC174CB-C420-4B37-A22B-28B4CAC47789}" dt="2023-11-20T22:27:02.804" v="4"/>
          <ac:spMkLst>
            <pc:docMk/>
            <pc:sldMasterMk cId="3724688272" sldId="2147483696"/>
            <ac:spMk id="2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7:02.804" v="4"/>
          <ac:spMkLst>
            <pc:docMk/>
            <pc:sldMasterMk cId="3724688272" sldId="2147483696"/>
            <ac:spMk id="3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7:02.804" v="4"/>
          <ac:spMkLst>
            <pc:docMk/>
            <pc:sldMasterMk cId="3724688272" sldId="2147483696"/>
            <ac:spMk id="4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7:02.804" v="4"/>
          <ac:spMkLst>
            <pc:docMk/>
            <pc:sldMasterMk cId="3724688272" sldId="2147483696"/>
            <ac:spMk id="5" creationId="{00000000-0000-0000-0000-000000000000}"/>
          </ac:spMkLst>
        </pc:spChg>
        <pc:spChg chg="mod">
          <ac:chgData name="Lingyu Gong" userId="1791c141-e92c-4399-a3df-ac00f1900cec" providerId="ADAL" clId="{EAC174CB-C420-4B37-A22B-28B4CAC47789}" dt="2023-11-20T22:27:02.804" v="4"/>
          <ac:spMkLst>
            <pc:docMk/>
            <pc:sldMasterMk cId="3724688272" sldId="2147483696"/>
            <ac:spMk id="6" creationId="{00000000-0000-0000-0000-000000000000}"/>
          </ac:spMkLst>
        </pc:sp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3824964879" sldId="2147483697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824964879" sldId="2147483697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824964879" sldId="2147483697"/>
              <ac:spMk id="3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2937352616" sldId="2147483699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2937352616" sldId="2147483699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2937352616" sldId="2147483699"/>
              <ac:spMk id="3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3068626289" sldId="2147483700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068626289" sldId="2147483700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068626289" sldId="2147483700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3304589112" sldId="2147483701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04589112" sldId="2147483701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04589112" sldId="2147483701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04589112" sldId="2147483701"/>
              <ac:spMk id="4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04589112" sldId="2147483701"/>
              <ac:spMk id="5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04589112" sldId="2147483701"/>
              <ac:spMk id="6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3366297500" sldId="2147483704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66297500" sldId="2147483704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66297500" sldId="2147483704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3366297500" sldId="2147483704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2276174581" sldId="2147483705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2276174581" sldId="2147483705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2276174581" sldId="2147483705"/>
              <ac:spMk id="3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2276174581" sldId="2147483705"/>
              <ac:spMk id="4" creationId="{00000000-0000-0000-0000-000000000000}"/>
            </ac:spMkLst>
          </pc:spChg>
        </pc:sldLayoutChg>
        <pc:sldLayoutChg chg="modSp">
          <pc:chgData name="Lingyu Gong" userId="1791c141-e92c-4399-a3df-ac00f1900cec" providerId="ADAL" clId="{EAC174CB-C420-4B37-A22B-28B4CAC47789}" dt="2023-11-20T22:27:02.804" v="4"/>
          <pc:sldLayoutMkLst>
            <pc:docMk/>
            <pc:sldMasterMk cId="3724688272" sldId="2147483696"/>
            <pc:sldLayoutMk cId="1163648944" sldId="2147483707"/>
          </pc:sldLayoutMkLst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1163648944" sldId="2147483707"/>
              <ac:spMk id="2" creationId="{00000000-0000-0000-0000-000000000000}"/>
            </ac:spMkLst>
          </pc:spChg>
          <pc:spChg chg="mod">
            <ac:chgData name="Lingyu Gong" userId="1791c141-e92c-4399-a3df-ac00f1900cec" providerId="ADAL" clId="{EAC174CB-C420-4B37-A22B-28B4CAC47789}" dt="2023-11-20T22:27:02.804" v="4"/>
            <ac:spMkLst>
              <pc:docMk/>
              <pc:sldMasterMk cId="3724688272" sldId="2147483696"/>
              <pc:sldLayoutMk cId="116364894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DAB6D4-84F0-0AAC-F571-D8E374348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35570-F8C6-1137-2CF7-86EF942743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09AC-4F66-4320-9A2F-F944F133B947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803DE-0835-5217-3CB4-906F1DDDD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F70C-8162-ED1B-2140-9EE2E14871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57BEC-4DFE-482A-A666-71068B291D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4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91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66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46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806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2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4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95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4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2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68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C753-158B-4E8B-A8B2-C4ECC4C57F06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5108-F1CF-41D8-83CE-4A2AE72EB7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32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doi.org/10.3390/jimaging7090179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ABF79D-8BCF-4FA8-E3B1-FE32DE3B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5957" y="1328345"/>
            <a:ext cx="2897389" cy="119007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A2432C-B474-97FA-5EF0-72DA56ED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76000"/>
              </p:ext>
            </p:extLst>
          </p:nvPr>
        </p:nvGraphicFramePr>
        <p:xfrm>
          <a:off x="22101" y="4744259"/>
          <a:ext cx="3149349" cy="3930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21">
                  <a:extLst>
                    <a:ext uri="{9D8B030D-6E8A-4147-A177-3AD203B41FA5}">
                      <a16:colId xmlns:a16="http://schemas.microsoft.com/office/drawing/2014/main" val="2356197973"/>
                    </a:ext>
                  </a:extLst>
                </a:gridCol>
                <a:gridCol w="611166">
                  <a:extLst>
                    <a:ext uri="{9D8B030D-6E8A-4147-A177-3AD203B41FA5}">
                      <a16:colId xmlns:a16="http://schemas.microsoft.com/office/drawing/2014/main" val="4098761699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549605081"/>
                    </a:ext>
                  </a:extLst>
                </a:gridCol>
                <a:gridCol w="886324">
                  <a:extLst>
                    <a:ext uri="{9D8B030D-6E8A-4147-A177-3AD203B41FA5}">
                      <a16:colId xmlns:a16="http://schemas.microsoft.com/office/drawing/2014/main" val="481973657"/>
                    </a:ext>
                  </a:extLst>
                </a:gridCol>
                <a:gridCol w="695598">
                  <a:extLst>
                    <a:ext uri="{9D8B030D-6E8A-4147-A177-3AD203B41FA5}">
                      <a16:colId xmlns:a16="http://schemas.microsoft.com/office/drawing/2014/main" val="149994018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Preprocessing</a:t>
                      </a:r>
                      <a:endParaRPr lang="zh-CN" altLang="en-US" sz="700" b="1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Model</a:t>
                      </a:r>
                      <a:endParaRPr lang="zh-CN" altLang="en-US" sz="700" b="1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Processing</a:t>
                      </a:r>
                      <a:endParaRPr lang="zh-CN" altLang="en-US" sz="700" b="1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/>
                        <a:t>Results</a:t>
                      </a:r>
                      <a:endParaRPr lang="zh-CN" altLang="en-US" sz="700" b="1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851707"/>
                  </a:ext>
                </a:extLst>
              </a:tr>
              <a:tr h="467628">
                <a:tc rowSpan="4">
                  <a:txBody>
                    <a:bodyPr/>
                    <a:lstStyle/>
                    <a:p>
                      <a:r>
                        <a:rPr lang="en-US" altLang="zh-CN" sz="700" dirty="0"/>
                        <a:t>Tumor Detection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altLang="zh-CN" sz="700" dirty="0"/>
                        <a:t>normalization,</a:t>
                      </a:r>
                    </a:p>
                    <a:p>
                      <a:r>
                        <a:rPr lang="en-GB" altLang="zh-CN" sz="700" dirty="0"/>
                        <a:t>rotating,</a:t>
                      </a:r>
                      <a:br>
                        <a:rPr lang="en-GB" altLang="zh-CN" sz="700" dirty="0"/>
                      </a:br>
                      <a:r>
                        <a:rPr lang="en-GB" altLang="zh-CN" sz="700" dirty="0"/>
                        <a:t>augmentation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700" dirty="0"/>
                        <a:t>CNN(2D)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3 conv2D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3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dropout 0.3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Acc=0.91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7195029"/>
                  </a:ext>
                </a:extLst>
              </a:tr>
              <a:tr h="467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conv2D layers</a:t>
                      </a:r>
                      <a:b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zh-CN" sz="700" dirty="0"/>
                        <a:t>maxpooling2D </a:t>
                      </a: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b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dropout 0.3</a:t>
                      </a:r>
                      <a:endParaRPr lang="en-US" altLang="zh-CN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Acc=0.86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977255"/>
                  </a:ext>
                </a:extLst>
              </a:tr>
              <a:tr h="4676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resizing,</a:t>
                      </a:r>
                    </a:p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flipping,</a:t>
                      </a:r>
                    </a:p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rotating,</a:t>
                      </a:r>
                      <a:br>
                        <a:rPr lang="en-GB" altLang="zh-CN" sz="700" dirty="0"/>
                      </a:br>
                      <a:r>
                        <a:rPr lang="en-GB" altLang="zh-CN" sz="700" dirty="0"/>
                        <a:t>augmentation</a:t>
                      </a:r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700" dirty="0"/>
                        <a:t>CNN(2D)</a:t>
                      </a:r>
                      <a:endParaRPr lang="zh-CN" altLang="en-US" sz="11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3 conv2D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3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dropout 0.3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Acc=0.89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945693"/>
                  </a:ext>
                </a:extLst>
              </a:tr>
              <a:tr h="566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conv2D layers</a:t>
                      </a:r>
                      <a:b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zh-CN" sz="700" dirty="0"/>
                        <a:t>maxpooling2D </a:t>
                      </a: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layers</a:t>
                      </a:r>
                      <a:b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dropout 0.3</a:t>
                      </a:r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Acc=0.83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4475099"/>
                  </a:ext>
                </a:extLst>
              </a:tr>
              <a:tr h="406492">
                <a:tc rowSpan="4">
                  <a:txBody>
                    <a:bodyPr/>
                    <a:lstStyle/>
                    <a:p>
                      <a:r>
                        <a:rPr lang="en-US" altLang="zh-CN" sz="700" dirty="0"/>
                        <a:t>Tumor Segmentation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rotating,</a:t>
                      </a:r>
                      <a:br>
                        <a:rPr lang="en-GB" altLang="zh-CN" sz="700" dirty="0"/>
                      </a:br>
                      <a:r>
                        <a:rPr lang="en-GB" altLang="zh-CN" sz="700" dirty="0"/>
                        <a:t>augmentation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700" dirty="0"/>
                        <a:t>U-net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2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2 upsampling2D layers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F1 score=0.74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691283"/>
                  </a:ext>
                </a:extLst>
              </a:tr>
              <a:tr h="406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3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3 upsampling2D layers</a:t>
                      </a:r>
                      <a:endParaRPr lang="zh-CN" altLang="en-US" sz="12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700" dirty="0"/>
                        <a:t>F1 score=0.89</a:t>
                      </a:r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5905466"/>
                  </a:ext>
                </a:extLst>
              </a:tr>
              <a:tr h="406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resizing,</a:t>
                      </a:r>
                    </a:p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flipping,</a:t>
                      </a:r>
                    </a:p>
                    <a:p>
                      <a:pPr marL="0" marR="0" lvl="0" indent="0" algn="l" defTabSz="2347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700" dirty="0"/>
                        <a:t>rotating,</a:t>
                      </a:r>
                      <a:br>
                        <a:rPr lang="en-GB" altLang="zh-CN" sz="700" dirty="0"/>
                      </a:br>
                      <a:r>
                        <a:rPr lang="en-GB" altLang="zh-CN" sz="700" dirty="0"/>
                        <a:t>augmentation</a:t>
                      </a:r>
                      <a:endParaRPr lang="zh-CN" altLang="en-US" sz="12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700" dirty="0"/>
                        <a:t>U-net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2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2 upsampling2D layers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F1 score=0.62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222037"/>
                  </a:ext>
                </a:extLst>
              </a:tr>
              <a:tr h="406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dirty="0"/>
                        <a:t>3 maxpooling2D layers</a:t>
                      </a:r>
                      <a:br>
                        <a:rPr lang="en-US" altLang="zh-CN" sz="700" dirty="0"/>
                      </a:br>
                      <a:r>
                        <a:rPr lang="en-US" altLang="zh-CN" sz="700" dirty="0"/>
                        <a:t>3 upsampling2D layers</a:t>
                      </a:r>
                      <a:endParaRPr lang="zh-CN" altLang="en-US" sz="700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F1 score=0.66</a:t>
                      </a:r>
                      <a:endParaRPr lang="zh-CN" altLang="en-US" dirty="0"/>
                    </a:p>
                  </a:txBody>
                  <a:tcPr marL="26789" marR="26789" marT="13395" marB="1339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43744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717390B0-B4CE-D076-95E0-9B591203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75" y="4982819"/>
            <a:ext cx="3611870" cy="16743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1E0EF2-8CB7-813C-77E6-7FD73A2BD3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20"/>
          <a:stretch/>
        </p:blipFill>
        <p:spPr>
          <a:xfrm>
            <a:off x="3248875" y="6767517"/>
            <a:ext cx="3561112" cy="16743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C3CB6F-9372-288F-1CA8-5532EE710DF1}"/>
              </a:ext>
            </a:extLst>
          </p:cNvPr>
          <p:cNvSpPr txBox="1"/>
          <p:nvPr/>
        </p:nvSpPr>
        <p:spPr>
          <a:xfrm>
            <a:off x="3248875" y="8497669"/>
            <a:ext cx="3587024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600" dirty="0">
                <a:solidFill>
                  <a:schemeClr val="tx1"/>
                </a:solidFill>
              </a:rPr>
              <a:t>References:</a:t>
            </a:r>
          </a:p>
          <a:p>
            <a:pPr algn="just"/>
            <a:r>
              <a:rPr lang="en-GB" altLang="zh-CN" sz="600" dirty="0">
                <a:solidFill>
                  <a:schemeClr val="tx1"/>
                </a:solidFill>
              </a:rPr>
              <a:t>[1] </a:t>
            </a:r>
            <a:r>
              <a:rPr lang="en-GB" altLang="zh-CN" sz="600" dirty="0" err="1">
                <a:solidFill>
                  <a:schemeClr val="tx1"/>
                </a:solidFill>
              </a:rPr>
              <a:t>Biratu</a:t>
            </a:r>
            <a:r>
              <a:rPr lang="en-GB" altLang="zh-CN" sz="600" dirty="0">
                <a:solidFill>
                  <a:schemeClr val="tx1"/>
                </a:solidFill>
              </a:rPr>
              <a:t> ES, Schwenker F, Ayano YM, </a:t>
            </a:r>
            <a:r>
              <a:rPr lang="en-GB" altLang="zh-CN" sz="600" dirty="0" err="1">
                <a:solidFill>
                  <a:schemeClr val="tx1"/>
                </a:solidFill>
              </a:rPr>
              <a:t>Debelee</a:t>
            </a:r>
            <a:r>
              <a:rPr lang="en-GB" altLang="zh-CN" sz="600" dirty="0">
                <a:solidFill>
                  <a:schemeClr val="tx1"/>
                </a:solidFill>
              </a:rPr>
              <a:t> TG. A Survey of Brain </a:t>
            </a:r>
            <a:r>
              <a:rPr lang="en-GB" altLang="zh-CN" sz="600" dirty="0" err="1">
                <a:solidFill>
                  <a:schemeClr val="tx1"/>
                </a:solidFill>
              </a:rPr>
              <a:t>Tumor</a:t>
            </a:r>
            <a:r>
              <a:rPr lang="en-GB" altLang="zh-CN" sz="600" dirty="0">
                <a:solidFill>
                  <a:schemeClr val="tx1"/>
                </a:solidFill>
              </a:rPr>
              <a:t> Segmentation and Classification Algorithms. Journal of Imaging. 2021; 7(9):179. </a:t>
            </a:r>
            <a:r>
              <a:rPr lang="en-GB" altLang="zh-CN" sz="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https://doi.org/10.3390/jimaging7090179</a:t>
            </a:r>
            <a:endParaRPr lang="en-GB" altLang="zh-CN" sz="600" dirty="0">
              <a:solidFill>
                <a:schemeClr val="tx1"/>
              </a:solidFill>
            </a:endParaRPr>
          </a:p>
          <a:p>
            <a:pPr algn="just"/>
            <a:r>
              <a:rPr lang="en-GB" altLang="zh-CN" sz="600" dirty="0">
                <a:solidFill>
                  <a:schemeClr val="tx1"/>
                </a:solidFill>
              </a:rPr>
              <a:t>[2] </a:t>
            </a:r>
            <a:r>
              <a:rPr lang="en-US" altLang="zh-CN" sz="600" dirty="0">
                <a:solidFill>
                  <a:schemeClr val="tx1"/>
                </a:solidFill>
              </a:rPr>
              <a:t>N. Siddique, S. </a:t>
            </a:r>
            <a:r>
              <a:rPr lang="en-US" altLang="zh-CN" sz="600" dirty="0" err="1">
                <a:solidFill>
                  <a:schemeClr val="tx1"/>
                </a:solidFill>
              </a:rPr>
              <a:t>Paheding</a:t>
            </a:r>
            <a:r>
              <a:rPr lang="en-US" altLang="zh-CN" sz="600" dirty="0">
                <a:solidFill>
                  <a:schemeClr val="tx1"/>
                </a:solidFill>
              </a:rPr>
              <a:t>, C. P. Elkin and V. </a:t>
            </a:r>
            <a:r>
              <a:rPr lang="en-US" altLang="zh-CN" sz="600" dirty="0" err="1">
                <a:solidFill>
                  <a:schemeClr val="tx1"/>
                </a:solidFill>
              </a:rPr>
              <a:t>Devabhaktuni</a:t>
            </a:r>
            <a:r>
              <a:rPr lang="en-US" altLang="zh-CN" sz="600" dirty="0">
                <a:solidFill>
                  <a:schemeClr val="tx1"/>
                </a:solidFill>
              </a:rPr>
              <a:t>, "U-Net and Its Variants for Medical Image Segmentation: A Review of Theory and Applications," in IEEE Access, vol. 9, pp. 82031-82057, 2021, </a:t>
            </a:r>
            <a:r>
              <a:rPr lang="en-US" altLang="zh-CN" sz="600" dirty="0" err="1">
                <a:solidFill>
                  <a:schemeClr val="tx1"/>
                </a:solidFill>
              </a:rPr>
              <a:t>doi</a:t>
            </a:r>
            <a:r>
              <a:rPr lang="en-US" altLang="zh-CN" sz="600" dirty="0">
                <a:solidFill>
                  <a:schemeClr val="tx1"/>
                </a:solidFill>
              </a:rPr>
              <a:t>: 10.1109/ACCESS.2021.3086020.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C15DFC6-4F26-526C-179D-25DF2BF8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65517"/>
              </p:ext>
            </p:extLst>
          </p:nvPr>
        </p:nvGraphicFramePr>
        <p:xfrm>
          <a:off x="4640961" y="67296"/>
          <a:ext cx="219493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835">
                  <a:extLst>
                    <a:ext uri="{9D8B030D-6E8A-4147-A177-3AD203B41FA5}">
                      <a16:colId xmlns:a16="http://schemas.microsoft.com/office/drawing/2014/main" val="2805515222"/>
                    </a:ext>
                  </a:extLst>
                </a:gridCol>
                <a:gridCol w="1284103">
                  <a:extLst>
                    <a:ext uri="{9D8B030D-6E8A-4147-A177-3AD203B41FA5}">
                      <a16:colId xmlns:a16="http://schemas.microsoft.com/office/drawing/2014/main" val="2435070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800" dirty="0"/>
                        <a:t>Student Name: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altLang="zh-CN" sz="800" dirty="0" err="1"/>
                        <a:t>Lingyu</a:t>
                      </a:r>
                      <a:r>
                        <a:rPr lang="en-GB" altLang="zh-CN" sz="800" dirty="0"/>
                        <a:t> Gong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97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800" dirty="0"/>
                        <a:t>Student Number: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800" dirty="0"/>
                        <a:t>23337765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89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800" dirty="0"/>
                        <a:t>Lab Name: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altLang="zh-CN" sz="800" dirty="0" err="1"/>
                        <a:t>Tumor</a:t>
                      </a:r>
                      <a:r>
                        <a:rPr lang="en-GB" altLang="zh-CN" sz="800" dirty="0"/>
                        <a:t> Segmentation and Classification</a:t>
                      </a:r>
                      <a:endParaRPr lang="zh-CN" altLang="en-US" sz="800" dirty="0"/>
                    </a:p>
                  </a:txBody>
                  <a:tcPr anchor="b">
                    <a:lnL>
                      <a:noFill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626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C18DA9E-F147-16D0-9C20-03D8A11AB3A0}"/>
              </a:ext>
            </a:extLst>
          </p:cNvPr>
          <p:cNvSpPr txBox="1"/>
          <p:nvPr/>
        </p:nvSpPr>
        <p:spPr>
          <a:xfrm>
            <a:off x="4574329" y="2535044"/>
            <a:ext cx="1164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Figure 1: CNN Architecture</a:t>
            </a:r>
            <a:endParaRPr lang="zh-CN" altLang="en-US" sz="7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0A3A64-F4A4-12B3-FF27-7E04419C38A9}"/>
              </a:ext>
            </a:extLst>
          </p:cNvPr>
          <p:cNvSpPr txBox="1"/>
          <p:nvPr/>
        </p:nvSpPr>
        <p:spPr>
          <a:xfrm>
            <a:off x="4640960" y="4327521"/>
            <a:ext cx="1207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Figure 2: U-net Architecture</a:t>
            </a:r>
            <a:endParaRPr lang="zh-CN" altLang="en-US" sz="7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6C5EF7-F6FB-BE89-2AE1-56A3C22F53DF}"/>
              </a:ext>
            </a:extLst>
          </p:cNvPr>
          <p:cNvSpPr txBox="1"/>
          <p:nvPr/>
        </p:nvSpPr>
        <p:spPr>
          <a:xfrm>
            <a:off x="4058784" y="4744259"/>
            <a:ext cx="1967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Figure 3: Comparison of classification using CNN</a:t>
            </a:r>
            <a:endParaRPr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3AE074-1616-76E0-AF98-82701814C94D}"/>
              </a:ext>
            </a:extLst>
          </p:cNvPr>
          <p:cNvSpPr txBox="1"/>
          <p:nvPr/>
        </p:nvSpPr>
        <p:spPr>
          <a:xfrm>
            <a:off x="529816" y="8720806"/>
            <a:ext cx="21339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Table 1: Modify the comparison of different variables</a:t>
            </a:r>
            <a:endParaRPr lang="zh-CN" altLang="en-US" sz="7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05EE5-AE21-9F54-F41F-4D58BC1D48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" t="2672" r="4120" b="2469"/>
          <a:stretch/>
        </p:blipFill>
        <p:spPr>
          <a:xfrm>
            <a:off x="72399" y="0"/>
            <a:ext cx="3870960" cy="457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10EA27-86BE-145B-8CF6-98A19F2FB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957" y="2895753"/>
            <a:ext cx="2870522" cy="14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698</TotalTime>
  <Words>289</Words>
  <Application>Microsoft Office PowerPoint</Application>
  <PresentationFormat>全屏显示(4:3)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Lingyu Gong</dc:creator>
  <cp:lastModifiedBy>lingyu gong</cp:lastModifiedBy>
  <cp:revision>9</cp:revision>
  <dcterms:created xsi:type="dcterms:W3CDTF">2023-11-20T17:10:38Z</dcterms:created>
  <dcterms:modified xsi:type="dcterms:W3CDTF">2023-11-22T09:02:20Z</dcterms:modified>
</cp:coreProperties>
</file>