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3"/>
  </p:notesMasterIdLst>
  <p:handoutMasterIdLst>
    <p:handoutMasterId r:id="rId34"/>
  </p:handoutMasterIdLst>
  <p:sldIdLst>
    <p:sldId id="432" r:id="rId2"/>
    <p:sldId id="433" r:id="rId3"/>
    <p:sldId id="459" r:id="rId4"/>
    <p:sldId id="389" r:id="rId5"/>
    <p:sldId id="460" r:id="rId6"/>
    <p:sldId id="462" r:id="rId7"/>
    <p:sldId id="465" r:id="rId8"/>
    <p:sldId id="428" r:id="rId9"/>
    <p:sldId id="435" r:id="rId10"/>
    <p:sldId id="429" r:id="rId11"/>
    <p:sldId id="466" r:id="rId12"/>
    <p:sldId id="438" r:id="rId13"/>
    <p:sldId id="441" r:id="rId14"/>
    <p:sldId id="442" r:id="rId15"/>
    <p:sldId id="444" r:id="rId16"/>
    <p:sldId id="443" r:id="rId17"/>
    <p:sldId id="445" r:id="rId18"/>
    <p:sldId id="439" r:id="rId19"/>
    <p:sldId id="449" r:id="rId20"/>
    <p:sldId id="451" r:id="rId21"/>
    <p:sldId id="452" r:id="rId22"/>
    <p:sldId id="440" r:id="rId23"/>
    <p:sldId id="453" r:id="rId24"/>
    <p:sldId id="454" r:id="rId25"/>
    <p:sldId id="455" r:id="rId26"/>
    <p:sldId id="456" r:id="rId27"/>
    <p:sldId id="457" r:id="rId28"/>
    <p:sldId id="458" r:id="rId29"/>
    <p:sldId id="446" r:id="rId30"/>
    <p:sldId id="447" r:id="rId31"/>
    <p:sldId id="448" r:id="rId32"/>
  </p:sldIdLst>
  <p:sldSz cx="9144000" cy="6858000" type="screen4x3"/>
  <p:notesSz cx="6950075" cy="9167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7">
          <p15:clr>
            <a:srgbClr val="A4A3A4"/>
          </p15:clr>
        </p15:guide>
        <p15:guide id="2" pos="218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881F"/>
    <a:srgbClr val="086E19"/>
    <a:srgbClr val="E6E6E6"/>
    <a:srgbClr val="D7D7D7"/>
    <a:srgbClr val="CC0000"/>
    <a:srgbClr val="993366"/>
    <a:srgbClr val="A50021"/>
    <a:srgbClr val="660066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4" autoAdjust="0"/>
    <p:restoredTop sz="83223" autoAdjust="0"/>
  </p:normalViewPr>
  <p:slideViewPr>
    <p:cSldViewPr>
      <p:cViewPr varScale="1">
        <p:scale>
          <a:sx n="96" d="100"/>
          <a:sy n="96" d="100"/>
        </p:scale>
        <p:origin x="204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712" y="-90"/>
      </p:cViewPr>
      <p:guideLst>
        <p:guide orient="horz" pos="2887"/>
        <p:guide pos="218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5839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5839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fld id="{44DAEA2A-7B8D-4D77-9F2B-8AB7AF2D234D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07831"/>
            <a:ext cx="3011699" cy="458391"/>
          </a:xfrm>
          <a:prstGeom prst="rect">
            <a:avLst/>
          </a:prstGeom>
        </p:spPr>
        <p:txBody>
          <a:bodyPr vert="horz" lIns="92098" tIns="46049" rIns="92098" bIns="460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8" y="8707831"/>
            <a:ext cx="3011699" cy="458391"/>
          </a:xfrm>
          <a:prstGeom prst="rect">
            <a:avLst/>
          </a:prstGeom>
        </p:spPr>
        <p:txBody>
          <a:bodyPr vert="horz" lIns="92098" tIns="46049" rIns="92098" bIns="46049" rtlCol="0" anchor="b"/>
          <a:lstStyle>
            <a:lvl1pPr algn="r">
              <a:defRPr sz="1200"/>
            </a:lvl1pPr>
          </a:lstStyle>
          <a:p>
            <a:fld id="{49689B93-2151-4C54-BC23-6717CD45A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36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5839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5839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fld id="{F0F607E6-E111-4DDA-B00A-B72A6562CDB1}" type="datetimeFigureOut">
              <a:rPr lang="en-US" smtClean="0"/>
              <a:pPr/>
              <a:t>3/17/2014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87388"/>
            <a:ext cx="4584700" cy="3438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098" tIns="46049" rIns="92098" bIns="46049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54711"/>
            <a:ext cx="5560060" cy="4125516"/>
          </a:xfrm>
          <a:prstGeom prst="rect">
            <a:avLst/>
          </a:prstGeom>
        </p:spPr>
        <p:txBody>
          <a:bodyPr vert="horz" lIns="92098" tIns="46049" rIns="92098" bIns="460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07831"/>
            <a:ext cx="3011699" cy="458391"/>
          </a:xfrm>
          <a:prstGeom prst="rect">
            <a:avLst/>
          </a:prstGeom>
        </p:spPr>
        <p:txBody>
          <a:bodyPr vert="horz" lIns="92098" tIns="46049" rIns="92098" bIns="46049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07831"/>
            <a:ext cx="3011699" cy="458391"/>
          </a:xfrm>
          <a:prstGeom prst="rect">
            <a:avLst/>
          </a:prstGeom>
        </p:spPr>
        <p:txBody>
          <a:bodyPr vert="horz" lIns="92098" tIns="46049" rIns="92098" bIns="46049" rtlCol="0" anchor="b"/>
          <a:lstStyle>
            <a:lvl1pPr algn="r">
              <a:defRPr sz="1200"/>
            </a:lvl1pPr>
          </a:lstStyle>
          <a:p>
            <a:fld id="{0BC06A7B-B6FF-45B2-A530-68D023F7B0D6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7169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C06A7B-B6FF-45B2-A530-68D023F7B0D6}" type="slidenum">
              <a:rPr lang="en-CA" smtClean="0">
                <a:solidFill>
                  <a:prstClr val="black"/>
                </a:solidFill>
              </a:rPr>
              <a:pPr/>
              <a:t>1</a:t>
            </a:fld>
            <a:endParaRPr lang="en-C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4542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C06A7B-B6FF-45B2-A530-68D023F7B0D6}" type="slidenum">
              <a:rPr lang="en-CA" smtClean="0"/>
              <a:pPr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18060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C06A7B-B6FF-45B2-A530-68D023F7B0D6}" type="slidenum">
              <a:rPr lang="en-CA" smtClean="0"/>
              <a:pPr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83635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C06A7B-B6FF-45B2-A530-68D023F7B0D6}" type="slidenum">
              <a:rPr lang="en-CA" smtClean="0"/>
              <a:pPr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87628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C06A7B-B6FF-45B2-A530-68D023F7B0D6}" type="slidenum">
              <a:rPr lang="en-CA" smtClean="0"/>
              <a:pPr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50544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C06A7B-B6FF-45B2-A530-68D023F7B0D6}" type="slidenum">
              <a:rPr lang="en-CA" smtClean="0"/>
              <a:pPr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22047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C06A7B-B6FF-45B2-A530-68D023F7B0D6}" type="slidenum">
              <a:rPr lang="en-CA" smtClean="0"/>
              <a:pPr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46124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C06A7B-B6FF-45B2-A530-68D023F7B0D6}" type="slidenum">
              <a:rPr lang="en-CA" smtClean="0"/>
              <a:pPr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83088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C06A7B-B6FF-45B2-A530-68D023F7B0D6}" type="slidenum">
              <a:rPr lang="en-CA" smtClean="0"/>
              <a:pPr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19389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C06A7B-B6FF-45B2-A530-68D023F7B0D6}" type="slidenum">
              <a:rPr lang="en-CA" smtClean="0"/>
              <a:pPr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17876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C06A7B-B6FF-45B2-A530-68D023F7B0D6}" type="slidenum">
              <a:rPr lang="en-CA" smtClean="0"/>
              <a:pPr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592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C06A7B-B6FF-45B2-A530-68D023F7B0D6}" type="slidenum">
              <a:rPr lang="en-CA" smtClean="0"/>
              <a:pPr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84714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C06A7B-B6FF-45B2-A530-68D023F7B0D6}" type="slidenum">
              <a:rPr lang="en-CA" smtClean="0"/>
              <a:pPr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3538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C06A7B-B6FF-45B2-A530-68D023F7B0D6}" type="slidenum">
              <a:rPr lang="en-CA" smtClean="0"/>
              <a:pPr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78218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C06A7B-B6FF-45B2-A530-68D023F7B0D6}" type="slidenum">
              <a:rPr lang="en-CA" smtClean="0"/>
              <a:pPr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52175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C06A7B-B6FF-45B2-A530-68D023F7B0D6}" type="slidenum">
              <a:rPr lang="en-CA" smtClean="0"/>
              <a:pPr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83004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C06A7B-B6FF-45B2-A530-68D023F7B0D6}" type="slidenum">
              <a:rPr lang="en-CA" smtClean="0"/>
              <a:pPr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10453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C06A7B-B6FF-45B2-A530-68D023F7B0D6}" type="slidenum">
              <a:rPr lang="en-CA" smtClean="0"/>
              <a:pPr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00367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C06A7B-B6FF-45B2-A530-68D023F7B0D6}" type="slidenum">
              <a:rPr lang="en-CA" smtClean="0"/>
              <a:pPr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53337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C06A7B-B6FF-45B2-A530-68D023F7B0D6}" type="slidenum">
              <a:rPr lang="en-CA" smtClean="0"/>
              <a:pPr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91505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C06A7B-B6FF-45B2-A530-68D023F7B0D6}" type="slidenum">
              <a:rPr lang="en-CA" smtClean="0"/>
              <a:pPr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50681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C06A7B-B6FF-45B2-A530-68D023F7B0D6}" type="slidenum">
              <a:rPr lang="en-CA" smtClean="0"/>
              <a:pPr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0313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dirty="0" smtClean="0"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C06A7B-B6FF-45B2-A530-68D023F7B0D6}" type="slidenum">
              <a:rPr lang="en-CA" smtClean="0"/>
              <a:pPr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43795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C06A7B-B6FF-45B2-A530-68D023F7B0D6}" type="slidenum">
              <a:rPr lang="en-CA" smtClean="0"/>
              <a:pPr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450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C06A7B-B6FF-45B2-A530-68D023F7B0D6}" type="slidenum">
              <a:rPr lang="en-CA" smtClean="0"/>
              <a:pPr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9232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C06A7B-B6FF-45B2-A530-68D023F7B0D6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2319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C06A7B-B6FF-45B2-A530-68D023F7B0D6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4462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C06A7B-B6FF-45B2-A530-68D023F7B0D6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9642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C06A7B-B6FF-45B2-A530-68D023F7B0D6}" type="slidenum">
              <a:rPr lang="en-CA" smtClean="0"/>
              <a:pPr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4154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C06A7B-B6FF-45B2-A530-68D023F7B0D6}" type="slidenum">
              <a:rPr lang="en-CA" smtClean="0"/>
              <a:pPr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0681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C06A7B-B6FF-45B2-A530-68D023F7B0D6}" type="slidenum">
              <a:rPr lang="en-CA" smtClean="0"/>
              <a:pPr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9717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7"/>
          <p:cNvSpPr>
            <a:spLocks noChangeArrowheads="1"/>
          </p:cNvSpPr>
          <p:nvPr/>
        </p:nvSpPr>
        <p:spPr bwMode="auto">
          <a:xfrm>
            <a:off x="0" y="838200"/>
            <a:ext cx="9144000" cy="6019800"/>
          </a:xfrm>
          <a:prstGeom prst="rect">
            <a:avLst/>
          </a:prstGeom>
          <a:gradFill rotWithShape="1">
            <a:gsLst>
              <a:gs pos="0">
                <a:srgbClr val="F5ECDB">
                  <a:gamma/>
                  <a:shade val="75686"/>
                  <a:invGamma/>
                  <a:alpha val="0"/>
                </a:srgbClr>
              </a:gs>
              <a:gs pos="50000">
                <a:srgbClr val="F5ECDB">
                  <a:alpha val="47000"/>
                </a:srgbClr>
              </a:gs>
              <a:gs pos="100000">
                <a:srgbClr val="F5ECDB">
                  <a:gamma/>
                  <a:shade val="75686"/>
                  <a:invGamma/>
                  <a:alpha val="0"/>
                </a:srgbClr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40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gradFill rotWithShape="1">
            <a:gsLst>
              <a:gs pos="0">
                <a:srgbClr val="92002C">
                  <a:alpha val="88000"/>
                </a:srgbClr>
              </a:gs>
              <a:gs pos="100000">
                <a:srgbClr val="92002C">
                  <a:gamma/>
                  <a:shade val="87843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7" name="Picture 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838200"/>
            <a:ext cx="700088" cy="71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6" descr="new_encs_building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54938" y="838200"/>
            <a:ext cx="1389062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8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0" y="819150"/>
            <a:ext cx="9144000" cy="0"/>
          </a:xfrm>
          <a:prstGeom prst="line">
            <a:avLst/>
          </a:prstGeom>
          <a:noFill/>
          <a:ln w="38100">
            <a:solidFill>
              <a:srgbClr val="92002C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>
            <a:off x="0" y="419100"/>
            <a:ext cx="9144000" cy="9504"/>
          </a:xfrm>
          <a:prstGeom prst="line">
            <a:avLst/>
          </a:prstGeom>
          <a:noFill/>
          <a:ln w="19050">
            <a:solidFill>
              <a:srgbClr val="B4863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1678" y="428604"/>
            <a:ext cx="914232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200" smtClean="0">
                <a:solidFill>
                  <a:srgbClr val="92002C"/>
                </a:solidFill>
                <a:latin typeface="Verdana" pitchFamily="34" charset="0"/>
              </a:rPr>
              <a:t>Department</a:t>
            </a:r>
            <a:r>
              <a:rPr lang="en-US" sz="1200" baseline="0" smtClean="0">
                <a:solidFill>
                  <a:srgbClr val="92002C"/>
                </a:solidFill>
                <a:latin typeface="Verdana" pitchFamily="34" charset="0"/>
              </a:rPr>
              <a:t> of Computer Science and Engineering (CSE) </a:t>
            </a:r>
            <a:r>
              <a:rPr lang="en-US" sz="1200" smtClean="0">
                <a:solidFill>
                  <a:srgbClr val="92002C"/>
                </a:solidFill>
                <a:latin typeface="Verdana" pitchFamily="34" charset="0"/>
              </a:rPr>
              <a:t>at University</a:t>
            </a:r>
            <a:r>
              <a:rPr lang="en-US" sz="1200" baseline="0" smtClean="0">
                <a:solidFill>
                  <a:srgbClr val="92002C"/>
                </a:solidFill>
                <a:latin typeface="Verdana" pitchFamily="34" charset="0"/>
              </a:rPr>
              <a:t> at Buffalo</a:t>
            </a:r>
            <a:endParaRPr lang="en-US" sz="1200">
              <a:solidFill>
                <a:srgbClr val="92002C"/>
              </a:solidFill>
              <a:latin typeface="Verdana" pitchFamily="34" charset="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400">
                <a:solidFill>
                  <a:schemeClr val="bg1"/>
                </a:solidFill>
                <a:latin typeface="Times New Roman" pitchFamily="18" charset="0"/>
              </a:defRPr>
            </a:lvl1pPr>
          </a:lstStyle>
          <a:p>
            <a:fld id="{E14A3D61-F91A-4DA1-B5BF-1243E44A5CBA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9" name="Text Box 14"/>
          <p:cNvSpPr txBox="1">
            <a:spLocks noChangeArrowheads="1"/>
          </p:cNvSpPr>
          <p:nvPr userDrawn="1"/>
        </p:nvSpPr>
        <p:spPr bwMode="auto">
          <a:xfrm>
            <a:off x="1678" y="44624"/>
            <a:ext cx="914232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200" smtClean="0">
                <a:solidFill>
                  <a:srgbClr val="92002C"/>
                </a:solidFill>
                <a:latin typeface="Verdana" pitchFamily="34" charset="0"/>
              </a:rPr>
              <a:t>Concordia Institute for Information Systems Engineering</a:t>
            </a:r>
            <a:r>
              <a:rPr lang="en-US" sz="1200" baseline="0" smtClean="0">
                <a:solidFill>
                  <a:srgbClr val="92002C"/>
                </a:solidFill>
                <a:latin typeface="Verdana" pitchFamily="34" charset="0"/>
              </a:rPr>
              <a:t> (CIISE) at Concordia University</a:t>
            </a:r>
            <a:endParaRPr lang="en-US" sz="1200">
              <a:solidFill>
                <a:srgbClr val="92002C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4A3D61-F91A-4DA1-B5BF-1243E44A5CB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0"/>
            <a:ext cx="18669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28750" y="0"/>
            <a:ext cx="54483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4A3D61-F91A-4DA1-B5BF-1243E44A5CB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4A3D61-F91A-4DA1-B5BF-1243E44A5CB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4A3D61-F91A-4DA1-B5BF-1243E44A5CB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8750" y="1219200"/>
            <a:ext cx="3657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38750" y="1219200"/>
            <a:ext cx="3657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4A3D61-F91A-4DA1-B5BF-1243E44A5CB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4A3D61-F91A-4DA1-B5BF-1243E44A5CB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4A3D61-F91A-4DA1-B5BF-1243E44A5CB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4A3D61-F91A-4DA1-B5BF-1243E44A5CB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4A3D61-F91A-4DA1-B5BF-1243E44A5CB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4A3D61-F91A-4DA1-B5BF-1243E44A5CB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534150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lang="en-CA" sz="140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14A3D61-F91A-4DA1-B5BF-1243E44A5CB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95434" y="0"/>
            <a:ext cx="6248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CA" dirty="0" smtClean="0"/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8688" y="1219200"/>
            <a:ext cx="7467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 smtClean="0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gray">
          <a:xfrm>
            <a:off x="-32" y="785794"/>
            <a:ext cx="9144000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92002C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92002C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92002C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92002C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92002C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92002C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92002C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92002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findicons.com/files/icons/271/servers/128/web_server.png" TargetMode="External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indicons.com/files/icons/765/xedia/128/ie.png" TargetMode="External"/><Relationship Id="rId5" Type="http://schemas.openxmlformats.org/officeDocument/2006/relationships/image" Target="../media/image17.jpeg"/><Relationship Id="rId4" Type="http://schemas.openxmlformats.org/officeDocument/2006/relationships/image" Target="../media/image4.png"/><Relationship Id="rId9" Type="http://schemas.openxmlformats.org/officeDocument/2006/relationships/image" Target="../media/image8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0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jpeg"/><Relationship Id="rId3" Type="http://schemas.openxmlformats.org/officeDocument/2006/relationships/hyperlink" Target="http://findicons.com/files/icons/271/servers/128/web_server.png" TargetMode="External"/><Relationship Id="rId7" Type="http://schemas.openxmlformats.org/officeDocument/2006/relationships/image" Target="../media/image7.jpe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gi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findicons.com/files/icons/765/xedia/128/ie.p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://findicons.com/files/icons/271/servers/128/web_server.png" TargetMode="Externa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findicons.com/files/icons/271/servers/128/web_server.png" TargetMode="Externa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5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40768"/>
            <a:ext cx="9144000" cy="1212165"/>
          </a:xfrm>
        </p:spPr>
        <p:txBody>
          <a:bodyPr/>
          <a:lstStyle/>
          <a:p>
            <a:r>
              <a:rPr lang="en-US" sz="2800"/>
              <a:t>Background Knowledge-Resistant </a:t>
            </a:r>
            <a:r>
              <a:rPr lang="en-US" sz="2800" smtClean="0"/>
              <a:t>Traffic Padding </a:t>
            </a:r>
            <a:r>
              <a:rPr lang="en-US" sz="2800"/>
              <a:t>for</a:t>
            </a:r>
            <a:br>
              <a:rPr lang="en-US" sz="2800"/>
            </a:br>
            <a:r>
              <a:rPr lang="en-US" sz="2800"/>
              <a:t>Preserving User Privacy in Web-Based Applications</a:t>
            </a:r>
            <a:endParaRPr lang="en-CA" sz="2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2996952"/>
            <a:ext cx="4608512" cy="3096344"/>
          </a:xfrm>
        </p:spPr>
        <p:txBody>
          <a:bodyPr/>
          <a:lstStyle/>
          <a:p>
            <a:pPr algn="l">
              <a:lnSpc>
                <a:spcPct val="90000"/>
              </a:lnSpc>
            </a:pPr>
            <a:r>
              <a:rPr lang="en-US" sz="1800" smtClean="0"/>
              <a:t>Presenter: </a:t>
            </a:r>
          </a:p>
          <a:p>
            <a:pPr algn="l">
              <a:lnSpc>
                <a:spcPct val="90000"/>
              </a:lnSpc>
            </a:pPr>
            <a:r>
              <a:rPr lang="en-US" sz="1800" smtClean="0"/>
              <a:t>Wen Ming </a:t>
            </a:r>
            <a:r>
              <a:rPr lang="en-US" sz="1800"/>
              <a:t>Liu (Concordia </a:t>
            </a:r>
            <a:r>
              <a:rPr lang="en-US" sz="1800" smtClean="0"/>
              <a:t>University)</a:t>
            </a:r>
          </a:p>
          <a:p>
            <a:pPr algn="l">
              <a:lnSpc>
                <a:spcPct val="90000"/>
              </a:lnSpc>
            </a:pPr>
            <a:endParaRPr lang="en-US" sz="1800" smtClean="0"/>
          </a:p>
          <a:p>
            <a:pPr algn="l">
              <a:lnSpc>
                <a:spcPct val="90000"/>
              </a:lnSpc>
            </a:pPr>
            <a:r>
              <a:rPr lang="en-US" sz="1800" smtClean="0"/>
              <a:t>Joint work with: </a:t>
            </a:r>
          </a:p>
          <a:p>
            <a:pPr algn="l">
              <a:lnSpc>
                <a:spcPct val="90000"/>
              </a:lnSpc>
            </a:pPr>
            <a:r>
              <a:rPr lang="en-US" sz="1800" smtClean="0"/>
              <a:t>  </a:t>
            </a:r>
            <a:r>
              <a:rPr lang="en-US" sz="1800" err="1" smtClean="0"/>
              <a:t>Lingyu</a:t>
            </a:r>
            <a:r>
              <a:rPr lang="en-US" sz="1800" smtClean="0"/>
              <a:t> </a:t>
            </a:r>
            <a:r>
              <a:rPr lang="en-US" sz="1800"/>
              <a:t>Wang (Concordia University</a:t>
            </a:r>
            <a:r>
              <a:rPr lang="en-US" sz="1800" smtClean="0"/>
              <a:t>)  </a:t>
            </a:r>
          </a:p>
          <a:p>
            <a:pPr algn="l">
              <a:lnSpc>
                <a:spcPct val="90000"/>
              </a:lnSpc>
            </a:pPr>
            <a:r>
              <a:rPr lang="en-US" sz="1800"/>
              <a:t> </a:t>
            </a:r>
            <a:r>
              <a:rPr lang="en-US" sz="1800" smtClean="0"/>
              <a:t> </a:t>
            </a:r>
            <a:r>
              <a:rPr lang="en-US" sz="1800" err="1" smtClean="0"/>
              <a:t>Kui</a:t>
            </a:r>
            <a:r>
              <a:rPr lang="en-US" sz="1800" smtClean="0"/>
              <a:t> </a:t>
            </a:r>
            <a:r>
              <a:rPr lang="en-US" sz="1800" err="1" smtClean="0"/>
              <a:t>Ren</a:t>
            </a:r>
            <a:r>
              <a:rPr lang="en-US" sz="1800" smtClean="0"/>
              <a:t> (University at </a:t>
            </a:r>
            <a:r>
              <a:rPr lang="en-US" sz="1800"/>
              <a:t>Buffalo</a:t>
            </a:r>
            <a:r>
              <a:rPr lang="en-US" sz="1800" smtClean="0"/>
              <a:t>)</a:t>
            </a:r>
          </a:p>
          <a:p>
            <a:pPr algn="l">
              <a:lnSpc>
                <a:spcPct val="90000"/>
              </a:lnSpc>
            </a:pPr>
            <a:r>
              <a:rPr lang="en-US" sz="1800" smtClean="0"/>
              <a:t>  </a:t>
            </a:r>
            <a:r>
              <a:rPr lang="en-US" sz="1800" err="1" smtClean="0"/>
              <a:t>Mourad</a:t>
            </a:r>
            <a:r>
              <a:rPr lang="en-US" sz="1800" smtClean="0"/>
              <a:t> </a:t>
            </a:r>
            <a:r>
              <a:rPr lang="en-US" sz="1800" err="1" smtClean="0"/>
              <a:t>Debbabi</a:t>
            </a:r>
            <a:r>
              <a:rPr lang="en-US" sz="1800"/>
              <a:t> (Concordia University)</a:t>
            </a:r>
            <a:endParaRPr lang="en-US" sz="1800" smtClean="0"/>
          </a:p>
          <a:p>
            <a:pPr algn="l">
              <a:lnSpc>
                <a:spcPct val="90000"/>
              </a:lnSpc>
            </a:pPr>
            <a:endParaRPr lang="en-US" sz="2000" smtClean="0"/>
          </a:p>
          <a:p>
            <a:pPr>
              <a:lnSpc>
                <a:spcPct val="90000"/>
              </a:lnSpc>
            </a:pPr>
            <a:r>
              <a:rPr lang="en-US" sz="2000" err="1" smtClean="0">
                <a:solidFill>
                  <a:schemeClr val="tx2"/>
                </a:solidFill>
              </a:rPr>
              <a:t>Cloudcom</a:t>
            </a:r>
            <a:r>
              <a:rPr lang="en-US" sz="2000" smtClean="0">
                <a:solidFill>
                  <a:schemeClr val="tx2"/>
                </a:solidFill>
              </a:rPr>
              <a:t> 2013</a:t>
            </a:r>
            <a:endParaRPr lang="en-CA" sz="1600"/>
          </a:p>
        </p:txBody>
      </p:sp>
      <p:sp>
        <p:nvSpPr>
          <p:cNvPr id="7" name="Text Box 96"/>
          <p:cNvSpPr txBox="1">
            <a:spLocks noChangeArrowheads="1"/>
          </p:cNvSpPr>
          <p:nvPr/>
        </p:nvSpPr>
        <p:spPr bwMode="auto">
          <a:xfrm>
            <a:off x="0" y="6553200"/>
            <a:ext cx="6324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200" kern="0" smtClean="0">
                <a:solidFill>
                  <a:srgbClr val="FFFFFF"/>
                </a:solidFill>
              </a:rPr>
              <a:t>CIISE@CU /  CSE@UB-SUNY</a:t>
            </a:r>
          </a:p>
        </p:txBody>
      </p:sp>
      <p:sp>
        <p:nvSpPr>
          <p:cNvPr id="9" name="Text Box 97"/>
          <p:cNvSpPr txBox="1">
            <a:spLocks noChangeArrowheads="1"/>
          </p:cNvSpPr>
          <p:nvPr/>
        </p:nvSpPr>
        <p:spPr bwMode="auto">
          <a:xfrm>
            <a:off x="7239000" y="6551997"/>
            <a:ext cx="1905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smtClean="0">
                <a:solidFill>
                  <a:srgbClr val="FFFFFF"/>
                </a:solidFill>
              </a:rPr>
              <a:t>December  4 , 2013</a:t>
            </a:r>
            <a:endParaRPr lang="en-US" sz="1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69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992256" y="6563178"/>
            <a:ext cx="2133600" cy="323850"/>
          </a:xfrm>
          <a:prstGeom prst="rect">
            <a:avLst/>
          </a:prstGeom>
          <a:noFill/>
        </p:spPr>
        <p:txBody>
          <a:bodyPr/>
          <a:lstStyle/>
          <a:p>
            <a:fld id="{18492F56-BF95-4FF1-9BCC-BD6162B06F11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CA" dirty="0"/>
              <a:t>Solution: Add Randomness</a:t>
            </a:r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840515"/>
              </p:ext>
            </p:extLst>
          </p:nvPr>
        </p:nvGraphicFramePr>
        <p:xfrm>
          <a:off x="890872" y="2994017"/>
          <a:ext cx="2448273" cy="248447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296145"/>
                <a:gridCol w="1152128"/>
              </a:tblGrid>
              <a:tr h="566601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Diseases</a:t>
                      </a:r>
                      <a:endParaRPr lang="en-US" sz="20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</a:rPr>
                        <a:t>s </a:t>
                      </a:r>
                      <a:r>
                        <a:rPr lang="en-US" sz="2000" b="1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endParaRPr lang="en-US" sz="20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479468">
                <a:tc>
                  <a:txBody>
                    <a:bodyPr/>
                    <a:lstStyle/>
                    <a:p>
                      <a:pPr algn="ctr"/>
                      <a:r>
                        <a:rPr lang="en-US" sz="2000" b="0" smtClean="0"/>
                        <a:t>Cancer</a:t>
                      </a:r>
                      <a:endParaRPr lang="en-US" sz="20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mtClean="0"/>
                        <a:t>360</a:t>
                      </a:r>
                      <a:endParaRPr lang="en-US" sz="20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468">
                <a:tc>
                  <a:txBody>
                    <a:bodyPr/>
                    <a:lstStyle/>
                    <a:p>
                      <a:pPr algn="ctr"/>
                      <a:r>
                        <a:rPr lang="en-US" sz="2000" b="0" smtClean="0"/>
                        <a:t>Cervicitis</a:t>
                      </a:r>
                      <a:endParaRPr lang="en-US" sz="20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mtClean="0"/>
                        <a:t>290</a:t>
                      </a:r>
                      <a:endParaRPr lang="en-US" sz="20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479468">
                <a:tc>
                  <a:txBody>
                    <a:bodyPr/>
                    <a:lstStyle/>
                    <a:p>
                      <a:pPr algn="ctr"/>
                      <a:r>
                        <a:rPr lang="en-US" sz="2000" b="0" smtClean="0"/>
                        <a:t>Cold</a:t>
                      </a:r>
                      <a:endParaRPr lang="en-US" sz="20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mtClean="0"/>
                        <a:t>290</a:t>
                      </a:r>
                      <a:endParaRPr lang="en-US" sz="20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468">
                <a:tc>
                  <a:txBody>
                    <a:bodyPr/>
                    <a:lstStyle/>
                    <a:p>
                      <a:pPr algn="ctr"/>
                      <a:r>
                        <a:rPr lang="en-US" sz="2000" b="0" smtClean="0"/>
                        <a:t>Cough</a:t>
                      </a:r>
                      <a:endParaRPr lang="en-US" sz="20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mtClean="0"/>
                        <a:t>290</a:t>
                      </a:r>
                      <a:endParaRPr lang="en-US" sz="20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27584" y="2564904"/>
            <a:ext cx="2497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/>
              <a:t>Cancerous Person</a:t>
            </a:r>
            <a:endParaRPr lang="en-US" sz="2000"/>
          </a:p>
        </p:txBody>
      </p:sp>
      <p:sp>
        <p:nvSpPr>
          <p:cNvPr id="15" name="AutoShape 10"/>
          <p:cNvSpPr>
            <a:spLocks noChangeArrowheads="1"/>
          </p:cNvSpPr>
          <p:nvPr/>
        </p:nvSpPr>
        <p:spPr bwMode="auto">
          <a:xfrm rot="10800000" flipH="1">
            <a:off x="464618" y="3606281"/>
            <a:ext cx="307390" cy="299458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899592" y="3573016"/>
            <a:ext cx="2425264" cy="451600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91"/>
          <p:cNvSpPr>
            <a:spLocks/>
          </p:cNvSpPr>
          <p:nvPr/>
        </p:nvSpPr>
        <p:spPr bwMode="auto">
          <a:xfrm>
            <a:off x="3324856" y="3609580"/>
            <a:ext cx="255463" cy="628322"/>
          </a:xfrm>
          <a:custGeom>
            <a:avLst/>
            <a:gdLst>
              <a:gd name="T0" fmla="*/ 0 w 144"/>
              <a:gd name="T1" fmla="*/ 0 h 240"/>
              <a:gd name="T2" fmla="*/ 2147483647 w 144"/>
              <a:gd name="T3" fmla="*/ 2147483647 h 240"/>
              <a:gd name="T4" fmla="*/ 0 w 144"/>
              <a:gd name="T5" fmla="*/ 2147483647 h 240"/>
              <a:gd name="T6" fmla="*/ 0 60000 65536"/>
              <a:gd name="T7" fmla="*/ 0 60000 65536"/>
              <a:gd name="T8" fmla="*/ 0 60000 65536"/>
              <a:gd name="T9" fmla="*/ 0 w 144"/>
              <a:gd name="T10" fmla="*/ 0 h 240"/>
              <a:gd name="T11" fmla="*/ 144 w 144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240">
                <a:moveTo>
                  <a:pt x="0" y="0"/>
                </a:moveTo>
                <a:cubicBezTo>
                  <a:pt x="72" y="52"/>
                  <a:pt x="144" y="104"/>
                  <a:pt x="144" y="144"/>
                </a:cubicBezTo>
                <a:cubicBezTo>
                  <a:pt x="144" y="184"/>
                  <a:pt x="24" y="224"/>
                  <a:pt x="0" y="240"/>
                </a:cubicBezTo>
              </a:path>
            </a:pathLst>
          </a:custGeom>
          <a:noFill/>
          <a:ln w="9525">
            <a:solidFill>
              <a:schemeClr val="tx1"/>
            </a:solidFill>
            <a:miter lim="800000"/>
            <a:headEnd type="none" w="med" len="med"/>
            <a:tailEnd type="triangle" w="med" len="med"/>
          </a:ln>
        </p:spPr>
        <p:txBody>
          <a:bodyPr vert="eaVert" wrap="none" anchor="t" anchorCtr="1"/>
          <a:lstStyle/>
          <a:p>
            <a:r>
              <a:rPr lang="en-US" sz="1200" smtClean="0"/>
              <a:t>360</a:t>
            </a:r>
            <a:endParaRPr lang="en-US" sz="1200"/>
          </a:p>
        </p:txBody>
      </p:sp>
      <p:sp>
        <p:nvSpPr>
          <p:cNvPr id="18" name="Freeform 91"/>
          <p:cNvSpPr>
            <a:spLocks/>
          </p:cNvSpPr>
          <p:nvPr/>
        </p:nvSpPr>
        <p:spPr bwMode="auto">
          <a:xfrm>
            <a:off x="3383868" y="3609579"/>
            <a:ext cx="396044" cy="1148829"/>
          </a:xfrm>
          <a:custGeom>
            <a:avLst/>
            <a:gdLst>
              <a:gd name="T0" fmla="*/ 0 w 144"/>
              <a:gd name="T1" fmla="*/ 0 h 240"/>
              <a:gd name="T2" fmla="*/ 2147483647 w 144"/>
              <a:gd name="T3" fmla="*/ 2147483647 h 240"/>
              <a:gd name="T4" fmla="*/ 0 w 144"/>
              <a:gd name="T5" fmla="*/ 2147483647 h 240"/>
              <a:gd name="T6" fmla="*/ 0 60000 65536"/>
              <a:gd name="T7" fmla="*/ 0 60000 65536"/>
              <a:gd name="T8" fmla="*/ 0 60000 65536"/>
              <a:gd name="T9" fmla="*/ 0 w 144"/>
              <a:gd name="T10" fmla="*/ 0 h 240"/>
              <a:gd name="T11" fmla="*/ 144 w 144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240">
                <a:moveTo>
                  <a:pt x="0" y="0"/>
                </a:moveTo>
                <a:cubicBezTo>
                  <a:pt x="72" y="52"/>
                  <a:pt x="144" y="104"/>
                  <a:pt x="144" y="144"/>
                </a:cubicBezTo>
                <a:cubicBezTo>
                  <a:pt x="144" y="184"/>
                  <a:pt x="24" y="224"/>
                  <a:pt x="0" y="240"/>
                </a:cubicBezTo>
              </a:path>
            </a:pathLst>
          </a:custGeom>
          <a:noFill/>
          <a:ln w="9525">
            <a:solidFill>
              <a:schemeClr val="tx1"/>
            </a:solidFill>
            <a:miter lim="800000"/>
            <a:headEnd type="none" w="med" len="med"/>
            <a:tailEnd type="triangle" w="med" len="med"/>
          </a:ln>
        </p:spPr>
        <p:txBody>
          <a:bodyPr vert="eaVert" wrap="none" anchor="t" anchorCtr="1"/>
          <a:lstStyle/>
          <a:p>
            <a:r>
              <a:rPr lang="en-US" sz="1200" smtClean="0"/>
              <a:t>    360</a:t>
            </a:r>
            <a:endParaRPr lang="en-US" sz="1200"/>
          </a:p>
        </p:txBody>
      </p:sp>
      <p:sp>
        <p:nvSpPr>
          <p:cNvPr id="20" name="Freeform 91"/>
          <p:cNvSpPr>
            <a:spLocks/>
          </p:cNvSpPr>
          <p:nvPr/>
        </p:nvSpPr>
        <p:spPr bwMode="auto">
          <a:xfrm>
            <a:off x="3419872" y="3609580"/>
            <a:ext cx="703649" cy="1652885"/>
          </a:xfrm>
          <a:custGeom>
            <a:avLst/>
            <a:gdLst>
              <a:gd name="T0" fmla="*/ 0 w 144"/>
              <a:gd name="T1" fmla="*/ 0 h 240"/>
              <a:gd name="T2" fmla="*/ 2147483647 w 144"/>
              <a:gd name="T3" fmla="*/ 2147483647 h 240"/>
              <a:gd name="T4" fmla="*/ 0 w 144"/>
              <a:gd name="T5" fmla="*/ 2147483647 h 240"/>
              <a:gd name="T6" fmla="*/ 0 60000 65536"/>
              <a:gd name="T7" fmla="*/ 0 60000 65536"/>
              <a:gd name="T8" fmla="*/ 0 60000 65536"/>
              <a:gd name="T9" fmla="*/ 0 w 144"/>
              <a:gd name="T10" fmla="*/ 0 h 240"/>
              <a:gd name="T11" fmla="*/ 144 w 144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240">
                <a:moveTo>
                  <a:pt x="0" y="0"/>
                </a:moveTo>
                <a:cubicBezTo>
                  <a:pt x="72" y="52"/>
                  <a:pt x="144" y="104"/>
                  <a:pt x="144" y="144"/>
                </a:cubicBezTo>
                <a:cubicBezTo>
                  <a:pt x="144" y="184"/>
                  <a:pt x="24" y="224"/>
                  <a:pt x="0" y="240"/>
                </a:cubicBezTo>
              </a:path>
            </a:pathLst>
          </a:custGeom>
          <a:noFill/>
          <a:ln w="9525">
            <a:solidFill>
              <a:schemeClr val="tx1"/>
            </a:solidFill>
            <a:miter lim="800000"/>
            <a:headEnd type="none" w="med" len="med"/>
            <a:tailEnd type="triangle" w="med" len="med"/>
          </a:ln>
        </p:spPr>
        <p:txBody>
          <a:bodyPr vert="eaVert" wrap="none" anchor="t" anchorCtr="1"/>
          <a:lstStyle/>
          <a:p>
            <a:r>
              <a:rPr lang="en-US" sz="1200" smtClean="0"/>
              <a:t>     360</a:t>
            </a:r>
            <a:endParaRPr lang="en-US" sz="1200"/>
          </a:p>
        </p:txBody>
      </p:sp>
      <p:sp>
        <p:nvSpPr>
          <p:cNvPr id="21" name="TextBox 20"/>
          <p:cNvSpPr txBox="1"/>
          <p:nvPr/>
        </p:nvSpPr>
        <p:spPr>
          <a:xfrm>
            <a:off x="395536" y="868765"/>
            <a:ext cx="84969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q"/>
            </a:pPr>
            <a:r>
              <a:rPr lang="en-CA" sz="2800" smtClean="0"/>
              <a:t> Random Ceiling Padding</a:t>
            </a:r>
          </a:p>
          <a:p>
            <a:pPr>
              <a:buClr>
                <a:srgbClr val="FF0000"/>
              </a:buClr>
              <a:buFont typeface="Wingdings" pitchFamily="2" charset="2"/>
              <a:buChar char="q"/>
            </a:pPr>
            <a:endParaRPr lang="en-CA" sz="800"/>
          </a:p>
          <a:p>
            <a:pPr marL="109538" lvl="1" indent="123825">
              <a:buClr>
                <a:srgbClr val="333399"/>
              </a:buClr>
              <a:buFont typeface="Wingdings" pitchFamily="2" charset="2"/>
              <a:buChar char="q"/>
            </a:pP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smtClean="0">
                <a:solidFill>
                  <a:srgbClr val="000000"/>
                </a:solidFill>
              </a:rPr>
              <a:t>Instead of deterministically forming padding groups, the server will randomly (at uniform, in this example) selects one out of the other three diseases (together with the real disease) to form a padding group in order to apply ceiling padding.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2" name="AutoShape 10"/>
          <p:cNvSpPr>
            <a:spLocks noChangeArrowheads="1"/>
          </p:cNvSpPr>
          <p:nvPr/>
        </p:nvSpPr>
        <p:spPr bwMode="auto">
          <a:xfrm rot="5400000">
            <a:off x="1997034" y="5499910"/>
            <a:ext cx="325395" cy="360039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3" name="TextBox 22"/>
          <p:cNvSpPr txBox="1"/>
          <p:nvPr/>
        </p:nvSpPr>
        <p:spPr>
          <a:xfrm>
            <a:off x="1259632" y="5914635"/>
            <a:ext cx="1872208" cy="584775"/>
          </a:xfrm>
          <a:prstGeom prst="rect">
            <a:avLst/>
          </a:prstGeom>
          <a:solidFill>
            <a:srgbClr val="C00000">
              <a:alpha val="15000"/>
            </a:srgbClr>
          </a:solidFill>
          <a:ln w="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600" b="1" smtClean="0"/>
              <a:t>Always receive a 360-byte packet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616617"/>
              </p:ext>
            </p:extLst>
          </p:nvPr>
        </p:nvGraphicFramePr>
        <p:xfrm>
          <a:off x="5155775" y="2994017"/>
          <a:ext cx="2448273" cy="248447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296145"/>
                <a:gridCol w="1152128"/>
              </a:tblGrid>
              <a:tr h="566601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Diseases</a:t>
                      </a:r>
                      <a:endParaRPr lang="en-US" sz="20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</a:rPr>
                        <a:t>s </a:t>
                      </a:r>
                      <a:r>
                        <a:rPr lang="en-US" sz="2000" b="1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endParaRPr lang="en-US" sz="20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479468">
                <a:tc>
                  <a:txBody>
                    <a:bodyPr/>
                    <a:lstStyle/>
                    <a:p>
                      <a:pPr algn="ctr"/>
                      <a:r>
                        <a:rPr lang="en-US" sz="2000" b="0" smtClean="0"/>
                        <a:t>Cancer</a:t>
                      </a:r>
                      <a:endParaRPr lang="en-US" sz="20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mtClean="0"/>
                        <a:t>360</a:t>
                      </a:r>
                      <a:endParaRPr lang="en-US" sz="20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468">
                <a:tc>
                  <a:txBody>
                    <a:bodyPr/>
                    <a:lstStyle/>
                    <a:p>
                      <a:pPr algn="ctr"/>
                      <a:r>
                        <a:rPr lang="en-US" sz="2000" b="0" smtClean="0"/>
                        <a:t>Cervicitis</a:t>
                      </a:r>
                      <a:endParaRPr lang="en-US" sz="20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mtClean="0"/>
                        <a:t>290</a:t>
                      </a:r>
                      <a:endParaRPr lang="en-US" sz="20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479468">
                <a:tc>
                  <a:txBody>
                    <a:bodyPr/>
                    <a:lstStyle/>
                    <a:p>
                      <a:pPr algn="ctr"/>
                      <a:r>
                        <a:rPr lang="en-US" sz="2000" b="0" smtClean="0"/>
                        <a:t>Cold</a:t>
                      </a:r>
                      <a:endParaRPr lang="en-US" sz="20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mtClean="0"/>
                        <a:t>290</a:t>
                      </a:r>
                      <a:endParaRPr lang="en-US" sz="20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468">
                <a:tc>
                  <a:txBody>
                    <a:bodyPr/>
                    <a:lstStyle/>
                    <a:p>
                      <a:pPr algn="ctr"/>
                      <a:r>
                        <a:rPr lang="en-US" sz="2000" b="0" smtClean="0"/>
                        <a:t>Cough</a:t>
                      </a:r>
                      <a:endParaRPr lang="en-US" sz="20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mtClean="0"/>
                        <a:t>290</a:t>
                      </a:r>
                      <a:endParaRPr lang="en-US" sz="20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5092487" y="2564904"/>
            <a:ext cx="2497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/>
              <a:t>Cervicitis Patient</a:t>
            </a:r>
            <a:endParaRPr lang="en-US" sz="2000"/>
          </a:p>
        </p:txBody>
      </p:sp>
      <p:sp>
        <p:nvSpPr>
          <p:cNvPr id="26" name="AutoShape 10"/>
          <p:cNvSpPr>
            <a:spLocks noChangeArrowheads="1"/>
          </p:cNvSpPr>
          <p:nvPr/>
        </p:nvSpPr>
        <p:spPr bwMode="auto">
          <a:xfrm rot="10800000" flipH="1">
            <a:off x="4729521" y="4065646"/>
            <a:ext cx="307390" cy="299458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7" name="Rectangle 26"/>
          <p:cNvSpPr/>
          <p:nvPr/>
        </p:nvSpPr>
        <p:spPr>
          <a:xfrm>
            <a:off x="5164495" y="4057880"/>
            <a:ext cx="2425264" cy="451239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91"/>
          <p:cNvSpPr>
            <a:spLocks/>
          </p:cNvSpPr>
          <p:nvPr/>
        </p:nvSpPr>
        <p:spPr bwMode="auto">
          <a:xfrm>
            <a:off x="7589759" y="3609580"/>
            <a:ext cx="255463" cy="628322"/>
          </a:xfrm>
          <a:custGeom>
            <a:avLst/>
            <a:gdLst>
              <a:gd name="T0" fmla="*/ 0 w 144"/>
              <a:gd name="T1" fmla="*/ 0 h 240"/>
              <a:gd name="T2" fmla="*/ 2147483647 w 144"/>
              <a:gd name="T3" fmla="*/ 2147483647 h 240"/>
              <a:gd name="T4" fmla="*/ 0 w 144"/>
              <a:gd name="T5" fmla="*/ 2147483647 h 240"/>
              <a:gd name="T6" fmla="*/ 0 60000 65536"/>
              <a:gd name="T7" fmla="*/ 0 60000 65536"/>
              <a:gd name="T8" fmla="*/ 0 60000 65536"/>
              <a:gd name="T9" fmla="*/ 0 w 144"/>
              <a:gd name="T10" fmla="*/ 0 h 240"/>
              <a:gd name="T11" fmla="*/ 144 w 144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240">
                <a:moveTo>
                  <a:pt x="0" y="0"/>
                </a:moveTo>
                <a:cubicBezTo>
                  <a:pt x="72" y="52"/>
                  <a:pt x="144" y="104"/>
                  <a:pt x="144" y="144"/>
                </a:cubicBezTo>
                <a:cubicBezTo>
                  <a:pt x="144" y="184"/>
                  <a:pt x="24" y="224"/>
                  <a:pt x="0" y="240"/>
                </a:cubicBezTo>
              </a:path>
            </a:pathLst>
          </a:custGeom>
          <a:noFill/>
          <a:ln w="9525">
            <a:solidFill>
              <a:schemeClr val="tx1"/>
            </a:solidFill>
            <a:miter lim="800000"/>
            <a:headEnd type="triangle" w="med" len="med"/>
            <a:tailEnd type="none" w="med" len="med"/>
          </a:ln>
        </p:spPr>
        <p:txBody>
          <a:bodyPr vert="eaVert" wrap="none" anchor="t" anchorCtr="1"/>
          <a:lstStyle/>
          <a:p>
            <a:r>
              <a:rPr lang="en-US" sz="1200" smtClean="0"/>
              <a:t>360</a:t>
            </a:r>
            <a:endParaRPr lang="en-US" sz="1200"/>
          </a:p>
        </p:txBody>
      </p:sp>
      <p:sp>
        <p:nvSpPr>
          <p:cNvPr id="30" name="Freeform 91"/>
          <p:cNvSpPr>
            <a:spLocks/>
          </p:cNvSpPr>
          <p:nvPr/>
        </p:nvSpPr>
        <p:spPr bwMode="auto">
          <a:xfrm>
            <a:off x="7684775" y="4283499"/>
            <a:ext cx="559633" cy="978966"/>
          </a:xfrm>
          <a:custGeom>
            <a:avLst/>
            <a:gdLst>
              <a:gd name="T0" fmla="*/ 0 w 144"/>
              <a:gd name="T1" fmla="*/ 0 h 240"/>
              <a:gd name="T2" fmla="*/ 2147483647 w 144"/>
              <a:gd name="T3" fmla="*/ 2147483647 h 240"/>
              <a:gd name="T4" fmla="*/ 0 w 144"/>
              <a:gd name="T5" fmla="*/ 2147483647 h 240"/>
              <a:gd name="T6" fmla="*/ 0 60000 65536"/>
              <a:gd name="T7" fmla="*/ 0 60000 65536"/>
              <a:gd name="T8" fmla="*/ 0 60000 65536"/>
              <a:gd name="T9" fmla="*/ 0 w 144"/>
              <a:gd name="T10" fmla="*/ 0 h 240"/>
              <a:gd name="T11" fmla="*/ 144 w 144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240">
                <a:moveTo>
                  <a:pt x="0" y="0"/>
                </a:moveTo>
                <a:cubicBezTo>
                  <a:pt x="72" y="52"/>
                  <a:pt x="144" y="104"/>
                  <a:pt x="144" y="144"/>
                </a:cubicBezTo>
                <a:cubicBezTo>
                  <a:pt x="144" y="184"/>
                  <a:pt x="24" y="224"/>
                  <a:pt x="0" y="240"/>
                </a:cubicBezTo>
              </a:path>
            </a:pathLst>
          </a:custGeom>
          <a:noFill/>
          <a:ln w="9525">
            <a:solidFill>
              <a:schemeClr val="tx1"/>
            </a:solidFill>
            <a:miter lim="800000"/>
            <a:headEnd type="none" w="med" len="med"/>
            <a:tailEnd type="triangle" w="med" len="med"/>
          </a:ln>
        </p:spPr>
        <p:txBody>
          <a:bodyPr vert="eaVert" wrap="none" anchor="t" anchorCtr="1"/>
          <a:lstStyle/>
          <a:p>
            <a:r>
              <a:rPr lang="en-US" sz="1200" smtClean="0"/>
              <a:t>     290</a:t>
            </a:r>
            <a:endParaRPr lang="en-US" sz="1200"/>
          </a:p>
        </p:txBody>
      </p:sp>
      <p:sp>
        <p:nvSpPr>
          <p:cNvPr id="31" name="AutoShape 10"/>
          <p:cNvSpPr>
            <a:spLocks noChangeArrowheads="1"/>
          </p:cNvSpPr>
          <p:nvPr/>
        </p:nvSpPr>
        <p:spPr bwMode="auto">
          <a:xfrm rot="5400000">
            <a:off x="6261937" y="5499910"/>
            <a:ext cx="325395" cy="360039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33" name="TextBox 32"/>
          <p:cNvSpPr txBox="1"/>
          <p:nvPr/>
        </p:nvSpPr>
        <p:spPr>
          <a:xfrm>
            <a:off x="5148064" y="5914634"/>
            <a:ext cx="2520280" cy="584775"/>
          </a:xfrm>
          <a:prstGeom prst="rect">
            <a:avLst/>
          </a:prstGeom>
          <a:solidFill>
            <a:srgbClr val="C00000">
              <a:alpha val="15000"/>
            </a:srgbClr>
          </a:solidFill>
          <a:ln w="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CA" sz="1600" b="1" smtClean="0"/>
              <a:t>66.7%: 290-byte packet</a:t>
            </a:r>
          </a:p>
          <a:p>
            <a:r>
              <a:rPr lang="en-CA" sz="1600" b="1" smtClean="0"/>
              <a:t>33.3%: 360-byte packet</a:t>
            </a:r>
          </a:p>
        </p:txBody>
      </p:sp>
      <p:sp>
        <p:nvSpPr>
          <p:cNvPr id="44" name="Freeform 91"/>
          <p:cNvSpPr>
            <a:spLocks/>
          </p:cNvSpPr>
          <p:nvPr/>
        </p:nvSpPr>
        <p:spPr bwMode="auto">
          <a:xfrm>
            <a:off x="7596336" y="4293096"/>
            <a:ext cx="255463" cy="628322"/>
          </a:xfrm>
          <a:custGeom>
            <a:avLst/>
            <a:gdLst>
              <a:gd name="T0" fmla="*/ 0 w 144"/>
              <a:gd name="T1" fmla="*/ 0 h 240"/>
              <a:gd name="T2" fmla="*/ 2147483647 w 144"/>
              <a:gd name="T3" fmla="*/ 2147483647 h 240"/>
              <a:gd name="T4" fmla="*/ 0 w 144"/>
              <a:gd name="T5" fmla="*/ 2147483647 h 240"/>
              <a:gd name="T6" fmla="*/ 0 60000 65536"/>
              <a:gd name="T7" fmla="*/ 0 60000 65536"/>
              <a:gd name="T8" fmla="*/ 0 60000 65536"/>
              <a:gd name="T9" fmla="*/ 0 w 144"/>
              <a:gd name="T10" fmla="*/ 0 h 240"/>
              <a:gd name="T11" fmla="*/ 144 w 144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240">
                <a:moveTo>
                  <a:pt x="0" y="0"/>
                </a:moveTo>
                <a:cubicBezTo>
                  <a:pt x="72" y="52"/>
                  <a:pt x="144" y="104"/>
                  <a:pt x="144" y="144"/>
                </a:cubicBezTo>
                <a:cubicBezTo>
                  <a:pt x="144" y="184"/>
                  <a:pt x="24" y="224"/>
                  <a:pt x="0" y="240"/>
                </a:cubicBezTo>
              </a:path>
            </a:pathLst>
          </a:custGeom>
          <a:noFill/>
          <a:ln w="9525">
            <a:solidFill>
              <a:schemeClr val="tx1"/>
            </a:solidFill>
            <a:miter lim="800000"/>
            <a:headEnd type="none" w="med" len="med"/>
            <a:tailEnd type="triangle" w="med" len="med"/>
          </a:ln>
        </p:spPr>
        <p:txBody>
          <a:bodyPr vert="eaVert" wrap="none" anchor="t" anchorCtr="1"/>
          <a:lstStyle/>
          <a:p>
            <a:r>
              <a:rPr lang="en-US" sz="1200" smtClean="0"/>
              <a:t>290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17193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5" grpId="0" animBg="1"/>
      <p:bldP spid="16" grpId="0" animBg="1"/>
      <p:bldP spid="18" grpId="0" animBg="1"/>
      <p:bldP spid="20" grpId="0" animBg="1"/>
      <p:bldP spid="22" grpId="0" animBg="1"/>
      <p:bldP spid="23" grpId="0" animBg="1"/>
      <p:bldP spid="25" grpId="0"/>
      <p:bldP spid="26" grpId="0" animBg="1"/>
      <p:bldP spid="27" grpId="0" animBg="1"/>
      <p:bldP spid="28" grpId="0" animBg="1"/>
      <p:bldP spid="30" grpId="0" animBg="1"/>
      <p:bldP spid="31" grpId="0" animBg="1"/>
      <p:bldP spid="33" grpId="0" animBg="1"/>
      <p:bldP spid="4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992256" y="6563178"/>
            <a:ext cx="2133600" cy="323850"/>
          </a:xfrm>
          <a:prstGeom prst="rect">
            <a:avLst/>
          </a:prstGeom>
          <a:noFill/>
        </p:spPr>
        <p:txBody>
          <a:bodyPr/>
          <a:lstStyle/>
          <a:p>
            <a:fld id="{18492F56-BF95-4FF1-9BCC-BD6162B06F11}" type="slidenum">
              <a:rPr lang="en-US" smtClean="0"/>
              <a:pPr/>
              <a:t>11</a:t>
            </a:fld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CA" dirty="0" smtClean="0"/>
              <a:t>Better Privacy Protection</a:t>
            </a:r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11395"/>
              </p:ext>
            </p:extLst>
          </p:nvPr>
        </p:nvGraphicFramePr>
        <p:xfrm>
          <a:off x="251520" y="2510799"/>
          <a:ext cx="2448273" cy="248447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296145"/>
                <a:gridCol w="1152128"/>
              </a:tblGrid>
              <a:tr h="566601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Diseases</a:t>
                      </a:r>
                      <a:endParaRPr lang="en-US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s </a:t>
                      </a:r>
                      <a:r>
                        <a:rPr lang="en-US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endParaRPr lang="en-US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479468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Cancer</a:t>
                      </a:r>
                      <a:endParaRPr 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360</a:t>
                      </a:r>
                      <a:endParaRPr 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468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Cervicitis</a:t>
                      </a:r>
                      <a:endParaRPr 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290</a:t>
                      </a:r>
                      <a:endParaRPr 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479468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Cold</a:t>
                      </a:r>
                      <a:endParaRPr 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290</a:t>
                      </a:r>
                      <a:endParaRPr 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468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Cough</a:t>
                      </a:r>
                      <a:endParaRPr 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290</a:t>
                      </a:r>
                      <a:endParaRPr 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95536" y="868765"/>
            <a:ext cx="849694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q"/>
            </a:pPr>
            <a:r>
              <a:rPr lang="en-CA" sz="2400" dirty="0" smtClean="0"/>
              <a:t> Can tolerate adversaries’ extra knowledge</a:t>
            </a:r>
          </a:p>
          <a:p>
            <a:pPr>
              <a:buClr>
                <a:srgbClr val="FF0000"/>
              </a:buClr>
              <a:buFont typeface="Wingdings" pitchFamily="2" charset="2"/>
              <a:buChar char="q"/>
            </a:pPr>
            <a:endParaRPr lang="en-CA" sz="800" dirty="0"/>
          </a:p>
          <a:p>
            <a:pPr marL="109538" lvl="1" indent="123825">
              <a:buClr>
                <a:srgbClr val="333399"/>
              </a:buClr>
              <a:buFont typeface="Wingdings" pitchFamily="2" charset="2"/>
              <a:buChar char="q"/>
            </a:pP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Suppose an adversary knows a patient is male and </a:t>
            </a:r>
            <a:r>
              <a:rPr lang="en-US" sz="2000" smtClean="0">
                <a:solidFill>
                  <a:srgbClr val="000000"/>
                </a:solidFill>
              </a:rPr>
              <a:t>he saw </a:t>
            </a:r>
            <a:r>
              <a:rPr lang="en-US" sz="2000" dirty="0" smtClean="0">
                <a:solidFill>
                  <a:srgbClr val="000000"/>
                </a:solidFill>
              </a:rPr>
              <a:t>s = 360</a:t>
            </a:r>
            <a:endParaRPr lang="en-US" sz="2000" dirty="0">
              <a:solidFill>
                <a:srgbClr val="000000"/>
              </a:solidFill>
            </a:endParaRP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346159"/>
              </p:ext>
            </p:extLst>
          </p:nvPr>
        </p:nvGraphicFramePr>
        <p:xfrm>
          <a:off x="3347864" y="2132856"/>
          <a:ext cx="2664296" cy="30983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296145"/>
                <a:gridCol w="1368151"/>
              </a:tblGrid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Patient</a:t>
                      </a:r>
                      <a:r>
                        <a:rPr lang="en-US" sz="20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algn="ctr"/>
                      <a:r>
                        <a:rPr lang="en-US" sz="20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Has </a:t>
                      </a:r>
                      <a:endParaRPr lang="en-US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Server</a:t>
                      </a:r>
                    </a:p>
                    <a:p>
                      <a:pPr algn="ctr"/>
                      <a:r>
                        <a:rPr lang="en-US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Selects</a:t>
                      </a:r>
                      <a:endParaRPr lang="en-US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479468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Cancer</a:t>
                      </a:r>
                      <a:endParaRPr 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Cervicitis</a:t>
                      </a:r>
                      <a:endParaRPr 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4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Cancer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Cold</a:t>
                      </a:r>
                      <a:endParaRPr 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479468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Cancer</a:t>
                      </a:r>
                      <a:endParaRPr 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Cough</a:t>
                      </a:r>
                      <a:endParaRPr 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479468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Cold</a:t>
                      </a:r>
                      <a:endParaRPr 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Cancer</a:t>
                      </a:r>
                      <a:endParaRPr 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468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Cough</a:t>
                      </a:r>
                      <a:endParaRPr 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Cancer</a:t>
                      </a:r>
                      <a:endParaRPr 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32" name="AutoShape 10"/>
          <p:cNvSpPr>
            <a:spLocks noChangeArrowheads="1"/>
          </p:cNvSpPr>
          <p:nvPr/>
        </p:nvSpPr>
        <p:spPr bwMode="auto">
          <a:xfrm rot="10800000" flipH="1">
            <a:off x="2771801" y="3356992"/>
            <a:ext cx="504055" cy="792088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34" name="AutoShape 10"/>
          <p:cNvSpPr>
            <a:spLocks noChangeArrowheads="1"/>
          </p:cNvSpPr>
          <p:nvPr/>
        </p:nvSpPr>
        <p:spPr bwMode="auto">
          <a:xfrm rot="10800000" flipH="1">
            <a:off x="6084169" y="3356992"/>
            <a:ext cx="504055" cy="792088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35" name="Cloud 34"/>
          <p:cNvSpPr/>
          <p:nvPr/>
        </p:nvSpPr>
        <p:spPr>
          <a:xfrm>
            <a:off x="6625129" y="2636912"/>
            <a:ext cx="2339752" cy="2232248"/>
          </a:xfrm>
          <a:prstGeom prst="cloud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The adversary now can only be 60%, instead of 100%, sure that patient has Cancer.</a:t>
            </a:r>
            <a:endParaRPr lang="en-US" sz="1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5536" y="5373216"/>
            <a:ext cx="8748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q"/>
            </a:pPr>
            <a:r>
              <a:rPr lang="en-CA" sz="2400" dirty="0" smtClean="0"/>
              <a:t> Cost is not necessarily worse</a:t>
            </a:r>
          </a:p>
          <a:p>
            <a:pPr>
              <a:buClr>
                <a:srgbClr val="FF0000"/>
              </a:buClr>
              <a:buFont typeface="Wingdings" pitchFamily="2" charset="2"/>
              <a:buChar char="q"/>
            </a:pPr>
            <a:endParaRPr lang="en-CA" sz="800" dirty="0"/>
          </a:p>
          <a:p>
            <a:pPr marL="109538" lvl="1" indent="123825">
              <a:buClr>
                <a:srgbClr val="333399"/>
              </a:buClr>
              <a:buFont typeface="Wingdings" pitchFamily="2" charset="2"/>
              <a:buChar char="q"/>
            </a:pP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In this example, these two methods actually lead to exactly the same expected padding and processing costs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1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Agenda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992256" y="6563178"/>
            <a:ext cx="2133600" cy="323850"/>
          </a:xfrm>
          <a:prstGeom prst="rect">
            <a:avLst/>
          </a:prstGeom>
          <a:noFill/>
        </p:spPr>
        <p:txBody>
          <a:bodyPr/>
          <a:lstStyle/>
          <a:p>
            <a:fld id="{18492F56-BF95-4FF1-9BCC-BD6162B06F11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9221" name="AutoShape 5"/>
          <p:cNvSpPr>
            <a:spLocks noChangeArrowheads="1"/>
          </p:cNvSpPr>
          <p:nvPr/>
        </p:nvSpPr>
        <p:spPr bwMode="gray">
          <a:xfrm>
            <a:off x="1500166" y="1071546"/>
            <a:ext cx="6253163" cy="474662"/>
          </a:xfrm>
          <a:prstGeom prst="roundRect">
            <a:avLst>
              <a:gd name="adj" fmla="val 19046"/>
            </a:avLst>
          </a:prstGeom>
          <a:solidFill>
            <a:schemeClr val="bg1"/>
          </a:solidFill>
          <a:ln w="28575" algn="ctr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0"/>
              </a:schemeClr>
            </a:outerShdw>
          </a:effectLst>
        </p:spPr>
        <p:txBody>
          <a:bodyPr wrap="none" anchor="ctr"/>
          <a:lstStyle/>
          <a:p>
            <a:pPr>
              <a:buClr>
                <a:srgbClr val="FF0000"/>
              </a:buClr>
              <a:buFont typeface="Wingdings" pitchFamily="2" charset="2"/>
              <a:buChar char="q"/>
              <a:defRPr/>
            </a:pPr>
            <a:r>
              <a:rPr lang="en-US" sz="2400" b="1" smtClean="0">
                <a:cs typeface="Arial" charset="0"/>
              </a:rPr>
              <a:t> 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ea typeface="宋体" pitchFamily="2" charset="-122"/>
              </a:rPr>
              <a:t>Overview</a:t>
            </a:r>
          </a:p>
        </p:txBody>
      </p:sp>
      <p:sp>
        <p:nvSpPr>
          <p:cNvPr id="9223" name="AutoShape 7"/>
          <p:cNvSpPr>
            <a:spLocks noChangeArrowheads="1"/>
          </p:cNvSpPr>
          <p:nvPr/>
        </p:nvSpPr>
        <p:spPr bwMode="gray">
          <a:xfrm>
            <a:off x="1500166" y="1685720"/>
            <a:ext cx="6248400" cy="457200"/>
          </a:xfrm>
          <a:prstGeom prst="roundRect">
            <a:avLst>
              <a:gd name="adj" fmla="val 19046"/>
            </a:avLst>
          </a:prstGeom>
          <a:solidFill>
            <a:schemeClr val="bg1"/>
          </a:solidFill>
          <a:ln w="28575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0"/>
              </a:schemeClr>
            </a:outerShdw>
          </a:effectLst>
        </p:spPr>
        <p:txBody>
          <a:bodyPr wrap="none" anchor="ctr"/>
          <a:lstStyle/>
          <a:p>
            <a:pPr>
              <a:buClr>
                <a:srgbClr val="FF0000"/>
              </a:buClr>
              <a:buFont typeface="Wingdings" pitchFamily="2" charset="2"/>
              <a:buChar char="q"/>
              <a:defRPr/>
            </a:pPr>
            <a:r>
              <a:rPr lang="en-US" sz="2400" b="1" smtClean="0">
                <a:cs typeface="Arial" charset="0"/>
              </a:rPr>
              <a:t> </a:t>
            </a:r>
            <a:r>
              <a:rPr lang="en-US" sz="2400" b="1">
                <a:cs typeface="Arial" charset="0"/>
              </a:rPr>
              <a:t>The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ea typeface="宋体" pitchFamily="2" charset="-122"/>
              </a:rPr>
              <a:t> </a:t>
            </a:r>
            <a:r>
              <a:rPr lang="en-US" sz="2400" b="1">
                <a:cs typeface="Arial" charset="0"/>
              </a:rPr>
              <a:t>Model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gray">
          <a:xfrm>
            <a:off x="1500166" y="5060032"/>
            <a:ext cx="6248400" cy="457200"/>
          </a:xfrm>
          <a:prstGeom prst="roundRect">
            <a:avLst>
              <a:gd name="adj" fmla="val 19046"/>
            </a:avLst>
          </a:prstGeom>
          <a:solidFill>
            <a:schemeClr val="bg1"/>
          </a:solidFill>
          <a:ln w="28575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0"/>
              </a:schemeClr>
            </a:outerShdw>
          </a:effectLst>
        </p:spPr>
        <p:txBody>
          <a:bodyPr wrap="none" anchor="ctr"/>
          <a:lstStyle/>
          <a:p>
            <a:pPr>
              <a:buClr>
                <a:srgbClr val="FF0000"/>
              </a:buClr>
              <a:buFont typeface="Wingdings" pitchFamily="2" charset="2"/>
              <a:buChar char="q"/>
              <a:defRPr/>
            </a:pPr>
            <a:r>
              <a:rPr lang="en-US" sz="2400" b="1" smtClean="0">
                <a:cs typeface="Arial" charset="0"/>
              </a:rPr>
              <a:t> 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ea typeface="宋体" pitchFamily="2" charset="-122"/>
              </a:rPr>
              <a:t>Conclusion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gray">
          <a:xfrm>
            <a:off x="1500166" y="3866608"/>
            <a:ext cx="6248400" cy="457200"/>
          </a:xfrm>
          <a:prstGeom prst="roundRect">
            <a:avLst>
              <a:gd name="adj" fmla="val 19046"/>
            </a:avLst>
          </a:prstGeom>
          <a:solidFill>
            <a:schemeClr val="bg1"/>
          </a:solidFill>
          <a:ln w="28575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0"/>
              </a:schemeClr>
            </a:outerShdw>
          </a:effectLst>
        </p:spPr>
        <p:txBody>
          <a:bodyPr wrap="none" anchor="ctr"/>
          <a:lstStyle/>
          <a:p>
            <a:pPr>
              <a:buClr>
                <a:srgbClr val="FF0000"/>
              </a:buClr>
              <a:buFont typeface="Wingdings" pitchFamily="2" charset="2"/>
              <a:buChar char="q"/>
              <a:defRPr/>
            </a:pPr>
            <a:r>
              <a:rPr lang="en-US" sz="2400" b="1" smtClean="0">
                <a:cs typeface="Arial" charset="0"/>
              </a:rPr>
              <a:t> 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ea typeface="宋体" pitchFamily="2" charset="-122"/>
              </a:rPr>
              <a:t>The Algorithms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gray">
          <a:xfrm>
            <a:off x="1500166" y="4463320"/>
            <a:ext cx="6248400" cy="457200"/>
          </a:xfrm>
          <a:prstGeom prst="roundRect">
            <a:avLst>
              <a:gd name="adj" fmla="val 19046"/>
            </a:avLst>
          </a:prstGeom>
          <a:solidFill>
            <a:schemeClr val="bg1"/>
          </a:solidFill>
          <a:ln w="28575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0"/>
              </a:schemeClr>
            </a:outerShdw>
          </a:effectLst>
        </p:spPr>
        <p:txBody>
          <a:bodyPr wrap="none" anchor="ctr"/>
          <a:lstStyle/>
          <a:p>
            <a:pPr>
              <a:buClr>
                <a:srgbClr val="FF0000"/>
              </a:buClr>
              <a:buFont typeface="Wingdings" pitchFamily="2" charset="2"/>
              <a:buChar char="q"/>
              <a:defRPr/>
            </a:pPr>
            <a:r>
              <a:rPr lang="en-US" sz="2400" b="1" dirty="0" smtClean="0">
                <a:cs typeface="Arial" charset="0"/>
              </a:rPr>
              <a:t>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ea typeface="宋体" pitchFamily="2" charset="-122"/>
              </a:rPr>
              <a:t>Experiment</a:t>
            </a: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gray">
          <a:xfrm>
            <a:off x="1403648" y="2132856"/>
            <a:ext cx="6253162" cy="1584176"/>
          </a:xfrm>
          <a:prstGeom prst="roundRect">
            <a:avLst>
              <a:gd name="adj" fmla="val 19046"/>
            </a:avLst>
          </a:prstGeom>
          <a:solidFill>
            <a:schemeClr val="bg1"/>
          </a:solidFill>
          <a:ln w="28575" algn="ctr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0"/>
              </a:schemeClr>
            </a:outerShdw>
          </a:effectLst>
        </p:spPr>
        <p:txBody>
          <a:bodyPr wrap="none" anchor="t" anchorCtr="0"/>
          <a:lstStyle/>
          <a:p>
            <a:pPr lvl="1">
              <a:buClr>
                <a:schemeClr val="accent2"/>
              </a:buClr>
              <a:buFont typeface="Wingdings" pitchFamily="2" charset="2"/>
              <a:buChar char="q"/>
              <a:defRPr/>
            </a:pPr>
            <a:r>
              <a:rPr lang="en-US" sz="2400" b="1">
                <a:cs typeface="Arial" charset="0"/>
              </a:rPr>
              <a:t> </a:t>
            </a:r>
            <a:r>
              <a:rPr lang="en-US" sz="2400" b="1" smtClean="0">
                <a:cs typeface="Arial" charset="0"/>
              </a:rPr>
              <a:t>Traffic Padding</a:t>
            </a:r>
          </a:p>
          <a:p>
            <a:pPr lvl="1">
              <a:buClr>
                <a:schemeClr val="accent2"/>
              </a:buClr>
              <a:buFont typeface="Wingdings" pitchFamily="2" charset="2"/>
              <a:buChar char="q"/>
              <a:defRPr/>
            </a:pPr>
            <a:r>
              <a:rPr lang="en-US" sz="2400" b="1" smtClean="0">
                <a:cs typeface="Arial" charset="0"/>
              </a:rPr>
              <a:t> Privacy Properties</a:t>
            </a:r>
          </a:p>
          <a:p>
            <a:pPr lvl="1">
              <a:buClr>
                <a:schemeClr val="accent2"/>
              </a:buClr>
              <a:buFont typeface="Wingdings" pitchFamily="2" charset="2"/>
              <a:buChar char="q"/>
              <a:defRPr/>
            </a:pPr>
            <a:r>
              <a:rPr lang="en-US" sz="2400" b="1">
                <a:cs typeface="Arial" charset="0"/>
              </a:rPr>
              <a:t> </a:t>
            </a:r>
            <a:r>
              <a:rPr lang="en-US" sz="2400" b="1" smtClean="0">
                <a:cs typeface="Arial" charset="0"/>
              </a:rPr>
              <a:t>Padding Methods</a:t>
            </a:r>
          </a:p>
          <a:p>
            <a:pPr lvl="1">
              <a:buClr>
                <a:schemeClr val="accent2"/>
              </a:buClr>
              <a:buFont typeface="Wingdings" pitchFamily="2" charset="2"/>
              <a:buChar char="q"/>
              <a:defRPr/>
            </a:pPr>
            <a:r>
              <a:rPr lang="en-US" sz="2400" b="1">
                <a:cs typeface="Arial" charset="0"/>
              </a:rPr>
              <a:t> </a:t>
            </a:r>
            <a:r>
              <a:rPr lang="en-US" sz="2400" b="1" smtClean="0">
                <a:cs typeface="Arial" charset="0"/>
              </a:rPr>
              <a:t>Cost Metrics</a:t>
            </a:r>
          </a:p>
        </p:txBody>
      </p:sp>
      <p:sp>
        <p:nvSpPr>
          <p:cNvPr id="11" name="Action Button: Forward or Next 10">
            <a:hlinkClick r:id="rId3" action="ppaction://hlinksldjump" highlightClick="1"/>
          </p:cNvPr>
          <p:cNvSpPr/>
          <p:nvPr/>
        </p:nvSpPr>
        <p:spPr>
          <a:xfrm>
            <a:off x="7135602" y="5517232"/>
            <a:ext cx="964790" cy="792088"/>
          </a:xfrm>
          <a:prstGeom prst="actionButtonForwardNext">
            <a:avLst/>
          </a:prstGeom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1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992256" y="6563178"/>
            <a:ext cx="2133600" cy="323850"/>
          </a:xfrm>
          <a:prstGeom prst="rect">
            <a:avLst/>
          </a:prstGeom>
          <a:noFill/>
        </p:spPr>
        <p:txBody>
          <a:bodyPr/>
          <a:lstStyle/>
          <a:p>
            <a:fld id="{18492F56-BF95-4FF1-9BCC-BD6162B06F11}" type="slidenum">
              <a:rPr lang="en-US" smtClean="0"/>
              <a:pPr/>
              <a:t>13</a:t>
            </a:fld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9" y="0"/>
            <a:ext cx="9113131" cy="762000"/>
          </a:xfrm>
        </p:spPr>
        <p:txBody>
          <a:bodyPr/>
          <a:lstStyle/>
          <a:p>
            <a:r>
              <a:rPr lang="en-US" sz="3200" dirty="0" smtClean="0"/>
              <a:t>Traffic Padding Issue</a:t>
            </a:r>
            <a:endParaRPr lang="en-US" sz="3200" dirty="0"/>
          </a:p>
        </p:txBody>
      </p:sp>
      <p:sp>
        <p:nvSpPr>
          <p:cNvPr id="7" name="Cloud 6"/>
          <p:cNvSpPr/>
          <p:nvPr/>
        </p:nvSpPr>
        <p:spPr>
          <a:xfrm>
            <a:off x="1264259" y="1236773"/>
            <a:ext cx="1005438" cy="628514"/>
          </a:xfrm>
          <a:prstGeom prst="cloud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Internet</a:t>
            </a:r>
            <a:endParaRPr lang="en-US" sz="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7828" name="Picture 4" descr="web,server,computer">
            <a:hlinkClick r:id="rId3" tooltip="web,server,computer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158022"/>
            <a:ext cx="720080" cy="758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>
            <a:stCxn id="40" idx="3"/>
            <a:endCxn id="7" idx="2"/>
          </p:cNvCxnSpPr>
          <p:nvPr/>
        </p:nvCxnSpPr>
        <p:spPr>
          <a:xfrm>
            <a:off x="903244" y="1541791"/>
            <a:ext cx="364134" cy="9239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0"/>
            <a:endCxn id="77828" idx="1"/>
          </p:cNvCxnSpPr>
          <p:nvPr/>
        </p:nvCxnSpPr>
        <p:spPr>
          <a:xfrm flipV="1">
            <a:off x="2268859" y="1537427"/>
            <a:ext cx="358925" cy="13603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7836" name="Picture 12" descr="http://www.artistsvalley.com/images/icons/Network%20Security%20Icons%20Var/Network%20Hacker%20Security%20Warning/256x256/Network%20Hacker%20Security%20Warn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980728"/>
            <a:ext cx="382523" cy="382523"/>
          </a:xfrm>
          <a:prstGeom prst="rect">
            <a:avLst/>
          </a:prstGeom>
          <a:solidFill>
            <a:srgbClr val="FF0000"/>
          </a:solidFill>
        </p:spPr>
      </p:pic>
      <p:pic>
        <p:nvPicPr>
          <p:cNvPr id="40" name="Picture 2" descr="ie,browser,internet explorer,microsoft">
            <a:hlinkClick r:id="rId6" tooltip="ie,browser,internet explorer,microsoft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1238757"/>
            <a:ext cx="579717" cy="60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51086" y="2069554"/>
                <a:ext cx="4357426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rgbClr val="FF0000"/>
                  </a:buClr>
                  <a:buFont typeface="Wingdings" pitchFamily="2" charset="2"/>
                  <a:buChar char="q"/>
                </a:pPr>
                <a:r>
                  <a:rPr lang="en-CA" sz="2000" dirty="0" smtClean="0"/>
                  <a:t> Interaction:</a:t>
                </a:r>
              </a:p>
              <a:p>
                <a:pPr>
                  <a:buClr>
                    <a:srgbClr val="FF0000"/>
                  </a:buClr>
                  <a:buFont typeface="Wingdings" pitchFamily="2" charset="2"/>
                  <a:buChar char="q"/>
                </a:pPr>
                <a:endParaRPr lang="en-CA" sz="800" dirty="0" smtClean="0"/>
              </a:p>
              <a:p>
                <a:pPr marL="109538" lvl="1" indent="123825">
                  <a:buClr>
                    <a:schemeClr val="accent2"/>
                  </a:buClr>
                  <a:buFont typeface="Wingdings" pitchFamily="2" charset="2"/>
                  <a:buChar char="q"/>
                </a:pPr>
                <a:r>
                  <a:rPr lang="en-CA" dirty="0" smtClean="0"/>
                  <a:t> action </a:t>
                </a:r>
                <a:r>
                  <a:rPr lang="en-CA" i="1" dirty="0" smtClean="0"/>
                  <a:t>a</a:t>
                </a:r>
                <a:r>
                  <a:rPr lang="en-CA" dirty="0" smtClean="0"/>
                  <a:t>:</a:t>
                </a:r>
                <a:endParaRPr lang="en-CA" sz="1000" dirty="0" smtClean="0"/>
              </a:p>
              <a:p>
                <a:pPr marL="233363" lvl="1">
                  <a:buClr>
                    <a:srgbClr val="FF0000"/>
                  </a:buClr>
                  <a:buFont typeface="Wingdings" pitchFamily="2" charset="2"/>
                  <a:buChar char="q"/>
                </a:pPr>
                <a:r>
                  <a:rPr lang="en-CA" sz="1400" dirty="0" smtClean="0"/>
                  <a:t> Atomic user input that triggers traffic</a:t>
                </a:r>
              </a:p>
              <a:p>
                <a:pPr marL="233363" lvl="1">
                  <a:buClr>
                    <a:srgbClr val="FF0000"/>
                  </a:buClr>
                  <a:buFont typeface="Wingdings" pitchFamily="2" charset="2"/>
                  <a:buChar char="q"/>
                </a:pPr>
                <a:r>
                  <a:rPr lang="en-CA" sz="1400" dirty="0" smtClean="0"/>
                  <a:t> </a:t>
                </a:r>
                <a:r>
                  <a:rPr lang="en-CA" sz="1400" dirty="0"/>
                  <a:t>A</a:t>
                </a:r>
                <a:r>
                  <a:rPr lang="en-CA" sz="1400" dirty="0" smtClean="0"/>
                  <a:t> keystroke, a mouse click …</a:t>
                </a:r>
              </a:p>
              <a:p>
                <a:pPr marL="233363" lvl="1">
                  <a:buClr>
                    <a:schemeClr val="accent2"/>
                  </a:buClr>
                </a:pPr>
                <a:endParaRPr lang="en-CA" sz="800" dirty="0" smtClean="0"/>
              </a:p>
              <a:p>
                <a:pPr marL="109538" lvl="1">
                  <a:buClr>
                    <a:schemeClr val="accent2"/>
                  </a:buClr>
                  <a:buFont typeface="Wingdings" pitchFamily="2" charset="2"/>
                  <a:buChar char="q"/>
                </a:pPr>
                <a:r>
                  <a:rPr lang="en-CA" dirty="0" smtClean="0"/>
                  <a:t> action-sequence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CA" dirty="0" smtClean="0"/>
                  <a:t> </a:t>
                </a:r>
                <a:r>
                  <a:rPr lang="en-CA" i="1" dirty="0" smtClean="0"/>
                  <a:t>:</a:t>
                </a:r>
                <a:endParaRPr lang="en-CA" sz="1000" dirty="0"/>
              </a:p>
              <a:p>
                <a:pPr marL="233363" lvl="1">
                  <a:buClr>
                    <a:srgbClr val="FF0000"/>
                  </a:buClr>
                  <a:buFont typeface="Wingdings" pitchFamily="2" charset="2"/>
                  <a:buChar char="q"/>
                </a:pPr>
                <a:r>
                  <a:rPr lang="en-CA" sz="1400" dirty="0"/>
                  <a:t> A</a:t>
                </a:r>
                <a:r>
                  <a:rPr lang="en-CA" sz="1400" dirty="0" smtClean="0"/>
                  <a:t> sequence of actions with complete input info</a:t>
                </a:r>
                <a:endParaRPr lang="en-CA" sz="1400" dirty="0"/>
              </a:p>
              <a:p>
                <a:pPr marL="233363" lvl="1">
                  <a:buClr>
                    <a:srgbClr val="FF0000"/>
                  </a:buClr>
                  <a:buFont typeface="Wingdings" pitchFamily="2" charset="2"/>
                  <a:buChar char="q"/>
                </a:pPr>
                <a:r>
                  <a:rPr lang="en-CA" sz="1400" dirty="0"/>
                  <a:t> C</a:t>
                </a:r>
                <a:r>
                  <a:rPr lang="en-CA" sz="1400" dirty="0" smtClean="0"/>
                  <a:t>onsecutive keystrokes…</a:t>
                </a:r>
                <a:endParaRPr lang="en-CA" sz="1100" dirty="0"/>
              </a:p>
              <a:p>
                <a:pPr marL="233363" lvl="1">
                  <a:buClr>
                    <a:srgbClr val="333399"/>
                  </a:buClr>
                </a:pPr>
                <a:endParaRPr lang="en-CA" sz="800" dirty="0">
                  <a:solidFill>
                    <a:srgbClr val="000000"/>
                  </a:solidFill>
                </a:endParaRPr>
              </a:p>
              <a:p>
                <a:pPr marL="109538" lvl="1">
                  <a:buClr>
                    <a:srgbClr val="333399"/>
                  </a:buClr>
                  <a:buFont typeface="Wingdings" pitchFamily="2" charset="2"/>
                  <a:buChar char="q"/>
                </a:pPr>
                <a:r>
                  <a:rPr lang="en-CA" dirty="0">
                    <a:solidFill>
                      <a:srgbClr val="000000"/>
                    </a:solidFill>
                  </a:rPr>
                  <a:t> </a:t>
                </a:r>
                <a:r>
                  <a:rPr lang="en-CA" dirty="0" smtClean="0">
                    <a:solidFill>
                      <a:srgbClr val="000000"/>
                    </a:solidFill>
                  </a:rPr>
                  <a:t>action-set </a:t>
                </a:r>
                <a:r>
                  <a:rPr lang="en-CA" i="1" dirty="0" smtClean="0">
                    <a:solidFill>
                      <a:srgbClr val="000000"/>
                    </a:solidFill>
                  </a:rPr>
                  <a:t>A</a:t>
                </a:r>
                <a:r>
                  <a:rPr lang="en-CA" i="1" baseline="-25000" dirty="0" smtClean="0">
                    <a:solidFill>
                      <a:srgbClr val="000000"/>
                    </a:solidFill>
                  </a:rPr>
                  <a:t>i</a:t>
                </a:r>
                <a:r>
                  <a:rPr lang="en-CA" i="1" dirty="0" smtClean="0">
                    <a:solidFill>
                      <a:srgbClr val="000000"/>
                    </a:solidFill>
                  </a:rPr>
                  <a:t>:</a:t>
                </a:r>
                <a:r>
                  <a:rPr lang="en-CA" dirty="0" smtClean="0">
                    <a:solidFill>
                      <a:srgbClr val="000000"/>
                    </a:solidFill>
                  </a:rPr>
                  <a:t> </a:t>
                </a:r>
                <a:endParaRPr lang="en-CA" sz="1000" dirty="0">
                  <a:solidFill>
                    <a:srgbClr val="000000"/>
                  </a:solidFill>
                </a:endParaRPr>
              </a:p>
              <a:p>
                <a:pPr marL="233363" lvl="1">
                  <a:buClr>
                    <a:srgbClr val="FF0000"/>
                  </a:buClr>
                  <a:buFont typeface="Wingdings" pitchFamily="2" charset="2"/>
                  <a:buChar char="q"/>
                </a:pPr>
                <a:r>
                  <a:rPr lang="en-CA" sz="1400" dirty="0">
                    <a:solidFill>
                      <a:srgbClr val="000000"/>
                    </a:solidFill>
                  </a:rPr>
                  <a:t> C</a:t>
                </a:r>
                <a:r>
                  <a:rPr lang="en-CA" sz="1400" dirty="0" smtClean="0">
                    <a:solidFill>
                      <a:srgbClr val="000000"/>
                    </a:solidFill>
                  </a:rPr>
                  <a:t>ollection of all </a:t>
                </a:r>
                <a:r>
                  <a:rPr lang="en-CA" sz="1400" dirty="0" err="1" smtClean="0">
                    <a:solidFill>
                      <a:srgbClr val="000000"/>
                    </a:solidFill>
                  </a:rPr>
                  <a:t>i</a:t>
                </a:r>
                <a:r>
                  <a:rPr lang="en-CA" sz="1400" baseline="30000" dirty="0" err="1" smtClean="0">
                    <a:solidFill>
                      <a:srgbClr val="000000"/>
                    </a:solidFill>
                  </a:rPr>
                  <a:t>th</a:t>
                </a:r>
                <a:r>
                  <a:rPr lang="en-CA" sz="1400" dirty="0" smtClean="0">
                    <a:solidFill>
                      <a:srgbClr val="000000"/>
                    </a:solidFill>
                  </a:rPr>
                  <a:t> actions in a set of action-</a:t>
                </a:r>
                <a:r>
                  <a:rPr lang="en-CA" sz="1400" dirty="0" err="1" smtClean="0">
                    <a:solidFill>
                      <a:srgbClr val="000000"/>
                    </a:solidFill>
                  </a:rPr>
                  <a:t>seq</a:t>
                </a:r>
                <a:endParaRPr lang="en-CA" sz="1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086" y="2069554"/>
                <a:ext cx="4357426" cy="2677656"/>
              </a:xfrm>
              <a:prstGeom prst="rect">
                <a:avLst/>
              </a:prstGeom>
              <a:blipFill rotWithShape="1">
                <a:blip r:embed="rId8"/>
                <a:stretch>
                  <a:fillRect l="-1119" t="-909" b="-1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8677024"/>
              </p:ext>
            </p:extLst>
          </p:nvPr>
        </p:nvGraphicFramePr>
        <p:xfrm>
          <a:off x="4850553" y="891560"/>
          <a:ext cx="3586084" cy="1097280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873880"/>
                <a:gridCol w="664330"/>
                <a:gridCol w="580192"/>
                <a:gridCol w="664330"/>
                <a:gridCol w="803352"/>
              </a:tblGrid>
              <a:tr h="206503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>
                          <a:solidFill>
                            <a:schemeClr val="lt1"/>
                          </a:solidFill>
                        </a:rPr>
                        <a:t>Diseases</a:t>
                      </a:r>
                      <a:endParaRPr lang="en-CA" sz="1200" dirty="0">
                        <a:solidFill>
                          <a:schemeClr val="bg1"/>
                        </a:solidFill>
                      </a:endParaRPr>
                    </a:p>
                  </a:txBody>
                  <a:tcPr marL="86896" marR="868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Observed</a:t>
                      </a:r>
                      <a:r>
                        <a:rPr lang="en-CA" sz="1200" baseline="0" dirty="0" smtClean="0"/>
                        <a:t> Directional Packet Sizes</a:t>
                      </a:r>
                      <a:endParaRPr lang="en-CA" sz="1200" dirty="0"/>
                    </a:p>
                  </a:txBody>
                  <a:tcPr marL="86896" marR="868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sz="1200" dirty="0"/>
                    </a:p>
                  </a:txBody>
                  <a:tcPr marL="86896" marR="868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sz="1200" dirty="0"/>
                    </a:p>
                  </a:txBody>
                  <a:tcPr marL="86896" marR="868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sz="1200" dirty="0"/>
                    </a:p>
                  </a:txBody>
                  <a:tcPr marL="86896" marR="868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215">
                <a:tc>
                  <a:txBody>
                    <a:bodyPr/>
                    <a:lstStyle/>
                    <a:p>
                      <a:pPr algn="r"/>
                      <a:r>
                        <a:rPr lang="en-CA" sz="1200" u="none" smtClean="0">
                          <a:solidFill>
                            <a:schemeClr val="tx1"/>
                          </a:solidFill>
                        </a:rPr>
                        <a:t>Cancer</a:t>
                      </a:r>
                      <a:endParaRPr lang="en-CA" sz="1200"/>
                    </a:p>
                  </a:txBody>
                  <a:tcPr marL="86896" marR="868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smtClean="0"/>
                        <a:t>801→,</a:t>
                      </a:r>
                      <a:endParaRPr lang="en-CA" sz="1200"/>
                    </a:p>
                  </a:txBody>
                  <a:tcPr marL="86896" marR="868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smtClean="0"/>
                        <a:t>←54,</a:t>
                      </a:r>
                      <a:endParaRPr lang="en-CA" sz="1200"/>
                    </a:p>
                  </a:txBody>
                  <a:tcPr marL="86896" marR="8689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smtClean="0"/>
                        <a:t>←360,</a:t>
                      </a:r>
                      <a:endParaRPr lang="en-CA" sz="1200"/>
                    </a:p>
                  </a:txBody>
                  <a:tcPr marL="86896" marR="8689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 smtClean="0"/>
                        <a:t>60→</a:t>
                      </a:r>
                    </a:p>
                  </a:txBody>
                  <a:tcPr marL="86896" marR="8689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3927">
                <a:tc>
                  <a:txBody>
                    <a:bodyPr/>
                    <a:lstStyle/>
                    <a:p>
                      <a:pPr algn="r"/>
                      <a:r>
                        <a:rPr lang="en-CA" sz="1200" u="none" smtClean="0">
                          <a:solidFill>
                            <a:schemeClr val="tx1"/>
                          </a:solidFill>
                        </a:rPr>
                        <a:t>Cervicitis</a:t>
                      </a:r>
                      <a:endParaRPr lang="en-CA" sz="1200"/>
                    </a:p>
                  </a:txBody>
                  <a:tcPr marL="86896" marR="868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smtClean="0"/>
                        <a:t>801→,</a:t>
                      </a:r>
                      <a:endParaRPr lang="en-CA" sz="1200"/>
                    </a:p>
                  </a:txBody>
                  <a:tcPr marL="86896" marR="868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smtClean="0"/>
                        <a:t>←54,</a:t>
                      </a:r>
                      <a:endParaRPr lang="en-CA" sz="1200"/>
                    </a:p>
                  </a:txBody>
                  <a:tcPr marL="86896" marR="8689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smtClean="0"/>
                        <a:t>←290,</a:t>
                      </a:r>
                      <a:endParaRPr lang="en-CA" sz="1200"/>
                    </a:p>
                  </a:txBody>
                  <a:tcPr marL="86896" marR="8689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 smtClean="0"/>
                        <a:t>60→</a:t>
                      </a:r>
                    </a:p>
                  </a:txBody>
                  <a:tcPr marL="86896" marR="8689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5631">
                <a:tc>
                  <a:txBody>
                    <a:bodyPr/>
                    <a:lstStyle/>
                    <a:p>
                      <a:pPr algn="r"/>
                      <a:r>
                        <a:rPr lang="en-CA" sz="1200" dirty="0" smtClean="0"/>
                        <a:t>…</a:t>
                      </a:r>
                      <a:endParaRPr lang="en-CA" sz="1200" dirty="0"/>
                    </a:p>
                  </a:txBody>
                  <a:tcPr marL="86896" marR="868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 smtClean="0"/>
                        <a:t>…</a:t>
                      </a:r>
                    </a:p>
                  </a:txBody>
                  <a:tcPr marL="86896" marR="868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 smtClean="0"/>
                        <a:t>…</a:t>
                      </a:r>
                    </a:p>
                  </a:txBody>
                  <a:tcPr marL="86896" marR="8689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 smtClean="0"/>
                        <a:t>…</a:t>
                      </a:r>
                    </a:p>
                  </a:txBody>
                  <a:tcPr marL="86896" marR="8689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 smtClean="0"/>
                        <a:t>…</a:t>
                      </a:r>
                    </a:p>
                  </a:txBody>
                  <a:tcPr marL="86896" marR="8689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608512" y="2060848"/>
                <a:ext cx="4535488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rgbClr val="FF0000"/>
                  </a:buClr>
                  <a:buFont typeface="Wingdings" pitchFamily="2" charset="2"/>
                  <a:buChar char="q"/>
                </a:pPr>
                <a:r>
                  <a:rPr lang="en-CA" sz="2000" dirty="0" smtClean="0"/>
                  <a:t> Observation:</a:t>
                </a:r>
              </a:p>
              <a:p>
                <a:pPr>
                  <a:buClr>
                    <a:srgbClr val="FF0000"/>
                  </a:buClr>
                  <a:buFont typeface="Wingdings" pitchFamily="2" charset="2"/>
                  <a:buChar char="q"/>
                </a:pPr>
                <a:endParaRPr lang="en-CA" sz="800" dirty="0" smtClean="0"/>
              </a:p>
              <a:p>
                <a:pPr marL="109538" lvl="1" indent="123825">
                  <a:buClr>
                    <a:schemeClr val="accent2"/>
                  </a:buClr>
                  <a:buFont typeface="Wingdings" pitchFamily="2" charset="2"/>
                  <a:buChar char="q"/>
                </a:pPr>
                <a:r>
                  <a:rPr lang="en-CA" dirty="0" smtClean="0"/>
                  <a:t> flow-vector </a:t>
                </a:r>
                <a:r>
                  <a:rPr lang="en-CA" i="1" dirty="0"/>
                  <a:t>v</a:t>
                </a:r>
                <a:r>
                  <a:rPr lang="en-CA" dirty="0" smtClean="0"/>
                  <a:t>:</a:t>
                </a:r>
                <a:endParaRPr lang="en-CA" sz="1000" dirty="0" smtClean="0"/>
              </a:p>
              <a:p>
                <a:pPr marL="233363" lvl="1">
                  <a:buClr>
                    <a:srgbClr val="FF0000"/>
                  </a:buClr>
                  <a:buFont typeface="Wingdings" pitchFamily="2" charset="2"/>
                  <a:buChar char="q"/>
                </a:pPr>
                <a:r>
                  <a:rPr lang="en-CA" sz="1400" dirty="0" smtClean="0"/>
                  <a:t> A sequence of flows (directional packet sizes)</a:t>
                </a:r>
              </a:p>
              <a:p>
                <a:pPr marL="233363" lvl="1">
                  <a:buClr>
                    <a:srgbClr val="FF0000"/>
                  </a:buClr>
                  <a:buFont typeface="Wingdings" pitchFamily="2" charset="2"/>
                  <a:buChar char="q"/>
                </a:pPr>
                <a:r>
                  <a:rPr lang="en-CA" sz="1400" dirty="0"/>
                  <a:t> T</a:t>
                </a:r>
                <a:r>
                  <a:rPr lang="en-CA" sz="1400" dirty="0" smtClean="0"/>
                  <a:t>riggered an action</a:t>
                </a:r>
              </a:p>
              <a:p>
                <a:pPr marL="233363" lvl="1">
                  <a:buClr>
                    <a:schemeClr val="accent2"/>
                  </a:buClr>
                </a:pPr>
                <a:endParaRPr lang="en-CA" sz="800" dirty="0" smtClean="0"/>
              </a:p>
              <a:p>
                <a:pPr marL="109538" lvl="1">
                  <a:buClr>
                    <a:schemeClr val="accent2"/>
                  </a:buClr>
                  <a:buFont typeface="Wingdings" pitchFamily="2" charset="2"/>
                  <a:buChar char="q"/>
                </a:pPr>
                <a:r>
                  <a:rPr lang="en-CA" dirty="0" smtClean="0"/>
                  <a:t> vector-sequence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CA" i="1" dirty="0" smtClean="0"/>
                  <a:t>:</a:t>
                </a:r>
                <a:r>
                  <a:rPr lang="en-CA" dirty="0" smtClean="0"/>
                  <a:t> </a:t>
                </a:r>
                <a:endParaRPr lang="en-CA" sz="1000" dirty="0"/>
              </a:p>
              <a:p>
                <a:pPr marL="233363" lvl="1">
                  <a:buClr>
                    <a:srgbClr val="FF0000"/>
                  </a:buClr>
                  <a:buFont typeface="Wingdings" pitchFamily="2" charset="2"/>
                  <a:buChar char="q"/>
                </a:pPr>
                <a:r>
                  <a:rPr lang="en-CA" sz="1400" dirty="0"/>
                  <a:t> A</a:t>
                </a:r>
                <a:r>
                  <a:rPr lang="en-CA" sz="1400" dirty="0" smtClean="0"/>
                  <a:t> sequence of flow-vectors</a:t>
                </a:r>
                <a:endParaRPr lang="en-CA" sz="1400" dirty="0"/>
              </a:p>
              <a:p>
                <a:pPr marL="233363" lvl="1">
                  <a:buClr>
                    <a:srgbClr val="FF0000"/>
                  </a:buClr>
                  <a:buFont typeface="Wingdings" pitchFamily="2" charset="2"/>
                  <a:buChar char="q"/>
                </a:pPr>
                <a:r>
                  <a:rPr lang="en-CA" sz="1400" dirty="0"/>
                  <a:t> </a:t>
                </a:r>
                <a:r>
                  <a:rPr lang="en-CA" sz="1400" dirty="0" smtClean="0"/>
                  <a:t>Triggered by an equal-length action-sequence</a:t>
                </a:r>
                <a:endParaRPr lang="en-CA" dirty="0" smtClean="0"/>
              </a:p>
              <a:p>
                <a:pPr marL="233363" lvl="1">
                  <a:buClr>
                    <a:schemeClr val="accent2"/>
                  </a:buClr>
                </a:pPr>
                <a:endParaRPr lang="en-CA" sz="800" dirty="0"/>
              </a:p>
              <a:p>
                <a:pPr marL="109538" lvl="1">
                  <a:buClr>
                    <a:schemeClr val="accent2"/>
                  </a:buClr>
                  <a:buFont typeface="Wingdings" pitchFamily="2" charset="2"/>
                  <a:buChar char="q"/>
                </a:pPr>
                <a:r>
                  <a:rPr lang="en-CA" dirty="0"/>
                  <a:t> </a:t>
                </a:r>
                <a:r>
                  <a:rPr lang="en-CA" dirty="0" smtClean="0"/>
                  <a:t>vector</a:t>
                </a:r>
                <a:r>
                  <a:rPr lang="en-CA" dirty="0" smtClean="0">
                    <a:solidFill>
                      <a:srgbClr val="000000"/>
                    </a:solidFill>
                  </a:rPr>
                  <a:t>-set </a:t>
                </a:r>
                <a:r>
                  <a:rPr lang="en-CA" i="1" dirty="0" smtClean="0">
                    <a:solidFill>
                      <a:srgbClr val="000000"/>
                    </a:solidFill>
                  </a:rPr>
                  <a:t>V</a:t>
                </a:r>
                <a:r>
                  <a:rPr lang="en-CA" i="1" baseline="-25000" dirty="0" smtClean="0">
                    <a:solidFill>
                      <a:srgbClr val="000000"/>
                    </a:solidFill>
                  </a:rPr>
                  <a:t>i</a:t>
                </a:r>
                <a:r>
                  <a:rPr lang="en-CA" i="1" dirty="0" smtClean="0"/>
                  <a:t>:</a:t>
                </a:r>
                <a:r>
                  <a:rPr lang="en-CA" dirty="0" smtClean="0"/>
                  <a:t> </a:t>
                </a:r>
                <a:endParaRPr lang="en-CA" sz="1000" dirty="0" smtClean="0"/>
              </a:p>
              <a:p>
                <a:pPr marL="233363" lvl="1">
                  <a:buClr>
                    <a:srgbClr val="FF0000"/>
                  </a:buClr>
                  <a:buFont typeface="Wingdings" pitchFamily="2" charset="2"/>
                  <a:buChar char="q"/>
                </a:pPr>
                <a:r>
                  <a:rPr lang="en-CA" sz="1400" dirty="0" smtClean="0"/>
                  <a:t> </a:t>
                </a:r>
                <a:r>
                  <a:rPr lang="en-CA" sz="1400" dirty="0"/>
                  <a:t>C</a:t>
                </a:r>
                <a:r>
                  <a:rPr lang="en-CA" sz="1400" dirty="0" smtClean="0"/>
                  <a:t>ollection of </a:t>
                </a:r>
                <a:r>
                  <a:rPr lang="en-CA" sz="1400" dirty="0">
                    <a:solidFill>
                      <a:srgbClr val="000000"/>
                    </a:solidFill>
                  </a:rPr>
                  <a:t>all </a:t>
                </a:r>
                <a:r>
                  <a:rPr lang="en-CA" sz="1400" dirty="0" err="1" smtClean="0">
                    <a:solidFill>
                      <a:srgbClr val="000000"/>
                    </a:solidFill>
                  </a:rPr>
                  <a:t>i</a:t>
                </a:r>
                <a:r>
                  <a:rPr lang="en-CA" sz="1400" baseline="30000" dirty="0" err="1" smtClean="0">
                    <a:solidFill>
                      <a:srgbClr val="000000"/>
                    </a:solidFill>
                  </a:rPr>
                  <a:t>th</a:t>
                </a:r>
                <a:r>
                  <a:rPr lang="en-CA" sz="1400" baseline="30000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CA" sz="1400" dirty="0" smtClean="0"/>
                  <a:t> vectors in a set of vector-</a:t>
                </a:r>
                <a:r>
                  <a:rPr lang="en-CA" sz="1400" dirty="0" err="1" smtClean="0"/>
                  <a:t>seq</a:t>
                </a:r>
                <a:endParaRPr lang="en-CA" sz="1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512" y="2060848"/>
                <a:ext cx="4535488" cy="2677656"/>
              </a:xfrm>
              <a:prstGeom prst="rect">
                <a:avLst/>
              </a:prstGeom>
              <a:blipFill rotWithShape="1">
                <a:blip r:embed="rId9"/>
                <a:stretch>
                  <a:fillRect l="-1210" t="-911" b="-1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AutoShape 10"/>
          <p:cNvSpPr>
            <a:spLocks noChangeArrowheads="1"/>
          </p:cNvSpPr>
          <p:nvPr/>
        </p:nvSpPr>
        <p:spPr bwMode="auto">
          <a:xfrm rot="3516669">
            <a:off x="3134476" y="4872264"/>
            <a:ext cx="644082" cy="5334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0" name="AutoShape 10"/>
          <p:cNvSpPr>
            <a:spLocks noChangeArrowheads="1"/>
          </p:cNvSpPr>
          <p:nvPr/>
        </p:nvSpPr>
        <p:spPr bwMode="auto">
          <a:xfrm rot="6829240">
            <a:off x="5100049" y="4883762"/>
            <a:ext cx="644082" cy="5334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3" name="TextBox 22"/>
          <p:cNvSpPr txBox="1"/>
          <p:nvPr/>
        </p:nvSpPr>
        <p:spPr>
          <a:xfrm>
            <a:off x="1547665" y="5435969"/>
            <a:ext cx="597666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FF0000"/>
              </a:buClr>
              <a:buFont typeface="Wingdings" pitchFamily="2" charset="2"/>
              <a:buChar char="q"/>
            </a:pPr>
            <a:r>
              <a:rPr lang="en-CA" sz="2000" dirty="0" smtClean="0"/>
              <a:t> Vector-Action Set </a:t>
            </a:r>
            <a:r>
              <a:rPr lang="en-CA" sz="2000" i="1" dirty="0" err="1" smtClean="0"/>
              <a:t>VA</a:t>
            </a:r>
            <a:r>
              <a:rPr lang="en-CA" sz="2000" i="1" baseline="-25000" dirty="0" err="1" smtClean="0"/>
              <a:t>i</a:t>
            </a:r>
            <a:r>
              <a:rPr lang="en-CA" sz="2000" dirty="0" smtClean="0"/>
              <a:t>:</a:t>
            </a:r>
          </a:p>
          <a:p>
            <a:pPr marL="109538" lvl="1">
              <a:buClr>
                <a:schemeClr val="accent2"/>
              </a:buClr>
            </a:pPr>
            <a:endParaRPr lang="en-CA" sz="800" dirty="0">
              <a:solidFill>
                <a:srgbClr val="000000"/>
              </a:solidFill>
            </a:endParaRPr>
          </a:p>
          <a:p>
            <a:pPr marL="109538" lvl="1">
              <a:buClr>
                <a:srgbClr val="333399"/>
              </a:buClr>
              <a:buFont typeface="Wingdings" pitchFamily="2" charset="2"/>
              <a:buChar char="q"/>
            </a:pPr>
            <a:r>
              <a:rPr lang="en-CA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Pairs of </a:t>
            </a:r>
            <a:r>
              <a:rPr lang="en-CA" dirty="0" err="1">
                <a:solidFill>
                  <a:srgbClr val="000000"/>
                </a:solidFill>
              </a:rPr>
              <a:t>i</a:t>
            </a:r>
            <a:r>
              <a:rPr lang="en-CA" baseline="30000" dirty="0" err="1">
                <a:solidFill>
                  <a:srgbClr val="000000"/>
                </a:solidFill>
              </a:rPr>
              <a:t>th</a:t>
            </a:r>
            <a:r>
              <a:rPr lang="en-CA" baseline="30000" dirty="0">
                <a:solidFill>
                  <a:srgbClr val="000000"/>
                </a:solidFill>
              </a:rPr>
              <a:t>  </a:t>
            </a:r>
            <a:r>
              <a:rPr lang="en-US" dirty="0" smtClean="0">
                <a:solidFill>
                  <a:srgbClr val="000000"/>
                </a:solidFill>
              </a:rPr>
              <a:t>actions and corresponding </a:t>
            </a:r>
            <a:r>
              <a:rPr lang="en-CA" dirty="0" err="1">
                <a:solidFill>
                  <a:srgbClr val="000000"/>
                </a:solidFill>
              </a:rPr>
              <a:t>i</a:t>
            </a:r>
            <a:r>
              <a:rPr lang="en-CA" baseline="30000" dirty="0" err="1">
                <a:solidFill>
                  <a:srgbClr val="000000"/>
                </a:solidFill>
              </a:rPr>
              <a:t>th</a:t>
            </a:r>
            <a:r>
              <a:rPr lang="en-CA" baseline="30000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flow-vectors</a:t>
            </a:r>
            <a:endParaRPr lang="en-CA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67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992256" y="6563178"/>
            <a:ext cx="2133600" cy="323850"/>
          </a:xfrm>
          <a:prstGeom prst="rect">
            <a:avLst/>
          </a:prstGeom>
          <a:noFill/>
        </p:spPr>
        <p:txBody>
          <a:bodyPr/>
          <a:lstStyle/>
          <a:p>
            <a:fld id="{18492F56-BF95-4FF1-9BCC-BD6162B06F11}" type="slidenum">
              <a:rPr lang="en-US" smtClean="0"/>
              <a:pPr/>
              <a:t>14</a:t>
            </a:fld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9" y="0"/>
            <a:ext cx="9113131" cy="762000"/>
          </a:xfrm>
        </p:spPr>
        <p:txBody>
          <a:bodyPr/>
          <a:lstStyle/>
          <a:p>
            <a:r>
              <a:rPr lang="en-US" sz="3200" dirty="0" smtClean="0"/>
              <a:t>Privacy Properties</a:t>
            </a:r>
            <a:endParaRPr lang="en-US" sz="2400" b="1" kern="1200" dirty="0">
              <a:solidFill>
                <a:schemeClr val="bg1">
                  <a:lumMod val="50000"/>
                </a:schemeClr>
              </a:solidFill>
              <a:latin typeface="+mn-lt"/>
              <a:ea typeface="宋体" pitchFamily="2" charset="-122"/>
              <a:cs typeface="+mn-cs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179512" y="3068960"/>
            <a:ext cx="8712968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9512" y="1196752"/>
                <a:ext cx="8820980" cy="1824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rgbClr val="FF0000"/>
                  </a:buClr>
                  <a:buFont typeface="Wingdings" pitchFamily="2" charset="2"/>
                  <a:buChar char="q"/>
                </a:pPr>
                <a:r>
                  <a:rPr lang="en-CA" sz="2400" dirty="0" smtClean="0"/>
                  <a:t> k-</a:t>
                </a:r>
                <a:r>
                  <a:rPr lang="en-CA" sz="2400" dirty="0" err="1"/>
                  <a:t>I</a:t>
                </a:r>
                <a:r>
                  <a:rPr lang="en-CA" sz="2400" dirty="0" err="1" smtClean="0"/>
                  <a:t>ndistinguishability</a:t>
                </a:r>
                <a:r>
                  <a:rPr lang="en-CA" sz="2400" dirty="0" smtClean="0"/>
                  <a:t>:</a:t>
                </a:r>
                <a:endParaRPr lang="en-CA" sz="2400" i="1" dirty="0" smtClean="0"/>
              </a:p>
              <a:p>
                <a:pPr>
                  <a:buClr>
                    <a:srgbClr val="FF0000"/>
                  </a:buClr>
                  <a:buFont typeface="Wingdings" pitchFamily="2" charset="2"/>
                  <a:buChar char="q"/>
                </a:pPr>
                <a:endParaRPr lang="en-CA" sz="1000" dirty="0" smtClean="0"/>
              </a:p>
              <a:p>
                <a:pPr marL="109538" lvl="1" indent="123825">
                  <a:buClr>
                    <a:schemeClr val="accent2"/>
                  </a:buClr>
                  <a:buFont typeface="Wingdings" pitchFamily="2" charset="2"/>
                  <a:buChar char="q"/>
                </a:pPr>
                <a:r>
                  <a:rPr lang="en-CA" sz="2000" dirty="0" smtClean="0"/>
                  <a:t> For any flow-vector, at least k different actions can trigger it.</a:t>
                </a:r>
              </a:p>
              <a:p>
                <a:pPr marL="109538" lvl="1">
                  <a:buClr>
                    <a:schemeClr val="accent2"/>
                  </a:buClr>
                </a:pPr>
                <a:endParaRPr lang="en-CA" sz="800" dirty="0" smtClean="0"/>
              </a:p>
              <a:p>
                <a:pPr marL="109538" lvl="1">
                  <a:buClr>
                    <a:schemeClr val="accent2"/>
                  </a:buClr>
                  <a:buFont typeface="Wingdings" pitchFamily="2" charset="2"/>
                  <a:buChar char="q"/>
                </a:pPr>
                <a:r>
                  <a:rPr lang="en-CA" sz="2000" dirty="0" smtClean="0"/>
                  <a:t> </a:t>
                </a:r>
                <a:r>
                  <a:rPr lang="en-CA" sz="2000" dirty="0"/>
                  <a:t>Given </a:t>
                </a:r>
                <a:r>
                  <a:rPr lang="en-CA" sz="2000" dirty="0" smtClean="0"/>
                  <a:t>vector-action </a:t>
                </a:r>
                <a:r>
                  <a:rPr lang="en-CA" sz="2000" dirty="0"/>
                  <a:t>set </a:t>
                </a:r>
                <a:r>
                  <a:rPr lang="en-CA" sz="2000" i="1" dirty="0"/>
                  <a:t>VA, </a:t>
                </a:r>
                <a:r>
                  <a:rPr lang="en-CA" sz="2000" dirty="0"/>
                  <a:t>padding algorithm </a:t>
                </a:r>
                <a:r>
                  <a:rPr lang="en-CA" sz="2000" i="1" dirty="0" smtClean="0"/>
                  <a:t>M</a:t>
                </a:r>
                <a:r>
                  <a:rPr lang="en-CA" sz="2000" dirty="0" smtClean="0"/>
                  <a:t>, range </a:t>
                </a:r>
                <a:r>
                  <a:rPr lang="en-CA" sz="2000" i="1" dirty="0" smtClean="0"/>
                  <a:t>Range(</a:t>
                </a:r>
                <a:r>
                  <a:rPr lang="en-CA" sz="2000" i="1" dirty="0" err="1" smtClean="0"/>
                  <a:t>M,VA</a:t>
                </a:r>
                <a:r>
                  <a:rPr lang="en-CA" sz="2000" i="1" dirty="0" smtClean="0"/>
                  <a:t>)</a:t>
                </a:r>
              </a:p>
              <a:p>
                <a:pPr marL="109538" lvl="1">
                  <a:buClr>
                    <a:schemeClr val="accent2"/>
                  </a:buClr>
                </a:pPr>
                <a:r>
                  <a:rPr lang="en-CA" sz="800" dirty="0" smtClean="0"/>
                  <a:t> </a:t>
                </a:r>
                <a:endParaRPr lang="en-US" sz="800" dirty="0">
                  <a:latin typeface="Cambria Math"/>
                  <a:ea typeface="Cambria Math"/>
                </a:endParaRPr>
              </a:p>
              <a:p>
                <a:pPr marL="109538" lvl="1"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i="1" smtClean="0">
                          <a:latin typeface="Cambria Math"/>
                          <a:ea typeface="Cambria Math"/>
                        </a:rPr>
                        <m:t>∀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𝑣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𝑅𝑎𝑛𝑔𝑒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𝑀</m:t>
                              </m:r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𝑉𝐴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, 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: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/>
                                  <a:ea typeface="Cambria Math"/>
                                </a:rPr>
                                <m:t>Pr</m:t>
                              </m:r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⁡(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  <a:ea typeface="Cambria Math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/>
                                      <a:ea typeface="Cambria Math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&gt;0∧</m:t>
                              </m:r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≥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𝑘</m:t>
                      </m:r>
                    </m:oMath>
                  </m:oMathPara>
                </a14:m>
                <a:endParaRPr lang="en-CA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196752"/>
                <a:ext cx="8820980" cy="1824730"/>
              </a:xfrm>
              <a:prstGeom prst="rect">
                <a:avLst/>
              </a:prstGeom>
              <a:blipFill rotWithShape="1">
                <a:blip r:embed="rId3"/>
                <a:stretch>
                  <a:fillRect l="-898" t="-2333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71500" y="908720"/>
            <a:ext cx="8820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</a:pPr>
            <a:r>
              <a:rPr lang="en-CA" sz="1400" i="1" dirty="0" smtClean="0"/>
              <a:t>Model the privacy requirement of a traffic padding from two perspectives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79512" y="3060617"/>
                <a:ext cx="8820980" cy="3680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rgbClr val="FF0000"/>
                  </a:buClr>
                  <a:buFont typeface="Wingdings" pitchFamily="2" charset="2"/>
                  <a:buChar char="q"/>
                </a:pPr>
                <a:r>
                  <a:rPr lang="en-CA" sz="2400" dirty="0" smtClean="0"/>
                  <a:t> Uncertainty:</a:t>
                </a:r>
                <a:endParaRPr lang="en-CA" sz="2400" i="1" dirty="0" smtClean="0"/>
              </a:p>
              <a:p>
                <a:pPr>
                  <a:buClr>
                    <a:srgbClr val="FF0000"/>
                  </a:buClr>
                  <a:buFont typeface="Wingdings" pitchFamily="2" charset="2"/>
                  <a:buChar char="q"/>
                </a:pPr>
                <a:endParaRPr lang="en-CA" sz="1000" dirty="0" smtClean="0"/>
              </a:p>
              <a:p>
                <a:pPr marL="109538" lvl="1" indent="123825">
                  <a:buClr>
                    <a:schemeClr val="accent2"/>
                  </a:buClr>
                  <a:buFont typeface="Wingdings" pitchFamily="2" charset="2"/>
                  <a:buChar char="q"/>
                </a:pPr>
                <a:r>
                  <a:rPr lang="en-CA" sz="2000" dirty="0" smtClean="0"/>
                  <a:t> Apply the concept of entropy in information theory to quantify an adversary’s uncertainty about the real action performed by a user.</a:t>
                </a:r>
              </a:p>
              <a:p>
                <a:pPr marL="109538" lvl="1">
                  <a:buClr>
                    <a:schemeClr val="accent2"/>
                  </a:buClr>
                </a:pPr>
                <a:endParaRPr lang="en-CA" sz="800" dirty="0" smtClean="0"/>
              </a:p>
              <a:p>
                <a:pPr marL="109538" lvl="1">
                  <a:buClr>
                    <a:schemeClr val="accent2"/>
                  </a:buClr>
                  <a:buFont typeface="Wingdings" pitchFamily="2" charset="2"/>
                  <a:buChar char="q"/>
                </a:pPr>
                <a:r>
                  <a:rPr lang="en-CA" sz="2000" dirty="0" smtClean="0"/>
                  <a:t> </a:t>
                </a:r>
                <a:r>
                  <a:rPr lang="en-CA" sz="2000" dirty="0"/>
                  <a:t>Given </a:t>
                </a:r>
                <a:r>
                  <a:rPr lang="en-CA" sz="2000" dirty="0" smtClean="0"/>
                  <a:t>vector-action sequence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CA" sz="20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𝑉𝐴</m:t>
                        </m:r>
                      </m:e>
                    </m:acc>
                  </m:oMath>
                </a14:m>
                <a:r>
                  <a:rPr lang="en-CA" sz="2000" i="1" dirty="0"/>
                  <a:t>, </a:t>
                </a:r>
                <a:r>
                  <a:rPr lang="en-CA" sz="2000" dirty="0"/>
                  <a:t>padding algorithm </a:t>
                </a:r>
                <a:r>
                  <a:rPr lang="en-CA" sz="2000" i="1" dirty="0" smtClean="0"/>
                  <a:t>M</a:t>
                </a:r>
              </a:p>
              <a:p>
                <a:pPr marL="109538" lvl="1">
                  <a:buClr>
                    <a:schemeClr val="accent2"/>
                  </a:buClr>
                </a:pPr>
                <a:endParaRPr lang="en-US" sz="800" dirty="0">
                  <a:latin typeface="Cambria Math"/>
                  <a:ea typeface="Cambria Math"/>
                </a:endParaRPr>
              </a:p>
              <a:p>
                <a:pPr marL="109538" lvl="1"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600" i="1" smtClean="0">
                          <a:latin typeface="Cambria Math"/>
                          <a:ea typeface="Cambria Math"/>
                        </a:rPr>
                        <m:t>𝜑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𝑣</m:t>
                          </m:r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𝑉𝐴</m:t>
                          </m:r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𝑀</m:t>
                          </m:r>
                        </m:e>
                      </m:d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/>
                                  <a:ea typeface="Cambria Math"/>
                                </a:rPr>
                                <m:t>Pr</m:t>
                              </m:r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⁡(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=</m:t>
                              </m:r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/>
                                      <a:ea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latin typeface="Cambria Math"/>
                                      <a:ea typeface="Cambria Math"/>
                                    </a:rPr>
                                    <m:t>Pr</m:t>
                                  </m:r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⁡(</m:t>
                                  </m:r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  <a:ea typeface="Cambria Math"/>
                                        </a:rPr>
                                        <m:t>𝑀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latin typeface="Cambria Math"/>
                                          <a:ea typeface="Cambria Math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  <a:ea typeface="Cambria Math"/>
                                        </a:rPr>
                                        <m:t>𝑣</m:t>
                                      </m:r>
                                    </m:e>
                                  </m:d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=</m:t>
                                  </m:r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CA" sz="1600" dirty="0" smtClean="0"/>
              </a:p>
              <a:p>
                <a:pPr marL="109538" lvl="1"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600" i="1" smtClean="0">
                          <a:latin typeface="Cambria Math"/>
                          <a:ea typeface="Cambria Math"/>
                        </a:rPr>
                        <m:t>𝜙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𝑉𝐴</m:t>
                          </m:r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𝑀</m:t>
                          </m:r>
                        </m:e>
                      </m:d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𝑣</m:t>
                          </m:r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𝑅𝑎𝑛𝑔𝑒</m:t>
                          </m:r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𝑀</m:t>
                          </m:r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𝑉𝐴</m:t>
                          </m:r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sub>
                        <m:sup/>
                        <m:e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𝜑</m:t>
                          </m:r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𝑣</m:t>
                          </m:r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𝑉𝐴</m:t>
                          </m:r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𝑀</m:t>
                          </m:r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)×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/>
                              <a:ea typeface="Cambria Math"/>
                            </a:rPr>
                            <m:t>Pr</m:t>
                          </m:r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⁡(</m:t>
                          </m:r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𝑀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𝑣</m:t>
                          </m:r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CA" sz="1600" dirty="0" smtClean="0"/>
              </a:p>
              <a:p>
                <a:pPr marL="109538" lvl="1"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i="1" smtClean="0">
                          <a:latin typeface="Cambria Math"/>
                          <a:ea typeface="Cambria Math"/>
                        </a:rPr>
                        <m:t>Φ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𝑉𝐴</m:t>
                              </m:r>
                            </m:e>
                          </m:acc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𝑀</m:t>
                          </m:r>
                        </m:e>
                      </m:d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acc>
                            <m:accPr>
                              <m:chr m:val="⃗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𝑉𝐴</m:t>
                              </m:r>
                            </m:e>
                          </m:acc>
                        </m:sub>
                        <m:sup/>
                        <m:e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𝜙</m:t>
                          </m:r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𝑉𝐴</m:t>
                          </m:r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𝑀</m:t>
                          </m:r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CA" sz="1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060617"/>
                <a:ext cx="8820980" cy="3680751"/>
              </a:xfrm>
              <a:prstGeom prst="rect">
                <a:avLst/>
              </a:prstGeom>
              <a:blipFill rotWithShape="1">
                <a:blip r:embed="rId4"/>
                <a:stretch>
                  <a:fillRect l="-898" t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570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992256" y="6563178"/>
            <a:ext cx="2133600" cy="323850"/>
          </a:xfrm>
          <a:prstGeom prst="rect">
            <a:avLst/>
          </a:prstGeom>
          <a:noFill/>
        </p:spPr>
        <p:txBody>
          <a:bodyPr/>
          <a:lstStyle/>
          <a:p>
            <a:fld id="{18492F56-BF95-4FF1-9BCC-BD6162B06F11}" type="slidenum">
              <a:rPr lang="en-US" smtClean="0"/>
              <a:pPr/>
              <a:t>15</a:t>
            </a:fld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9" y="0"/>
            <a:ext cx="9113131" cy="762000"/>
          </a:xfrm>
        </p:spPr>
        <p:txBody>
          <a:bodyPr/>
          <a:lstStyle/>
          <a:p>
            <a:r>
              <a:rPr lang="en-US" sz="3200" dirty="0" smtClean="0"/>
              <a:t>Privacy Properties </a:t>
            </a:r>
            <a:r>
              <a:rPr lang="en-US" sz="2400" dirty="0" smtClean="0"/>
              <a:t>(cont.)</a:t>
            </a:r>
            <a:endParaRPr lang="en-US" sz="2400" b="1" kern="1200" dirty="0">
              <a:solidFill>
                <a:schemeClr val="bg1">
                  <a:lumMod val="50000"/>
                </a:schemeClr>
              </a:solidFill>
              <a:latin typeface="+mn-lt"/>
              <a:ea typeface="宋体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9512" y="1196752"/>
                <a:ext cx="8820980" cy="2511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rgbClr val="FF0000"/>
                  </a:buClr>
                  <a:buFont typeface="Wingdings" pitchFamily="2" charset="2"/>
                  <a:buChar char="q"/>
                </a:pPr>
                <a:r>
                  <a:rPr lang="en-CA" sz="2800" dirty="0" smtClean="0"/>
                  <a:t> </a:t>
                </a:r>
                <a:r>
                  <a:rPr lang="el-GR" sz="2800" dirty="0" smtClean="0">
                    <a:latin typeface="Verdana"/>
                    <a:ea typeface="Verdana"/>
                    <a:cs typeface="Verdana"/>
                  </a:rPr>
                  <a:t>δ</a:t>
                </a:r>
                <a:r>
                  <a:rPr lang="en-US" sz="2800" dirty="0" smtClean="0">
                    <a:latin typeface="Verdana"/>
                    <a:ea typeface="Verdana"/>
                    <a:cs typeface="Verdana"/>
                  </a:rPr>
                  <a:t>-</a:t>
                </a:r>
                <a:r>
                  <a:rPr lang="en-US" sz="2800" dirty="0" smtClean="0">
                    <a:ea typeface="Verdana"/>
                    <a:cs typeface="Verdana"/>
                  </a:rPr>
                  <a:t>uncertain</a:t>
                </a:r>
                <a:r>
                  <a:rPr lang="en-US" sz="2800" dirty="0" smtClean="0">
                    <a:latin typeface="Verdana"/>
                    <a:ea typeface="Verdana"/>
                    <a:cs typeface="Verdana"/>
                  </a:rPr>
                  <a:t> </a:t>
                </a:r>
                <a:r>
                  <a:rPr lang="en-CA" sz="2800" dirty="0" smtClean="0"/>
                  <a:t>k-</a:t>
                </a:r>
                <a:r>
                  <a:rPr lang="en-CA" sz="2800" dirty="0" err="1" smtClean="0"/>
                  <a:t>Indistinguishability</a:t>
                </a:r>
                <a:r>
                  <a:rPr lang="en-CA" sz="2800" dirty="0" smtClean="0"/>
                  <a:t>:</a:t>
                </a:r>
              </a:p>
              <a:p>
                <a:pPr>
                  <a:buClr>
                    <a:srgbClr val="FF0000"/>
                  </a:buClr>
                </a:pPr>
                <a:endParaRPr lang="en-CA" sz="800" i="1" dirty="0" smtClean="0"/>
              </a:p>
              <a:p>
                <a:pPr>
                  <a:buClr>
                    <a:srgbClr val="FF0000"/>
                  </a:buClr>
                </a:pPr>
                <a:r>
                  <a:rPr lang="en-CA" sz="1000" dirty="0"/>
                  <a:t> </a:t>
                </a:r>
                <a:r>
                  <a:rPr lang="en-CA" sz="1000" dirty="0" smtClean="0"/>
                  <a:t> </a:t>
                </a:r>
                <a:r>
                  <a:rPr lang="en-CA" sz="2400" dirty="0" smtClean="0"/>
                  <a:t>An algorithm </a:t>
                </a:r>
                <a:r>
                  <a:rPr lang="en-CA" sz="2400" i="1" dirty="0" smtClean="0"/>
                  <a:t>M</a:t>
                </a:r>
                <a:r>
                  <a:rPr lang="en-CA" sz="2400" dirty="0" smtClean="0"/>
                  <a:t> give </a:t>
                </a:r>
                <a:r>
                  <a:rPr lang="el-GR" sz="2400" dirty="0"/>
                  <a:t>δ-</a:t>
                </a:r>
                <a:r>
                  <a:rPr lang="en-CA" sz="2400" dirty="0"/>
                  <a:t>uncertain </a:t>
                </a:r>
                <a:r>
                  <a:rPr lang="en-CA" sz="2400" dirty="0" smtClean="0"/>
                  <a:t>k-</a:t>
                </a:r>
                <a:r>
                  <a:rPr lang="en-CA" sz="2400" dirty="0" err="1" smtClean="0"/>
                  <a:t>Indistinguishability</a:t>
                </a:r>
                <a:r>
                  <a:rPr lang="en-CA" sz="2400" dirty="0" smtClean="0"/>
                  <a:t> for a vector-action </a:t>
                </a:r>
                <a:r>
                  <a:rPr lang="en-CA" sz="2400" dirty="0"/>
                  <a:t>sequence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CA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dirty="0">
                            <a:latin typeface="Cambria Math"/>
                          </a:rPr>
                          <m:t>𝑉𝐴</m:t>
                        </m:r>
                      </m:e>
                    </m:acc>
                  </m:oMath>
                </a14:m>
                <a:r>
                  <a:rPr lang="en-CA" sz="2400" dirty="0" smtClean="0"/>
                  <a:t> if</a:t>
                </a:r>
              </a:p>
              <a:p>
                <a:pPr>
                  <a:buClr>
                    <a:srgbClr val="FF0000"/>
                  </a:buClr>
                </a:pPr>
                <a:endParaRPr lang="en-CA" sz="800" dirty="0" smtClean="0"/>
              </a:p>
              <a:p>
                <a:pPr marL="109538" lvl="1" indent="123825">
                  <a:buClr>
                    <a:schemeClr val="accent2"/>
                  </a:buClr>
                  <a:buFont typeface="Wingdings" pitchFamily="2" charset="2"/>
                  <a:buChar char="q"/>
                </a:pPr>
                <a:r>
                  <a:rPr lang="en-CA" sz="2400" dirty="0" smtClean="0"/>
                  <a:t> </a:t>
                </a:r>
                <a:r>
                  <a:rPr lang="en-CA" sz="2400" i="1" dirty="0" smtClean="0"/>
                  <a:t>M</a:t>
                </a:r>
                <a:r>
                  <a:rPr lang="en-CA" sz="2400" dirty="0" smtClean="0"/>
                  <a:t> w.r.t. any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𝑉𝐴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∈</m:t>
                    </m:r>
                    <m:acc>
                      <m:accPr>
                        <m:chr m:val="⃗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𝑉𝐴</m:t>
                        </m:r>
                      </m:e>
                    </m:acc>
                  </m:oMath>
                </a14:m>
                <a:r>
                  <a:rPr lang="en-CA" sz="2400" dirty="0" smtClean="0"/>
                  <a:t> satisfies k-</a:t>
                </a:r>
                <a:r>
                  <a:rPr lang="en-CA" sz="2400" dirty="0" err="1" smtClean="0"/>
                  <a:t>indistinguishability</a:t>
                </a:r>
                <a:r>
                  <a:rPr lang="en-CA" sz="2400" dirty="0" smtClean="0"/>
                  <a:t>, and</a:t>
                </a:r>
              </a:p>
              <a:p>
                <a:pPr marL="109538" lvl="1">
                  <a:buClr>
                    <a:schemeClr val="accent2"/>
                  </a:buClr>
                </a:pPr>
                <a:endParaRPr lang="en-CA" sz="800" dirty="0" smtClean="0"/>
              </a:p>
              <a:p>
                <a:pPr marL="109538" lvl="1">
                  <a:buClr>
                    <a:schemeClr val="accent2"/>
                  </a:buClr>
                  <a:buFont typeface="Wingdings" pitchFamily="2" charset="2"/>
                  <a:buChar char="q"/>
                </a:pPr>
                <a:r>
                  <a:rPr lang="en-CA" sz="2400" dirty="0"/>
                  <a:t> </a:t>
                </a:r>
                <a:r>
                  <a:rPr lang="en-CA" sz="2400" dirty="0" smtClean="0"/>
                  <a:t>The uncertainty of M w.r.t.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CA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dirty="0">
                            <a:latin typeface="Cambria Math"/>
                          </a:rPr>
                          <m:t>𝑉𝐴</m:t>
                        </m:r>
                      </m:e>
                    </m:acc>
                  </m:oMath>
                </a14:m>
                <a:r>
                  <a:rPr lang="en-CA" sz="2400" dirty="0"/>
                  <a:t> </a:t>
                </a:r>
                <a:r>
                  <a:rPr lang="en-CA" sz="2400" dirty="0" smtClean="0"/>
                  <a:t> is not less than </a:t>
                </a:r>
                <a:r>
                  <a:rPr lang="el-GR" sz="2400" dirty="0" smtClean="0"/>
                  <a:t>δ</a:t>
                </a:r>
                <a:r>
                  <a:rPr lang="en-US" sz="2400" dirty="0" smtClean="0"/>
                  <a:t>.</a:t>
                </a:r>
                <a:endParaRPr lang="en-CA" sz="2400" i="1" dirty="0" smtClean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196752"/>
                <a:ext cx="8820980" cy="2511457"/>
              </a:xfrm>
              <a:prstGeom prst="rect">
                <a:avLst/>
              </a:prstGeom>
              <a:blipFill rotWithShape="1">
                <a:blip r:embed="rId3"/>
                <a:stretch>
                  <a:fillRect l="-1175" t="-2670" b="-4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697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992256" y="6525344"/>
            <a:ext cx="2133600" cy="323850"/>
          </a:xfrm>
          <a:prstGeom prst="rect">
            <a:avLst/>
          </a:prstGeom>
          <a:noFill/>
        </p:spPr>
        <p:txBody>
          <a:bodyPr/>
          <a:lstStyle/>
          <a:p>
            <a:fld id="{18492F56-BF95-4FF1-9BCC-BD6162B06F11}" type="slidenum">
              <a:rPr lang="en-US" smtClean="0"/>
              <a:pPr/>
              <a:t>16</a:t>
            </a:fld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CA" dirty="0" smtClean="0"/>
              <a:t>Padding Method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23528" y="963981"/>
            <a:ext cx="820891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538" lvl="1">
              <a:buClr>
                <a:schemeClr val="accent2"/>
              </a:buClr>
            </a:pPr>
            <a:endParaRPr lang="en-CA" sz="800" dirty="0"/>
          </a:p>
          <a:p>
            <a:pPr lvl="0">
              <a:buClr>
                <a:srgbClr val="FF0000"/>
              </a:buClr>
              <a:buFont typeface="Wingdings" pitchFamily="2" charset="2"/>
              <a:buChar char="q"/>
            </a:pPr>
            <a:r>
              <a:rPr lang="en-CA" sz="2000" dirty="0">
                <a:solidFill>
                  <a:srgbClr val="000000"/>
                </a:solidFill>
              </a:rPr>
              <a:t> Ceiling </a:t>
            </a:r>
            <a:r>
              <a:rPr lang="en-CA" sz="2000" dirty="0" smtClean="0">
                <a:solidFill>
                  <a:srgbClr val="000000"/>
                </a:solidFill>
              </a:rPr>
              <a:t>padding [15][16]:</a:t>
            </a:r>
            <a:endParaRPr lang="en-CA" sz="2000" dirty="0">
              <a:solidFill>
                <a:srgbClr val="000000"/>
              </a:solidFill>
            </a:endParaRPr>
          </a:p>
          <a:p>
            <a:pPr lvl="0">
              <a:buClr>
                <a:srgbClr val="FF0000"/>
              </a:buClr>
              <a:buFont typeface="Wingdings" pitchFamily="2" charset="2"/>
              <a:buChar char="q"/>
            </a:pPr>
            <a:endParaRPr lang="en-CA" sz="800" dirty="0">
              <a:solidFill>
                <a:srgbClr val="000000"/>
              </a:solidFill>
            </a:endParaRPr>
          </a:p>
          <a:p>
            <a:pPr marL="109538" lvl="1" indent="123825">
              <a:buClr>
                <a:srgbClr val="333399"/>
              </a:buClr>
              <a:buFont typeface="Wingdings" pitchFamily="2" charset="2"/>
              <a:buChar char="q"/>
            </a:pPr>
            <a:r>
              <a:rPr lang="en-CA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Inspired by </a:t>
            </a:r>
            <a:r>
              <a:rPr lang="en-US" dirty="0" err="1" smtClean="0">
                <a:solidFill>
                  <a:srgbClr val="000000"/>
                </a:solidFill>
              </a:rPr>
              <a:t>PPDP</a:t>
            </a:r>
            <a:r>
              <a:rPr lang="en-US" dirty="0" smtClean="0">
                <a:solidFill>
                  <a:srgbClr val="000000"/>
                </a:solidFill>
              </a:rPr>
              <a:t>: grouping </a:t>
            </a:r>
            <a:r>
              <a:rPr lang="en-US" dirty="0">
                <a:solidFill>
                  <a:srgbClr val="000000"/>
                </a:solidFill>
              </a:rPr>
              <a:t>and </a:t>
            </a:r>
            <a:r>
              <a:rPr lang="en-US" dirty="0" smtClean="0">
                <a:solidFill>
                  <a:srgbClr val="000000"/>
                </a:solidFill>
              </a:rPr>
              <a:t>breaking</a:t>
            </a:r>
          </a:p>
          <a:p>
            <a:pPr marL="109538" lvl="1" indent="123825">
              <a:buClr>
                <a:srgbClr val="333399"/>
              </a:buClr>
              <a:buFont typeface="Wingdings" pitchFamily="2" charset="2"/>
              <a:buChar char="q"/>
            </a:pPr>
            <a:endParaRPr lang="en-US" sz="800" dirty="0" smtClean="0">
              <a:solidFill>
                <a:srgbClr val="000000"/>
              </a:solidFill>
            </a:endParaRPr>
          </a:p>
          <a:p>
            <a:pPr marL="109538" lvl="1" indent="123825">
              <a:buClr>
                <a:srgbClr val="333399"/>
              </a:buClr>
              <a:buFont typeface="Wingdings" pitchFamily="2" charset="2"/>
              <a:buChar char="q"/>
            </a:pPr>
            <a:r>
              <a:rPr lang="en-US" dirty="0">
                <a:solidFill>
                  <a:srgbClr val="000000"/>
                </a:solidFill>
              </a:rPr>
              <a:t> D</a:t>
            </a:r>
            <a:r>
              <a:rPr lang="en-US" dirty="0" smtClean="0">
                <a:solidFill>
                  <a:srgbClr val="000000"/>
                </a:solidFill>
              </a:rPr>
              <a:t>ominant-vector of a padding group: </a:t>
            </a:r>
          </a:p>
          <a:p>
            <a:pPr marL="109538" lvl="1" indent="123825">
              <a:buClr>
                <a:srgbClr val="333399"/>
              </a:buClr>
              <a:buFont typeface="Wingdings" pitchFamily="2" charset="2"/>
              <a:buChar char="q"/>
            </a:pPr>
            <a:endParaRPr lang="en-US" sz="800" dirty="0" smtClean="0">
              <a:solidFill>
                <a:srgbClr val="000000"/>
              </a:solidFill>
            </a:endParaRPr>
          </a:p>
          <a:p>
            <a:pPr marL="109538" lvl="1" indent="123825">
              <a:buClr>
                <a:srgbClr val="333399"/>
              </a:buClr>
              <a:buFont typeface="Wingdings" pitchFamily="2" charset="2"/>
              <a:buChar char="q"/>
            </a:pP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Size </a:t>
            </a:r>
            <a:r>
              <a:rPr lang="en-US" dirty="0">
                <a:solidFill>
                  <a:srgbClr val="000000"/>
                </a:solidFill>
              </a:rPr>
              <a:t>of each group </a:t>
            </a:r>
            <a:r>
              <a:rPr lang="en-US" dirty="0" smtClean="0">
                <a:solidFill>
                  <a:srgbClr val="000000"/>
                </a:solidFill>
              </a:rPr>
              <a:t>is not less than k, and</a:t>
            </a:r>
          </a:p>
          <a:p>
            <a:pPr marL="109538" lvl="1">
              <a:buClr>
                <a:srgbClr val="333399"/>
              </a:buClr>
            </a:pP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  every flow-vector in a  group is padded to dominant-vector of that group.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Cloud Callout 6"/>
          <p:cNvSpPr/>
          <p:nvPr/>
        </p:nvSpPr>
        <p:spPr>
          <a:xfrm>
            <a:off x="5292080" y="876297"/>
            <a:ext cx="3384376" cy="1616599"/>
          </a:xfrm>
          <a:prstGeom prst="cloudCallout">
            <a:avLst>
              <a:gd name="adj1" fmla="val -58010"/>
              <a:gd name="adj2" fmla="val 308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A</a:t>
            </a:r>
            <a:r>
              <a:rPr lang="en-CA" sz="1600" dirty="0" smtClean="0">
                <a:solidFill>
                  <a:schemeClr val="tx1"/>
                </a:solidFill>
              </a:rPr>
              <a:t>chieves k-</a:t>
            </a:r>
            <a:r>
              <a:rPr lang="en-CA" sz="1600" dirty="0" err="1" smtClean="0">
                <a:solidFill>
                  <a:schemeClr val="tx1"/>
                </a:solidFill>
              </a:rPr>
              <a:t>indistinguishability</a:t>
            </a:r>
            <a:r>
              <a:rPr lang="en-CA" sz="1600" dirty="0" smtClean="0">
                <a:solidFill>
                  <a:schemeClr val="tx1"/>
                </a:solidFill>
              </a:rPr>
              <a:t>, but not sufficient if the adversary possess prior knowledge. </a:t>
            </a:r>
            <a:endParaRPr lang="en-CA" sz="16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8" y="2940620"/>
            <a:ext cx="820891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538" lvl="1">
              <a:buClr>
                <a:schemeClr val="accent2"/>
              </a:buClr>
            </a:pPr>
            <a:endParaRPr lang="en-CA" sz="800" dirty="0"/>
          </a:p>
          <a:p>
            <a:pPr lvl="0">
              <a:buClr>
                <a:srgbClr val="FF0000"/>
              </a:buClr>
              <a:buFont typeface="Wingdings" pitchFamily="2" charset="2"/>
              <a:buChar char="q"/>
            </a:pPr>
            <a:r>
              <a:rPr lang="en-CA" sz="2000" dirty="0">
                <a:solidFill>
                  <a:srgbClr val="000000"/>
                </a:solidFill>
              </a:rPr>
              <a:t> </a:t>
            </a:r>
            <a:r>
              <a:rPr lang="en-CA" sz="2000" dirty="0" smtClean="0">
                <a:solidFill>
                  <a:srgbClr val="000000"/>
                </a:solidFill>
              </a:rPr>
              <a:t>Random ceiling padding method:</a:t>
            </a:r>
            <a:endParaRPr lang="en-CA" sz="2000" dirty="0">
              <a:solidFill>
                <a:srgbClr val="000000"/>
              </a:solidFill>
            </a:endParaRPr>
          </a:p>
          <a:p>
            <a:pPr lvl="0">
              <a:buClr>
                <a:srgbClr val="FF0000"/>
              </a:buClr>
              <a:buFont typeface="Wingdings" pitchFamily="2" charset="2"/>
              <a:buChar char="q"/>
            </a:pPr>
            <a:endParaRPr lang="en-CA" sz="800" dirty="0">
              <a:solidFill>
                <a:srgbClr val="000000"/>
              </a:solidFill>
            </a:endParaRPr>
          </a:p>
          <a:p>
            <a:pPr marL="109538" lvl="1" indent="123825">
              <a:buClr>
                <a:srgbClr val="333399"/>
              </a:buClr>
              <a:buFont typeface="Wingdings" pitchFamily="2" charset="2"/>
              <a:buChar char="q"/>
            </a:pPr>
            <a:r>
              <a:rPr lang="en-CA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A mechanism </a:t>
            </a:r>
            <a:r>
              <a:rPr lang="en-US" i="1" dirty="0" smtClean="0">
                <a:solidFill>
                  <a:srgbClr val="000000"/>
                </a:solidFill>
              </a:rPr>
              <a:t>M</a:t>
            </a:r>
            <a:r>
              <a:rPr lang="en-US" dirty="0" smtClean="0">
                <a:solidFill>
                  <a:srgbClr val="000000"/>
                </a:solidFill>
              </a:rPr>
              <a:t>: when responding to an action </a:t>
            </a:r>
            <a:r>
              <a:rPr lang="en-US" i="1" dirty="0" smtClean="0">
                <a:solidFill>
                  <a:srgbClr val="000000"/>
                </a:solidFill>
              </a:rPr>
              <a:t>a </a:t>
            </a:r>
            <a:r>
              <a:rPr lang="en-US" dirty="0" smtClean="0">
                <a:solidFill>
                  <a:srgbClr val="000000"/>
                </a:solidFill>
              </a:rPr>
              <a:t>(per each user request), </a:t>
            </a:r>
          </a:p>
          <a:p>
            <a:pPr marL="109538" lvl="1" indent="123825">
              <a:buClr>
                <a:srgbClr val="333399"/>
              </a:buClr>
              <a:buFont typeface="Wingdings" pitchFamily="2" charset="2"/>
              <a:buChar char="q"/>
            </a:pPr>
            <a:endParaRPr lang="en-US" sz="800" dirty="0" smtClean="0">
              <a:solidFill>
                <a:srgbClr val="000000"/>
              </a:solidFill>
            </a:endParaRPr>
          </a:p>
          <a:p>
            <a:pPr marL="287338" lvl="1" indent="53975">
              <a:buClr>
                <a:srgbClr val="FF0000"/>
              </a:buClr>
              <a:buFont typeface="Wingdings" pitchFamily="2" charset="2"/>
              <a:buChar char="q"/>
            </a:pPr>
            <a:r>
              <a:rPr lang="en-US" dirty="0" smtClean="0">
                <a:solidFill>
                  <a:srgbClr val="000000"/>
                </a:solidFill>
              </a:rPr>
              <a:t> It randomly selects k-1 other actions, and</a:t>
            </a:r>
          </a:p>
          <a:p>
            <a:pPr marL="287338" lvl="1" indent="53975">
              <a:buClr>
                <a:srgbClr val="FF0000"/>
              </a:buClr>
              <a:buFont typeface="Wingdings" pitchFamily="2" charset="2"/>
              <a:buChar char="q"/>
            </a:pPr>
            <a:endParaRPr lang="en-US" sz="800" dirty="0" smtClean="0">
              <a:solidFill>
                <a:srgbClr val="000000"/>
              </a:solidFill>
            </a:endParaRPr>
          </a:p>
          <a:p>
            <a:pPr marL="287338" lvl="1" indent="53975">
              <a:buClr>
                <a:srgbClr val="FF0000"/>
              </a:buClr>
              <a:buFont typeface="Wingdings" pitchFamily="2" charset="2"/>
              <a:buChar char="q"/>
            </a:pPr>
            <a:r>
              <a:rPr lang="en-US" dirty="0">
                <a:solidFill>
                  <a:srgbClr val="000000"/>
                </a:solidFill>
              </a:rPr>
              <a:t> P</a:t>
            </a:r>
            <a:r>
              <a:rPr lang="en-US" dirty="0" smtClean="0">
                <a:solidFill>
                  <a:srgbClr val="000000"/>
                </a:solidFill>
              </a:rPr>
              <a:t>ads the flow-vector of action </a:t>
            </a:r>
            <a:r>
              <a:rPr lang="en-US" i="1" dirty="0" smtClean="0">
                <a:solidFill>
                  <a:srgbClr val="000000"/>
                </a:solidFill>
              </a:rPr>
              <a:t>a</a:t>
            </a:r>
            <a:r>
              <a:rPr lang="en-US" dirty="0" smtClean="0">
                <a:solidFill>
                  <a:srgbClr val="000000"/>
                </a:solidFill>
              </a:rPr>
              <a:t> to be dominant-vector of transient group</a:t>
            </a:r>
            <a:endParaRPr lang="en-US" sz="800" dirty="0">
              <a:solidFill>
                <a:srgbClr val="000000"/>
              </a:solidFill>
            </a:endParaRPr>
          </a:p>
          <a:p>
            <a:pPr marL="287338" lvl="1">
              <a:buClr>
                <a:srgbClr val="FF0000"/>
              </a:buClr>
            </a:pPr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 smtClean="0">
                <a:solidFill>
                  <a:srgbClr val="000000"/>
                </a:solidFill>
              </a:rPr>
              <a:t>(those </a:t>
            </a:r>
            <a:r>
              <a:rPr lang="en-US" dirty="0">
                <a:solidFill>
                  <a:srgbClr val="000000"/>
                </a:solidFill>
              </a:rPr>
              <a:t>k actions</a:t>
            </a:r>
            <a:r>
              <a:rPr lang="en-US" dirty="0" smtClean="0">
                <a:solidFill>
                  <a:srgbClr val="000000"/>
                </a:solidFill>
              </a:rPr>
              <a:t>).</a:t>
            </a:r>
          </a:p>
          <a:p>
            <a:pPr marL="109538" lvl="1" indent="123825">
              <a:buClr>
                <a:srgbClr val="333399"/>
              </a:buClr>
              <a:buFont typeface="Wingdings" pitchFamily="2" charset="2"/>
              <a:buChar char="q"/>
            </a:pPr>
            <a:endParaRPr lang="en-US" sz="800" dirty="0" smtClean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528" y="4869160"/>
            <a:ext cx="820891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538" lvl="1" indent="123825">
              <a:buClr>
                <a:srgbClr val="333399"/>
              </a:buClr>
              <a:buFont typeface="Wingdings" pitchFamily="2" charset="2"/>
              <a:buChar char="q"/>
            </a:pPr>
            <a:r>
              <a:rPr lang="en-US" dirty="0" smtClean="0">
                <a:solidFill>
                  <a:srgbClr val="000000"/>
                </a:solidFill>
              </a:rPr>
              <a:t> Randomness: </a:t>
            </a:r>
          </a:p>
          <a:p>
            <a:pPr marL="109538" lvl="1" indent="123825">
              <a:buClr>
                <a:srgbClr val="333399"/>
              </a:buClr>
              <a:buFont typeface="Wingdings" pitchFamily="2" charset="2"/>
              <a:buChar char="q"/>
            </a:pPr>
            <a:endParaRPr lang="en-US" sz="800" dirty="0">
              <a:solidFill>
                <a:srgbClr val="000000"/>
              </a:solidFill>
            </a:endParaRPr>
          </a:p>
          <a:p>
            <a:pPr marL="287338" lvl="1" indent="53975">
              <a:buClr>
                <a:srgbClr val="FF0000"/>
              </a:buClr>
              <a:buFont typeface="Wingdings" pitchFamily="2" charset="2"/>
              <a:buChar char="q"/>
            </a:pP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R</a:t>
            </a:r>
            <a:r>
              <a:rPr lang="en-US" dirty="0" smtClean="0">
                <a:solidFill>
                  <a:srgbClr val="000000"/>
                </a:solidFill>
              </a:rPr>
              <a:t>andomly </a:t>
            </a:r>
            <a:r>
              <a:rPr lang="en-US" dirty="0">
                <a:solidFill>
                  <a:srgbClr val="000000"/>
                </a:solidFill>
              </a:rPr>
              <a:t>selects </a:t>
            </a:r>
            <a:r>
              <a:rPr lang="en-US" dirty="0" smtClean="0">
                <a:solidFill>
                  <a:srgbClr val="000000"/>
                </a:solidFill>
              </a:rPr>
              <a:t>members of transient group from certain candidates based on certain distributions.</a:t>
            </a:r>
            <a:endParaRPr lang="en-US" dirty="0">
              <a:solidFill>
                <a:srgbClr val="000000"/>
              </a:solidFill>
            </a:endParaRPr>
          </a:p>
          <a:p>
            <a:pPr marL="287338" lvl="1">
              <a:buClr>
                <a:srgbClr val="FF0000"/>
              </a:buClr>
            </a:pPr>
            <a:endParaRPr lang="en-US" sz="800" dirty="0">
              <a:solidFill>
                <a:srgbClr val="000000"/>
              </a:solidFill>
            </a:endParaRPr>
          </a:p>
          <a:p>
            <a:pPr marL="287338" lvl="1" indent="53975">
              <a:buClr>
                <a:srgbClr val="FF0000"/>
              </a:buClr>
              <a:buFont typeface="Wingdings" pitchFamily="2" charset="2"/>
              <a:buChar char="q"/>
            </a:pP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To reduce the cost, change the probability of an action being selected as a member of transient group.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071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992256" y="6563178"/>
            <a:ext cx="2133600" cy="323850"/>
          </a:xfrm>
          <a:prstGeom prst="rect">
            <a:avLst/>
          </a:prstGeom>
          <a:noFill/>
        </p:spPr>
        <p:txBody>
          <a:bodyPr/>
          <a:lstStyle/>
          <a:p>
            <a:fld id="{18492F56-BF95-4FF1-9BCC-BD6162B06F11}" type="slidenum">
              <a:rPr lang="en-US" smtClean="0"/>
              <a:pPr/>
              <a:t>17</a:t>
            </a:fld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9" y="0"/>
            <a:ext cx="9113131" cy="762000"/>
          </a:xfrm>
        </p:spPr>
        <p:txBody>
          <a:bodyPr/>
          <a:lstStyle/>
          <a:p>
            <a:r>
              <a:rPr lang="en-US" sz="3200" smtClean="0"/>
              <a:t>Cost Metrics</a:t>
            </a:r>
            <a:endParaRPr lang="en-US" sz="2400" b="1" kern="1200" dirty="0">
              <a:solidFill>
                <a:schemeClr val="bg1">
                  <a:lumMod val="50000"/>
                </a:schemeClr>
              </a:solidFill>
              <a:latin typeface="+mn-lt"/>
              <a:ea typeface="宋体" pitchFamily="2" charset="-122"/>
              <a:cs typeface="+mn-cs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179512" y="4725144"/>
            <a:ext cx="8712968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1500" y="4843469"/>
                <a:ext cx="8820980" cy="1681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rgbClr val="FF0000"/>
                  </a:buClr>
                  <a:buFont typeface="Wingdings" pitchFamily="2" charset="2"/>
                  <a:buChar char="q"/>
                </a:pPr>
                <a:r>
                  <a:rPr lang="en-CA" sz="2400" dirty="0" smtClean="0"/>
                  <a:t> Expected processing cost:</a:t>
                </a:r>
                <a:endParaRPr lang="en-CA" sz="2400" i="1" dirty="0" smtClean="0"/>
              </a:p>
              <a:p>
                <a:pPr>
                  <a:buClr>
                    <a:srgbClr val="FF0000"/>
                  </a:buClr>
                  <a:buFont typeface="Wingdings" pitchFamily="2" charset="2"/>
                  <a:buChar char="q"/>
                </a:pPr>
                <a:endParaRPr lang="en-CA" sz="1000" dirty="0" smtClean="0"/>
              </a:p>
              <a:p>
                <a:pPr marL="109538" lvl="1" indent="123825">
                  <a:buClr>
                    <a:schemeClr val="accent2"/>
                  </a:buClr>
                  <a:buFont typeface="Wingdings" pitchFamily="2" charset="2"/>
                  <a:buChar char="q"/>
                </a:pPr>
                <a:r>
                  <a:rPr lang="en-CA" sz="2000" dirty="0" smtClean="0"/>
                  <a:t> How many flow-vectors need to be padded</a:t>
                </a:r>
              </a:p>
              <a:p>
                <a:pPr marL="109538" lvl="1">
                  <a:buClr>
                    <a:schemeClr val="accent2"/>
                  </a:buClr>
                </a:pPr>
                <a:endParaRPr lang="en-CA" sz="800" dirty="0" smtClean="0"/>
              </a:p>
              <a:p>
                <a:pPr marL="109538" lvl="1">
                  <a:buClr>
                    <a:schemeClr val="accent2"/>
                  </a:buClr>
                  <a:buFont typeface="Wingdings" pitchFamily="2" charset="2"/>
                  <a:buChar char="q"/>
                </a:pPr>
                <a:r>
                  <a:rPr lang="en-CA" sz="2000" i="1" dirty="0" smtClean="0"/>
                  <a:t> </a:t>
                </a:r>
                <a:r>
                  <a:rPr lang="en-CA" sz="2000" i="1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𝑟𝑐𝑜𝑠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>
                                <a:latin typeface="Cambria Math"/>
                              </a:rPr>
                              <m:t>𝑉𝐴</m:t>
                            </m:r>
                          </m:e>
                        </m:acc>
                        <m:r>
                          <a:rPr lang="en-US" sz="2000">
                            <a:latin typeface="Cambria Math"/>
                          </a:rPr>
                          <m:t>,</m:t>
                        </m:r>
                        <m:r>
                          <a:rPr lang="en-US" sz="2000">
                            <a:latin typeface="Cambria Math"/>
                          </a:rPr>
                          <m:t>𝑀</m:t>
                        </m:r>
                      </m:e>
                    </m:d>
                    <m:r>
                      <a:rPr lang="en-US" sz="2000" b="0" i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000" b="0" i="1" smtClean="0">
                                <a:latin typeface="Cambria Math"/>
                              </a:rPr>
                              <m:t>𝑉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𝑉𝐴</m:t>
                                </m:r>
                              </m:e>
                            </m:acc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𝑣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)∈</m:t>
                                </m:r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𝑉𝐴</m:t>
                                </m:r>
                              </m:sub>
                              <m:sup/>
                              <m:e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/>
                                      </a:rPr>
                                      <m:t>Pr</m:t>
                                    </m:r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⁡</m:t>
                                    </m:r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𝑀</m:t>
                                        </m:r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(</m:t>
                                        </m:r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)≠</m:t>
                                        </m:r>
                                        <m:r>
                                          <a:rPr lang="en-US" sz="2000" i="1">
                                            <a:latin typeface="Cambria Math"/>
                                            <a:ea typeface="Cambria Math"/>
                                          </a:rPr>
                                          <m:t>𝑣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nary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000" i="1">
                                <a:latin typeface="Cambria Math"/>
                              </a:rPr>
                              <m:t>𝑉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𝐴</m:t>
                            </m:r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acc>
                              <m:accPr>
                                <m:chr m:val="⃗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𝑉𝐴</m:t>
                                </m:r>
                              </m:e>
                            </m:acc>
                          </m:sub>
                          <m:sup/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latin typeface="Cambria Math"/>
                                          </a:rPr>
                                          <m:t>𝑎</m:t>
                                        </m:r>
                                        <m:r>
                                          <a:rPr lang="en-US" sz="2000" b="0" i="1" smtClean="0"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US" sz="2000" b="0" i="1" smtClean="0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</m:d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:</m:t>
                                    </m:r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latin typeface="Cambria Math"/>
                                          </a:rPr>
                                          <m:t>𝑎</m:t>
                                        </m:r>
                                        <m:r>
                                          <a:rPr lang="en-US" sz="2000" b="0" i="1" smtClean="0"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US" sz="2000" b="0" i="1" smtClean="0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</m:d>
                                    <m:r>
                                      <a:rPr lang="en-US" sz="2000" b="0" i="1" smtClean="0">
                                        <a:latin typeface="Cambria Math"/>
                                        <a:ea typeface="Cambria Math"/>
                                      </a:rPr>
                                      <m:t>∈</m:t>
                                    </m:r>
                                    <m:r>
                                      <a:rPr lang="en-US" sz="2000" b="0" i="1" smtClean="0">
                                        <a:latin typeface="Cambria Math"/>
                                        <a:ea typeface="Cambria Math"/>
                                      </a:rPr>
                                      <m:t>𝑉𝐴</m:t>
                                    </m:r>
                                  </m:e>
                                </m:d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en-CA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00" y="4843469"/>
                <a:ext cx="8820980" cy="1681101"/>
              </a:xfrm>
              <a:prstGeom prst="rect">
                <a:avLst/>
              </a:prstGeom>
              <a:blipFill rotWithShape="1">
                <a:blip r:embed="rId3"/>
                <a:stretch>
                  <a:fillRect l="-968" t="-2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1500" y="908720"/>
                <a:ext cx="8820980" cy="13935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rgbClr val="FF0000"/>
                  </a:buClr>
                  <a:buFont typeface="Wingdings" pitchFamily="2" charset="2"/>
                  <a:buChar char="q"/>
                </a:pPr>
                <a:r>
                  <a:rPr lang="en-CA" sz="2400" dirty="0" smtClean="0"/>
                  <a:t> </a:t>
                </a:r>
                <a:r>
                  <a:rPr lang="en-CA" sz="2400" dirty="0"/>
                  <a:t>Expected padding </a:t>
                </a:r>
                <a:r>
                  <a:rPr lang="en-CA" sz="2400" dirty="0" smtClean="0"/>
                  <a:t>cost:</a:t>
                </a:r>
                <a:endParaRPr lang="en-CA" sz="2400" i="1" dirty="0" smtClean="0"/>
              </a:p>
              <a:p>
                <a:pPr>
                  <a:buClr>
                    <a:srgbClr val="FF0000"/>
                  </a:buClr>
                  <a:buFont typeface="Wingdings" pitchFamily="2" charset="2"/>
                  <a:buChar char="q"/>
                </a:pPr>
                <a:endParaRPr lang="en-CA" sz="1000" dirty="0" smtClean="0"/>
              </a:p>
              <a:p>
                <a:pPr marL="109538" lvl="1" indent="123825">
                  <a:buClr>
                    <a:schemeClr val="accent2"/>
                  </a:buClr>
                  <a:buFont typeface="Wingdings" pitchFamily="2" charset="2"/>
                  <a:buChar char="q"/>
                </a:pPr>
                <a:r>
                  <a:rPr lang="en-CA" sz="2000" dirty="0" smtClean="0"/>
                  <a:t> </a:t>
                </a:r>
                <a:r>
                  <a:rPr lang="en-CA" sz="2000" dirty="0"/>
                  <a:t>The proportion of packet size increases compared to original flow-vectors</a:t>
                </a:r>
                <a:endParaRPr lang="en-CA" sz="800" dirty="0" smtClean="0"/>
              </a:p>
              <a:p>
                <a:pPr marL="109538" lvl="1">
                  <a:buClr>
                    <a:schemeClr val="accent2"/>
                  </a:buClr>
                  <a:buFont typeface="Wingdings" pitchFamily="2" charset="2"/>
                  <a:buChar char="q"/>
                </a:pPr>
                <a:r>
                  <a:rPr lang="en-CA" sz="2000" dirty="0" smtClean="0"/>
                  <a:t> </a:t>
                </a:r>
                <a:r>
                  <a:rPr lang="en-CA" sz="2000" dirty="0"/>
                  <a:t>Given </a:t>
                </a:r>
                <a:r>
                  <a:rPr lang="en-CA" sz="2000" dirty="0" smtClean="0"/>
                  <a:t>vector-action sequence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CA" sz="20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𝑉𝐴</m:t>
                        </m:r>
                      </m:e>
                    </m:acc>
                  </m:oMath>
                </a14:m>
                <a:r>
                  <a:rPr lang="en-CA" sz="2000" i="1" dirty="0"/>
                  <a:t>, </a:t>
                </a:r>
                <a:r>
                  <a:rPr lang="en-CA" sz="2000" dirty="0"/>
                  <a:t>padding algorithm </a:t>
                </a:r>
                <a:r>
                  <a:rPr lang="en-CA" sz="2000" i="1" dirty="0" smtClean="0"/>
                  <a:t>M,</a:t>
                </a:r>
              </a:p>
              <a:p>
                <a:pPr marL="109538" lvl="1">
                  <a:buClr>
                    <a:schemeClr val="accent2"/>
                  </a:buClr>
                </a:pPr>
                <a:endParaRPr lang="en-US" sz="800" dirty="0"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00" y="908720"/>
                <a:ext cx="8820980" cy="1393587"/>
              </a:xfrm>
              <a:prstGeom prst="rect">
                <a:avLst/>
              </a:prstGeom>
              <a:blipFill rotWithShape="1">
                <a:blip r:embed="rId4"/>
                <a:stretch>
                  <a:fillRect l="-968" t="-3057" r="-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32251285"/>
                  </p:ext>
                </p:extLst>
              </p:nvPr>
            </p:nvGraphicFramePr>
            <p:xfrm>
              <a:off x="899592" y="2204864"/>
              <a:ext cx="7512496" cy="2418081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87760"/>
                    <a:gridCol w="6624736"/>
                  </a:tblGrid>
                  <a:tr h="761111">
                    <a:tc>
                      <a:txBody>
                        <a:bodyPr/>
                        <a:lstStyle/>
                        <a:p>
                          <a:pPr algn="r"/>
                          <a:endParaRPr lang="en-US" b="1" i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:</a:t>
                          </a:r>
                          <a:endParaRPr lang="en-US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𝑝𝑐𝑜𝑠</m:t>
                                </m:r>
                                <m:d>
                                  <m:d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𝑎</m:t>
                                    </m:r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𝑉𝐴</m:t>
                                    </m:r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𝑀</m:t>
                                    </m:r>
                                  </m:e>
                                </m:d>
                                <m:r>
                                  <a:rPr lang="en-US" sz="180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nary>
                                          <m:naryPr>
                                            <m:chr m:val="∑"/>
                                            <m:supHide m:val="on"/>
                                            <m:ctrlPr>
                                              <a:rPr lang="en-US" sz="1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8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  <m:r>
                                              <a:rPr lang="en-US" sz="18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  <m:r>
                                              <a:rPr lang="en-US" sz="18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∈</m:t>
                                            </m:r>
                                            <m:r>
                                              <a:rPr lang="en-US" sz="18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𝑅𝑎𝑛𝑔𝑒</m:t>
                                            </m:r>
                                            <m:r>
                                              <a:rPr lang="en-US" sz="18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sz="18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𝑀</m:t>
                                            </m:r>
                                            <m:r>
                                              <a:rPr lang="en-US" sz="18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18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𝑉𝐴</m:t>
                                            </m:r>
                                            <m:r>
                                              <a:rPr lang="en-US" sz="18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)</m:t>
                                            </m:r>
                                          </m:sub>
                                          <m:sup/>
                                          <m:e>
                                            <m:r>
                                              <a:rPr lang="en-US" sz="18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 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80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func>
                                                  <m:funcPr>
                                                    <m:ctrlPr>
                                                      <a:rPr lang="en-US" sz="180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uncPr>
                                                  <m:fName>
                                                    <m:r>
                                                      <m:rPr>
                                                        <m:sty m:val="p"/>
                                                      </m:rPr>
                                                      <a:rPr lang="en-US" sz="180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Pr</m:t>
                                                    </m:r>
                                                  </m:fName>
                                                  <m:e>
                                                    <m:d>
                                                      <m:dPr>
                                                        <m:ctrlPr>
                                                          <a:rPr lang="en-US" sz="1800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sz="180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/>
                                                          </a:rPr>
                                                          <m:t>𝑀</m:t>
                                                        </m:r>
                                                        <m:d>
                                                          <m:dPr>
                                                            <m:ctrlPr>
                                                              <a:rPr lang="en-US" sz="1800" i="1">
                                                                <a:solidFill>
                                                                  <a:schemeClr val="tx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dPr>
                                                          <m:e>
                                                            <m:r>
                                                              <a:rPr lang="en-US" sz="1800" smtClean="0">
                                                                <a:solidFill>
                                                                  <a:schemeClr val="tx1"/>
                                                                </a:solidFill>
                                                                <a:latin typeface="Cambria Math"/>
                                                              </a:rPr>
                                                              <m:t>𝑎</m:t>
                                                            </m:r>
                                                          </m:e>
                                                        </m:d>
                                                        <m:r>
                                                          <a:rPr lang="en-US" sz="180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/>
                                                          </a:rPr>
                                                          <m:t>=</m:t>
                                                        </m:r>
                                                        <m:sSup>
                                                          <m:sSupPr>
                                                            <m:ctrlPr>
                                                              <a:rPr lang="en-US" sz="1800" i="1" smtClean="0">
                                                                <a:solidFill>
                                                                  <a:schemeClr val="tx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pPr>
                                                          <m:e>
                                                            <m:r>
                                                              <a:rPr lang="en-US" sz="1800">
                                                                <a:solidFill>
                                                                  <a:schemeClr val="tx1"/>
                                                                </a:solidFill>
                                                                <a:latin typeface="Cambria Math"/>
                                                              </a:rPr>
                                                              <m:t>𝑣</m:t>
                                                            </m:r>
                                                          </m:e>
                                                          <m:sup>
                                                            <m:r>
                                                              <a:rPr lang="en-US" sz="1800" smtClean="0">
                                                                <a:solidFill>
                                                                  <a:schemeClr val="tx1"/>
                                                                </a:solidFill>
                                                                <a:latin typeface="Cambria Math"/>
                                                              </a:rPr>
                                                              <m:t>′</m:t>
                                                            </m:r>
                                                          </m:sup>
                                                        </m:sSup>
                                                      </m:e>
                                                    </m:d>
                                                  </m:e>
                                                </m:func>
                                                <m:r>
                                                  <a:rPr lang="en-US" sz="180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/>
                                                  </a:rPr>
                                                  <m:t>×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en-US" sz="180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sz="180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𝑣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sz="180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′</m:t>
                                                    </m:r>
                                                  </m:sup>
                                                </m:sSup>
                                              </m:e>
                                            </m:d>
                                            <m:r>
                                              <a:rPr lang="en-US" sz="18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8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</m:nary>
                                      </m:e>
                                    </m:d>
                                  </m:e>
                                  <m:sub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231512">
                    <a:tc>
                      <a:txBody>
                        <a:bodyPr/>
                        <a:lstStyle/>
                        <a:p>
                          <a:pPr algn="r"/>
                          <a:endParaRPr lang="en-US" dirty="0" smtClean="0"/>
                        </a:p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𝑉𝐴</m:t>
                              </m:r>
                            </m:oMath>
                          </a14:m>
                          <a:r>
                            <a:rPr lang="en-US" dirty="0" smtClean="0"/>
                            <a:t>: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latin typeface="Cambria Math"/>
                                  </a:rPr>
                                  <m:t>𝑝𝑐𝑜𝑠</m:t>
                                </m:r>
                                <m:d>
                                  <m:d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smtClean="0">
                                        <a:latin typeface="Cambria Math"/>
                                      </a:rPr>
                                      <m:t>𝑉𝐴</m:t>
                                    </m:r>
                                    <m:r>
                                      <a:rPr lang="en-US" sz="1800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sz="1800" smtClean="0">
                                        <a:latin typeface="Cambria Math"/>
                                      </a:rPr>
                                      <m:t>𝑀</m:t>
                                    </m:r>
                                  </m:e>
                                </m:d>
                                <m:r>
                                  <a:rPr lang="en-US" sz="1800" smtClean="0">
                                    <a:latin typeface="Cambria Math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d>
                                      <m:d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smtClean="0">
                                            <a:latin typeface="Cambria Math"/>
                                          </a:rPr>
                                          <m:t>𝑎</m:t>
                                        </m:r>
                                        <m:r>
                                          <a:rPr lang="en-US" sz="1800" smtClean="0"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US" sz="1800" smtClean="0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</m:d>
                                    <m:r>
                                      <a:rPr lang="en-US" sz="1800" smtClean="0">
                                        <a:latin typeface="Cambria Math"/>
                                      </a:rPr>
                                      <m:t>∈</m:t>
                                    </m:r>
                                    <m:r>
                                      <a:rPr lang="en-US" sz="1800">
                                        <a:latin typeface="Cambria Math"/>
                                      </a:rPr>
                                      <m:t>𝑉𝐴</m:t>
                                    </m:r>
                                  </m:sub>
                                  <m:sup/>
                                  <m:e>
                                    <m:r>
                                      <a:rPr lang="en-US" sz="1800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sz="1800" smtClean="0">
                                        <a:latin typeface="Cambria Math"/>
                                      </a:rPr>
                                      <m:t>𝑝𝑐𝑜𝑠</m:t>
                                    </m:r>
                                    <m:r>
                                      <a:rPr lang="en-US" sz="1800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sz="1800" smtClean="0">
                                        <a:latin typeface="Cambria Math"/>
                                      </a:rPr>
                                      <m:t>𝑎</m:t>
                                    </m:r>
                                    <m:r>
                                      <a:rPr lang="en-US" sz="1800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sz="1800" smtClean="0">
                                        <a:latin typeface="Cambria Math"/>
                                      </a:rPr>
                                      <m:t>𝑉𝐴</m:t>
                                    </m:r>
                                    <m:r>
                                      <a:rPr lang="en-US" sz="1800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sz="1800" smtClean="0">
                                        <a:latin typeface="Cambria Math"/>
                                      </a:rPr>
                                      <m:t>𝑀</m:t>
                                    </m:r>
                                    <m:r>
                                      <a:rPr lang="en-US" sz="1800" smtClean="0">
                                        <a:latin typeface="Cambria Math"/>
                                      </a:rPr>
                                      <m:t>))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231512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mtClean="0">
                                      <a:latin typeface="Cambria Math"/>
                                    </a:rPr>
                                    <m:t>𝑉𝐴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dirty="0" smtClean="0"/>
                            <a:t>: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latin typeface="Cambria Math"/>
                                  </a:rPr>
                                  <m:t>𝑝𝑐𝑜𝑠</m:t>
                                </m:r>
                                <m:d>
                                  <m:d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smtClean="0">
                                            <a:latin typeface="Cambria Math"/>
                                          </a:rPr>
                                          <m:t>𝑉𝐴</m:t>
                                        </m:r>
                                      </m:e>
                                    </m:acc>
                                    <m:r>
                                      <a:rPr lang="en-US" sz="1800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sz="1800" smtClean="0">
                                        <a:latin typeface="Cambria Math"/>
                                      </a:rPr>
                                      <m:t>𝑀</m:t>
                                    </m:r>
                                  </m:e>
                                </m:d>
                                <m:r>
                                  <a:rPr lang="en-US" sz="1800" smtClean="0">
                                    <a:latin typeface="Cambria Math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800" smtClean="0">
                                        <a:latin typeface="Cambria Math"/>
                                      </a:rPr>
                                      <m:t>𝑉𝐴</m:t>
                                    </m:r>
                                    <m:r>
                                      <a:rPr lang="en-US" sz="1800" smtClean="0">
                                        <a:latin typeface="Cambria Math"/>
                                      </a:rPr>
                                      <m:t>∈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smtClean="0">
                                            <a:latin typeface="Cambria Math"/>
                                          </a:rPr>
                                          <m:t>𝑉𝐴</m:t>
                                        </m:r>
                                      </m:e>
                                    </m:acc>
                                  </m:sub>
                                  <m:sup/>
                                  <m:e>
                                    <m:r>
                                      <a:rPr lang="en-US" sz="1800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sz="1800" smtClean="0">
                                        <a:latin typeface="Cambria Math"/>
                                      </a:rPr>
                                      <m:t>𝑝𝑐𝑜𝑠</m:t>
                                    </m:r>
                                    <m:r>
                                      <a:rPr lang="en-US" sz="1800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sz="1800" smtClean="0">
                                        <a:latin typeface="Cambria Math"/>
                                      </a:rPr>
                                      <m:t>𝑉𝐴</m:t>
                                    </m:r>
                                    <m:r>
                                      <a:rPr lang="en-US" sz="1800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sz="1800" smtClean="0">
                                        <a:latin typeface="Cambria Math"/>
                                      </a:rPr>
                                      <m:t>𝑀</m:t>
                                    </m:r>
                                    <m:r>
                                      <a:rPr lang="en-US" sz="1800" smtClean="0">
                                        <a:latin typeface="Cambria Math"/>
                                      </a:rPr>
                                      <m:t>))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32251285"/>
                  </p:ext>
                </p:extLst>
              </p:nvPr>
            </p:nvGraphicFramePr>
            <p:xfrm>
              <a:off x="899592" y="2204864"/>
              <a:ext cx="7512496" cy="2423224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87760"/>
                    <a:gridCol w="6624736"/>
                  </a:tblGrid>
                  <a:tr h="8386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685" t="-730" r="-743836" b="-1905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3536" t="-730" b="-190511"/>
                          </a:stretch>
                        </a:blipFill>
                      </a:tcPr>
                    </a:tc>
                  </a:tr>
                  <a:tr h="7866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685" t="-106977" r="-743836" b="-1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3536" t="-106977" b="-102326"/>
                          </a:stretch>
                        </a:blipFill>
                      </a:tcPr>
                    </a:tc>
                  </a:tr>
                  <a:tr h="79794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685" t="-203817" r="-743836" b="-7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3536" t="-203817" b="-76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0562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Agenda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992256" y="6563178"/>
            <a:ext cx="2133600" cy="323850"/>
          </a:xfrm>
          <a:prstGeom prst="rect">
            <a:avLst/>
          </a:prstGeom>
          <a:noFill/>
        </p:spPr>
        <p:txBody>
          <a:bodyPr/>
          <a:lstStyle/>
          <a:p>
            <a:fld id="{18492F56-BF95-4FF1-9BCC-BD6162B06F11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9221" name="AutoShape 5"/>
          <p:cNvSpPr>
            <a:spLocks noChangeArrowheads="1"/>
          </p:cNvSpPr>
          <p:nvPr/>
        </p:nvSpPr>
        <p:spPr bwMode="gray">
          <a:xfrm>
            <a:off x="1500166" y="1071546"/>
            <a:ext cx="6253163" cy="474662"/>
          </a:xfrm>
          <a:prstGeom prst="roundRect">
            <a:avLst>
              <a:gd name="adj" fmla="val 19046"/>
            </a:avLst>
          </a:prstGeom>
          <a:solidFill>
            <a:schemeClr val="bg1"/>
          </a:solidFill>
          <a:ln w="28575" algn="ctr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0"/>
              </a:schemeClr>
            </a:outerShdw>
          </a:effectLst>
        </p:spPr>
        <p:txBody>
          <a:bodyPr wrap="none" anchor="ctr"/>
          <a:lstStyle/>
          <a:p>
            <a:pPr>
              <a:buClr>
                <a:srgbClr val="FF0000"/>
              </a:buClr>
              <a:buFont typeface="Wingdings" pitchFamily="2" charset="2"/>
              <a:buChar char="q"/>
              <a:defRPr/>
            </a:pPr>
            <a:r>
              <a:rPr lang="en-US" sz="2400" b="1" smtClean="0">
                <a:cs typeface="Arial" charset="0"/>
              </a:rPr>
              <a:t> 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ea typeface="宋体" pitchFamily="2" charset="-122"/>
              </a:rPr>
              <a:t>Overview</a:t>
            </a:r>
          </a:p>
        </p:txBody>
      </p:sp>
      <p:sp>
        <p:nvSpPr>
          <p:cNvPr id="9223" name="AutoShape 7"/>
          <p:cNvSpPr>
            <a:spLocks noChangeArrowheads="1"/>
          </p:cNvSpPr>
          <p:nvPr/>
        </p:nvSpPr>
        <p:spPr bwMode="gray">
          <a:xfrm>
            <a:off x="1500166" y="1685720"/>
            <a:ext cx="6248400" cy="457200"/>
          </a:xfrm>
          <a:prstGeom prst="roundRect">
            <a:avLst>
              <a:gd name="adj" fmla="val 19046"/>
            </a:avLst>
          </a:prstGeom>
          <a:solidFill>
            <a:schemeClr val="bg1"/>
          </a:solidFill>
          <a:ln w="28575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0"/>
              </a:schemeClr>
            </a:outerShdw>
          </a:effectLst>
        </p:spPr>
        <p:txBody>
          <a:bodyPr wrap="none" anchor="ctr"/>
          <a:lstStyle/>
          <a:p>
            <a:pPr>
              <a:buClr>
                <a:srgbClr val="FF0000"/>
              </a:buClr>
              <a:buFont typeface="Wingdings" pitchFamily="2" charset="2"/>
              <a:buChar char="q"/>
              <a:defRPr/>
            </a:pPr>
            <a:r>
              <a:rPr lang="en-US" sz="2400" b="1" smtClean="0">
                <a:cs typeface="Arial" charset="0"/>
              </a:rPr>
              <a:t> 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ea typeface="宋体" pitchFamily="2" charset="-122"/>
              </a:rPr>
              <a:t>The Model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gray">
          <a:xfrm>
            <a:off x="1500166" y="4339952"/>
            <a:ext cx="6248400" cy="457200"/>
          </a:xfrm>
          <a:prstGeom prst="roundRect">
            <a:avLst>
              <a:gd name="adj" fmla="val 19046"/>
            </a:avLst>
          </a:prstGeom>
          <a:solidFill>
            <a:schemeClr val="bg1"/>
          </a:solidFill>
          <a:ln w="28575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0"/>
              </a:schemeClr>
            </a:outerShdw>
          </a:effectLst>
        </p:spPr>
        <p:txBody>
          <a:bodyPr wrap="none" anchor="ctr"/>
          <a:lstStyle/>
          <a:p>
            <a:pPr>
              <a:buClr>
                <a:srgbClr val="FF0000"/>
              </a:buClr>
              <a:buFont typeface="Wingdings" pitchFamily="2" charset="2"/>
              <a:buChar char="q"/>
              <a:defRPr/>
            </a:pPr>
            <a:r>
              <a:rPr lang="en-US" sz="2400" b="1" smtClean="0">
                <a:cs typeface="Arial" charset="0"/>
              </a:rPr>
              <a:t> 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ea typeface="宋体" pitchFamily="2" charset="-122"/>
              </a:rPr>
              <a:t>Conclusion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gray">
          <a:xfrm>
            <a:off x="1500166" y="2282432"/>
            <a:ext cx="6248400" cy="457200"/>
          </a:xfrm>
          <a:prstGeom prst="roundRect">
            <a:avLst>
              <a:gd name="adj" fmla="val 19046"/>
            </a:avLst>
          </a:prstGeom>
          <a:solidFill>
            <a:schemeClr val="bg1"/>
          </a:solidFill>
          <a:ln w="28575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0"/>
              </a:schemeClr>
            </a:outerShdw>
          </a:effectLst>
        </p:spPr>
        <p:txBody>
          <a:bodyPr wrap="none" anchor="ctr"/>
          <a:lstStyle/>
          <a:p>
            <a:pPr>
              <a:buClr>
                <a:srgbClr val="FF0000"/>
              </a:buClr>
              <a:buFont typeface="Wingdings" pitchFamily="2" charset="2"/>
              <a:buChar char="q"/>
              <a:defRPr/>
            </a:pPr>
            <a:r>
              <a:rPr lang="en-US" sz="2400" b="1" smtClean="0">
                <a:cs typeface="Arial" charset="0"/>
              </a:rPr>
              <a:t> </a:t>
            </a:r>
            <a:r>
              <a:rPr lang="en-US" sz="2400" b="1">
                <a:cs typeface="Arial" charset="0"/>
              </a:rPr>
              <a:t>The Algorithms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gray">
          <a:xfrm>
            <a:off x="1500166" y="3743240"/>
            <a:ext cx="6248400" cy="457200"/>
          </a:xfrm>
          <a:prstGeom prst="roundRect">
            <a:avLst>
              <a:gd name="adj" fmla="val 19046"/>
            </a:avLst>
          </a:prstGeom>
          <a:solidFill>
            <a:schemeClr val="bg1"/>
          </a:solidFill>
          <a:ln w="28575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0"/>
              </a:schemeClr>
            </a:outerShdw>
          </a:effectLst>
        </p:spPr>
        <p:txBody>
          <a:bodyPr wrap="none" anchor="ctr"/>
          <a:lstStyle/>
          <a:p>
            <a:pPr>
              <a:buClr>
                <a:srgbClr val="FF0000"/>
              </a:buClr>
              <a:buFont typeface="Wingdings" pitchFamily="2" charset="2"/>
              <a:buChar char="q"/>
              <a:defRPr/>
            </a:pPr>
            <a:r>
              <a:rPr lang="en-US" sz="2400" b="1" dirty="0" smtClean="0">
                <a:cs typeface="Arial" charset="0"/>
              </a:rPr>
              <a:t>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ea typeface="宋体" pitchFamily="2" charset="-122"/>
              </a:rPr>
              <a:t>Experiment</a:t>
            </a:r>
            <a:endParaRPr lang="en-US" sz="2400" b="1" dirty="0">
              <a:solidFill>
                <a:schemeClr val="bg1">
                  <a:lumMod val="50000"/>
                </a:schemeClr>
              </a:solidFill>
              <a:ea typeface="宋体" pitchFamily="2" charset="-122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gray">
          <a:xfrm>
            <a:off x="1403648" y="2780928"/>
            <a:ext cx="6253162" cy="936104"/>
          </a:xfrm>
          <a:prstGeom prst="roundRect">
            <a:avLst>
              <a:gd name="adj" fmla="val 19046"/>
            </a:avLst>
          </a:prstGeom>
          <a:solidFill>
            <a:schemeClr val="bg1"/>
          </a:solidFill>
          <a:ln w="28575" algn="ctr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0"/>
              </a:schemeClr>
            </a:outerShdw>
          </a:effectLst>
        </p:spPr>
        <p:txBody>
          <a:bodyPr wrap="none" anchor="t" anchorCtr="0"/>
          <a:lstStyle/>
          <a:p>
            <a:pPr lvl="1">
              <a:buClr>
                <a:schemeClr val="accent2"/>
              </a:buClr>
              <a:buFont typeface="Wingdings" pitchFamily="2" charset="2"/>
              <a:buChar char="q"/>
              <a:defRPr/>
            </a:pPr>
            <a:r>
              <a:rPr lang="en-US" sz="2400" b="1" dirty="0" smtClean="0">
                <a:cs typeface="Arial" charset="0"/>
              </a:rPr>
              <a:t> Scheme</a:t>
            </a:r>
          </a:p>
          <a:p>
            <a:pPr lvl="1">
              <a:buClr>
                <a:schemeClr val="accent2"/>
              </a:buClr>
              <a:buFont typeface="Wingdings" pitchFamily="2" charset="2"/>
              <a:buChar char="q"/>
              <a:defRPr/>
            </a:pPr>
            <a:r>
              <a:rPr lang="en-US" sz="2400" b="1" dirty="0" smtClean="0">
                <a:cs typeface="Arial" charset="0"/>
              </a:rPr>
              <a:t> Instantiations</a:t>
            </a:r>
          </a:p>
        </p:txBody>
      </p:sp>
    </p:spTree>
    <p:extLst>
      <p:ext uri="{BB962C8B-B14F-4D97-AF65-F5344CB8AC3E}">
        <p14:creationId xmlns:p14="http://schemas.microsoft.com/office/powerpoint/2010/main" val="27766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992256" y="6563178"/>
            <a:ext cx="2133600" cy="323850"/>
          </a:xfrm>
          <a:prstGeom prst="rect">
            <a:avLst/>
          </a:prstGeom>
          <a:noFill/>
        </p:spPr>
        <p:txBody>
          <a:bodyPr/>
          <a:lstStyle/>
          <a:p>
            <a:fld id="{18492F56-BF95-4FF1-9BCC-BD6162B06F11}" type="slidenum">
              <a:rPr lang="en-US" smtClean="0"/>
              <a:pPr/>
              <a:t>19</a:t>
            </a:fld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9" y="0"/>
            <a:ext cx="9113131" cy="762000"/>
          </a:xfrm>
        </p:spPr>
        <p:txBody>
          <a:bodyPr/>
          <a:lstStyle/>
          <a:p>
            <a:r>
              <a:rPr lang="en-US" sz="3200" dirty="0"/>
              <a:t>Overview of </a:t>
            </a:r>
            <a:r>
              <a:rPr lang="en-US" sz="3200" dirty="0" smtClean="0"/>
              <a:t>Scheme</a:t>
            </a:r>
            <a:endParaRPr 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48" y="836712"/>
            <a:ext cx="8039100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51520" y="3264079"/>
            <a:ext cx="87129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q"/>
            </a:pPr>
            <a:r>
              <a:rPr lang="en-CA" sz="2000" dirty="0" smtClean="0"/>
              <a:t> </a:t>
            </a:r>
            <a:r>
              <a:rPr lang="en-US" sz="2000" dirty="0" smtClean="0"/>
              <a:t>Main idea:</a:t>
            </a:r>
            <a:endParaRPr lang="en-CA" sz="2000" dirty="0"/>
          </a:p>
          <a:p>
            <a:pPr>
              <a:buClr>
                <a:srgbClr val="FF0000"/>
              </a:buClr>
              <a:buFont typeface="Wingdings" pitchFamily="2" charset="2"/>
              <a:buChar char="q"/>
            </a:pPr>
            <a:endParaRPr lang="en-CA" sz="800" dirty="0"/>
          </a:p>
          <a:p>
            <a:pPr marL="109538" lvl="1" indent="123825">
              <a:buClr>
                <a:srgbClr val="333399"/>
              </a:buClr>
              <a:buFont typeface="Wingdings" pitchFamily="2" charset="2"/>
              <a:buChar char="q"/>
            </a:pPr>
            <a:r>
              <a:rPr lang="en-CA" dirty="0"/>
              <a:t> </a:t>
            </a:r>
            <a:r>
              <a:rPr lang="en-US" dirty="0" smtClean="0"/>
              <a:t>To response a user input, server randomly selects members to form the group. </a:t>
            </a:r>
            <a:endParaRPr lang="en-CA" sz="800" dirty="0" smtClean="0"/>
          </a:p>
          <a:p>
            <a:pPr marL="109538" lvl="1" indent="123825">
              <a:buClr>
                <a:srgbClr val="333399"/>
              </a:buClr>
              <a:buFont typeface="Wingdings" pitchFamily="2" charset="2"/>
              <a:buChar char="q"/>
            </a:pPr>
            <a:r>
              <a:rPr lang="en-CA" dirty="0"/>
              <a:t> </a:t>
            </a:r>
            <a:r>
              <a:rPr lang="en-CA" dirty="0" smtClean="0"/>
              <a:t>Different choices of random distribution lead to different algorithms.</a:t>
            </a:r>
            <a:endParaRPr lang="en-CA" dirty="0"/>
          </a:p>
        </p:txBody>
      </p:sp>
      <p:sp>
        <p:nvSpPr>
          <p:cNvPr id="14" name="TextBox 13"/>
          <p:cNvSpPr txBox="1"/>
          <p:nvPr/>
        </p:nvSpPr>
        <p:spPr>
          <a:xfrm>
            <a:off x="251520" y="4419109"/>
            <a:ext cx="82809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buClr>
                <a:srgbClr val="FF0000"/>
              </a:buClr>
              <a:buFont typeface="Wingdings" pitchFamily="2" charset="2"/>
              <a:buChar char="q"/>
            </a:pPr>
            <a:r>
              <a:rPr lang="en-CA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Goal:</a:t>
            </a:r>
            <a:endParaRPr lang="en-CA" sz="2000" dirty="0" smtClean="0">
              <a:solidFill>
                <a:srgbClr val="000000"/>
              </a:solidFill>
            </a:endParaRPr>
          </a:p>
          <a:p>
            <a:pPr lvl="0">
              <a:buClr>
                <a:srgbClr val="FF0000"/>
              </a:buClr>
              <a:buFont typeface="Wingdings" pitchFamily="2" charset="2"/>
              <a:buChar char="q"/>
            </a:pPr>
            <a:endParaRPr lang="en-CA" sz="800" dirty="0">
              <a:solidFill>
                <a:srgbClr val="000000"/>
              </a:solidFill>
            </a:endParaRPr>
          </a:p>
          <a:p>
            <a:pPr marL="109538" lvl="1" indent="123825">
              <a:buClr>
                <a:srgbClr val="333399"/>
              </a:buClr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The privacy properties need to be ensured.</a:t>
            </a:r>
            <a:endParaRPr lang="en-CA" sz="800" dirty="0"/>
          </a:p>
          <a:p>
            <a:pPr marL="109538" lvl="1" indent="123825">
              <a:buClr>
                <a:schemeClr val="accent2"/>
              </a:buClr>
              <a:buFont typeface="Wingdings" pitchFamily="2" charset="2"/>
              <a:buChar char="q"/>
            </a:pPr>
            <a:r>
              <a:rPr lang="en-CA" dirty="0"/>
              <a:t> </a:t>
            </a:r>
            <a:r>
              <a:rPr lang="en-US" dirty="0" smtClean="0"/>
              <a:t>The costs of achieving such privacy protection should be minimized.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520" y="5520134"/>
            <a:ext cx="82809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buClr>
                <a:srgbClr val="FF0000"/>
              </a:buClr>
              <a:buFont typeface="Wingdings" pitchFamily="2" charset="2"/>
              <a:buChar char="q"/>
            </a:pPr>
            <a:r>
              <a:rPr lang="en-CA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Two stage scheme:</a:t>
            </a:r>
            <a:endParaRPr lang="en-CA" sz="2000" dirty="0" smtClean="0">
              <a:solidFill>
                <a:srgbClr val="000000"/>
              </a:solidFill>
            </a:endParaRPr>
          </a:p>
          <a:p>
            <a:pPr lvl="0">
              <a:buClr>
                <a:srgbClr val="FF0000"/>
              </a:buClr>
              <a:buFont typeface="Wingdings" pitchFamily="2" charset="2"/>
              <a:buChar char="q"/>
            </a:pPr>
            <a:endParaRPr lang="en-CA" sz="800" dirty="0">
              <a:solidFill>
                <a:srgbClr val="000000"/>
              </a:solidFill>
            </a:endParaRPr>
          </a:p>
          <a:p>
            <a:pPr marL="109538" lvl="1" indent="123825">
              <a:buClr>
                <a:srgbClr val="333399"/>
              </a:buClr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Stage 1: derive randomness parameters, one-time, optimization problem;</a:t>
            </a:r>
            <a:endParaRPr lang="en-CA" sz="800" dirty="0"/>
          </a:p>
          <a:p>
            <a:pPr marL="109538" lvl="1" indent="123825">
              <a:buClr>
                <a:schemeClr val="accent2"/>
              </a:buClr>
              <a:buFont typeface="Wingdings" pitchFamily="2" charset="2"/>
              <a:buChar char="q"/>
            </a:pPr>
            <a:r>
              <a:rPr lang="en-CA" dirty="0"/>
              <a:t> </a:t>
            </a:r>
            <a:r>
              <a:rPr lang="en-US" dirty="0" smtClean="0"/>
              <a:t>Stage 2: form transient group, real-time.</a:t>
            </a:r>
            <a:endParaRPr lang="en-US" sz="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654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Agenda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992256" y="6563178"/>
            <a:ext cx="2133600" cy="323850"/>
          </a:xfrm>
          <a:prstGeom prst="rect">
            <a:avLst/>
          </a:prstGeom>
          <a:noFill/>
        </p:spPr>
        <p:txBody>
          <a:bodyPr/>
          <a:lstStyle/>
          <a:p>
            <a:fld id="{18492F56-BF95-4FF1-9BCC-BD6162B06F11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9221" name="AutoShape 5"/>
          <p:cNvSpPr>
            <a:spLocks noChangeArrowheads="1"/>
          </p:cNvSpPr>
          <p:nvPr/>
        </p:nvSpPr>
        <p:spPr bwMode="gray">
          <a:xfrm>
            <a:off x="1500166" y="1071546"/>
            <a:ext cx="6253163" cy="474662"/>
          </a:xfrm>
          <a:prstGeom prst="roundRect">
            <a:avLst>
              <a:gd name="adj" fmla="val 19046"/>
            </a:avLst>
          </a:prstGeom>
          <a:solidFill>
            <a:schemeClr val="bg1"/>
          </a:solidFill>
          <a:ln w="28575" algn="ctr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0"/>
              </a:schemeClr>
            </a:outerShdw>
          </a:effectLst>
        </p:spPr>
        <p:txBody>
          <a:bodyPr wrap="none" anchor="ctr"/>
          <a:lstStyle/>
          <a:p>
            <a:pPr>
              <a:buClr>
                <a:srgbClr val="FF0000"/>
              </a:buClr>
              <a:buFont typeface="Wingdings" pitchFamily="2" charset="2"/>
              <a:buChar char="q"/>
              <a:defRPr/>
            </a:pPr>
            <a:r>
              <a:rPr lang="en-US" sz="2400" b="1" smtClean="0">
                <a:cs typeface="Arial" charset="0"/>
              </a:rPr>
              <a:t> Overview</a:t>
            </a:r>
          </a:p>
        </p:txBody>
      </p:sp>
      <p:sp>
        <p:nvSpPr>
          <p:cNvPr id="9223" name="AutoShape 7"/>
          <p:cNvSpPr>
            <a:spLocks noChangeArrowheads="1"/>
          </p:cNvSpPr>
          <p:nvPr/>
        </p:nvSpPr>
        <p:spPr bwMode="gray">
          <a:xfrm>
            <a:off x="1500166" y="2343103"/>
            <a:ext cx="6248400" cy="457200"/>
          </a:xfrm>
          <a:prstGeom prst="roundRect">
            <a:avLst>
              <a:gd name="adj" fmla="val 19046"/>
            </a:avLst>
          </a:prstGeom>
          <a:solidFill>
            <a:schemeClr val="bg1"/>
          </a:solidFill>
          <a:ln w="28575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0"/>
              </a:schemeClr>
            </a:outerShdw>
          </a:effectLst>
        </p:spPr>
        <p:txBody>
          <a:bodyPr wrap="none" anchor="ctr"/>
          <a:lstStyle/>
          <a:p>
            <a:pPr>
              <a:buClr>
                <a:srgbClr val="FF0000"/>
              </a:buClr>
              <a:buFont typeface="Wingdings" pitchFamily="2" charset="2"/>
              <a:buChar char="q"/>
              <a:defRPr/>
            </a:pPr>
            <a:r>
              <a:rPr lang="en-US" sz="2400" b="1" smtClean="0">
                <a:cs typeface="Arial" charset="0"/>
              </a:rPr>
              <a:t> 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ea typeface="宋体" pitchFamily="2" charset="-122"/>
              </a:rPr>
              <a:t>The Model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gray">
          <a:xfrm>
            <a:off x="1500166" y="4195936"/>
            <a:ext cx="6248400" cy="457200"/>
          </a:xfrm>
          <a:prstGeom prst="roundRect">
            <a:avLst>
              <a:gd name="adj" fmla="val 19046"/>
            </a:avLst>
          </a:prstGeom>
          <a:solidFill>
            <a:schemeClr val="bg1"/>
          </a:solidFill>
          <a:ln w="28575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0"/>
              </a:schemeClr>
            </a:outerShdw>
          </a:effectLst>
        </p:spPr>
        <p:txBody>
          <a:bodyPr wrap="none" anchor="ctr"/>
          <a:lstStyle/>
          <a:p>
            <a:pPr>
              <a:buClr>
                <a:srgbClr val="FF0000"/>
              </a:buClr>
              <a:buFont typeface="Wingdings" pitchFamily="2" charset="2"/>
              <a:buChar char="q"/>
              <a:defRPr/>
            </a:pPr>
            <a:r>
              <a:rPr lang="en-US" sz="2400" b="1" smtClean="0">
                <a:cs typeface="Arial" charset="0"/>
              </a:rPr>
              <a:t> 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ea typeface="宋体" pitchFamily="2" charset="-122"/>
              </a:rPr>
              <a:t>Conclusion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gray">
          <a:xfrm>
            <a:off x="1500166" y="2996952"/>
            <a:ext cx="6248400" cy="457200"/>
          </a:xfrm>
          <a:prstGeom prst="roundRect">
            <a:avLst>
              <a:gd name="adj" fmla="val 19046"/>
            </a:avLst>
          </a:prstGeom>
          <a:solidFill>
            <a:schemeClr val="bg1"/>
          </a:solidFill>
          <a:ln w="28575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0"/>
              </a:schemeClr>
            </a:outerShdw>
          </a:effectLst>
        </p:spPr>
        <p:txBody>
          <a:bodyPr wrap="none" anchor="ctr"/>
          <a:lstStyle/>
          <a:p>
            <a:pPr>
              <a:buClr>
                <a:srgbClr val="FF0000"/>
              </a:buClr>
              <a:buFont typeface="Wingdings" pitchFamily="2" charset="2"/>
              <a:buChar char="q"/>
              <a:defRPr/>
            </a:pPr>
            <a:r>
              <a:rPr lang="en-US" sz="2400" b="1" smtClean="0">
                <a:cs typeface="Arial" charset="0"/>
              </a:rPr>
              <a:t> 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ea typeface="宋体" pitchFamily="2" charset="-122"/>
              </a:rPr>
              <a:t>The Algorithms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gray">
          <a:xfrm>
            <a:off x="1500166" y="3602975"/>
            <a:ext cx="6248400" cy="457200"/>
          </a:xfrm>
          <a:prstGeom prst="roundRect">
            <a:avLst>
              <a:gd name="adj" fmla="val 19046"/>
            </a:avLst>
          </a:prstGeom>
          <a:solidFill>
            <a:schemeClr val="bg1"/>
          </a:solidFill>
          <a:ln w="28575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0"/>
              </a:schemeClr>
            </a:outerShdw>
          </a:effectLst>
        </p:spPr>
        <p:txBody>
          <a:bodyPr wrap="none" anchor="ctr"/>
          <a:lstStyle/>
          <a:p>
            <a:pPr>
              <a:buClr>
                <a:srgbClr val="FF0000"/>
              </a:buClr>
              <a:buFont typeface="Wingdings" pitchFamily="2" charset="2"/>
              <a:buChar char="q"/>
              <a:defRPr/>
            </a:pPr>
            <a:r>
              <a:rPr lang="en-US" sz="2400" b="1" dirty="0" smtClean="0">
                <a:cs typeface="Arial" charset="0"/>
              </a:rPr>
              <a:t>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ea typeface="宋体" pitchFamily="2" charset="-122"/>
              </a:rPr>
              <a:t>Experiment</a:t>
            </a: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gray">
          <a:xfrm>
            <a:off x="1500166" y="1628800"/>
            <a:ext cx="6253162" cy="514640"/>
          </a:xfrm>
          <a:prstGeom prst="roundRect">
            <a:avLst>
              <a:gd name="adj" fmla="val 19046"/>
            </a:avLst>
          </a:prstGeom>
          <a:solidFill>
            <a:schemeClr val="bg1"/>
          </a:solidFill>
          <a:ln w="28575" algn="ctr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0"/>
              </a:schemeClr>
            </a:outerShdw>
          </a:effectLst>
        </p:spPr>
        <p:txBody>
          <a:bodyPr wrap="none" anchor="t" anchorCtr="0"/>
          <a:lstStyle/>
          <a:p>
            <a:pPr lvl="1">
              <a:buClr>
                <a:schemeClr val="accent2"/>
              </a:buClr>
              <a:buFont typeface="Wingdings" pitchFamily="2" charset="2"/>
              <a:buChar char="q"/>
              <a:defRPr/>
            </a:pPr>
            <a:r>
              <a:rPr lang="en-US" sz="2400" b="1" smtClean="0">
                <a:cs typeface="Arial" charset="0"/>
              </a:rPr>
              <a:t>  Motivating Example</a:t>
            </a:r>
          </a:p>
        </p:txBody>
      </p:sp>
    </p:spTree>
    <p:extLst>
      <p:ext uri="{BB962C8B-B14F-4D97-AF65-F5344CB8AC3E}">
        <p14:creationId xmlns:p14="http://schemas.microsoft.com/office/powerpoint/2010/main" val="215645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992256" y="6563178"/>
            <a:ext cx="2133600" cy="323850"/>
          </a:xfrm>
          <a:prstGeom prst="rect">
            <a:avLst/>
          </a:prstGeom>
          <a:noFill/>
        </p:spPr>
        <p:txBody>
          <a:bodyPr/>
          <a:lstStyle/>
          <a:p>
            <a:fld id="{18492F56-BF95-4FF1-9BCC-BD6162B06F11}" type="slidenum">
              <a:rPr lang="en-US" smtClean="0"/>
              <a:pPr/>
              <a:t>20</a:t>
            </a:fld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9" y="0"/>
            <a:ext cx="9113131" cy="762000"/>
          </a:xfrm>
        </p:spPr>
        <p:txBody>
          <a:bodyPr/>
          <a:lstStyle/>
          <a:p>
            <a:r>
              <a:rPr lang="en-US" sz="3200" dirty="0" smtClean="0"/>
              <a:t>Scheme </a:t>
            </a:r>
            <a:r>
              <a:rPr lang="en-US" sz="2400" dirty="0" smtClean="0"/>
              <a:t>(cont.)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48" y="836712"/>
            <a:ext cx="8039100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51520" y="3215878"/>
            <a:ext cx="87129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q"/>
            </a:pPr>
            <a:r>
              <a:rPr lang="en-CA" sz="2000" dirty="0" smtClean="0"/>
              <a:t> </a:t>
            </a:r>
            <a:r>
              <a:rPr lang="en-US" sz="2000" dirty="0" smtClean="0"/>
              <a:t>Computational complexity: </a:t>
            </a:r>
            <a:r>
              <a:rPr lang="en-US" sz="2000" i="1" dirty="0" smtClean="0"/>
              <a:t>O(k)</a:t>
            </a:r>
            <a:endParaRPr lang="en-CA" sz="2000" i="1" dirty="0"/>
          </a:p>
          <a:p>
            <a:pPr>
              <a:buClr>
                <a:srgbClr val="FF0000"/>
              </a:buClr>
              <a:buFont typeface="Wingdings" pitchFamily="2" charset="2"/>
              <a:buChar char="q"/>
            </a:pPr>
            <a:endParaRPr lang="en-CA" sz="800" dirty="0"/>
          </a:p>
          <a:p>
            <a:pPr marL="109538" lvl="1" indent="123825">
              <a:buClr>
                <a:srgbClr val="333399"/>
              </a:buClr>
              <a:buFont typeface="Wingdings" pitchFamily="2" charset="2"/>
              <a:buChar char="q"/>
            </a:pPr>
            <a:r>
              <a:rPr lang="en-US" dirty="0" smtClean="0"/>
              <a:t> Stage 1: pre-calculated only once</a:t>
            </a:r>
            <a:endParaRPr lang="en-CA" sz="800" dirty="0" smtClean="0"/>
          </a:p>
          <a:p>
            <a:pPr marL="109538" lvl="1" indent="123825">
              <a:buClr>
                <a:srgbClr val="333399"/>
              </a:buClr>
              <a:buFont typeface="Wingdings" pitchFamily="2" charset="2"/>
              <a:buChar char="q"/>
            </a:pPr>
            <a:r>
              <a:rPr lang="en-CA" dirty="0"/>
              <a:t> </a:t>
            </a:r>
            <a:r>
              <a:rPr lang="en-CA" dirty="0" smtClean="0"/>
              <a:t>Stage 2: select k-1 random actions without duplicate, </a:t>
            </a:r>
            <a:r>
              <a:rPr lang="en-CA" i="1" dirty="0" smtClean="0"/>
              <a:t>O(k)</a:t>
            </a:r>
            <a:r>
              <a:rPr lang="en-CA" dirty="0" smtClean="0"/>
              <a:t>.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51520" y="4293096"/>
                <a:ext cx="8280920" cy="16304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just">
                  <a:buClr>
                    <a:srgbClr val="FF0000"/>
                  </a:buClr>
                  <a:buFont typeface="Wingdings" pitchFamily="2" charset="2"/>
                  <a:buChar char="q"/>
                </a:pPr>
                <a:r>
                  <a:rPr lang="en-CA" sz="2000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sz="2000" dirty="0" smtClean="0">
                    <a:solidFill>
                      <a:srgbClr val="000000"/>
                    </a:solidFill>
                  </a:rPr>
                  <a:t>Discussion on privacy:</a:t>
                </a:r>
                <a:endParaRPr lang="en-CA" sz="2000" dirty="0" smtClean="0">
                  <a:solidFill>
                    <a:srgbClr val="000000"/>
                  </a:solidFill>
                </a:endParaRPr>
              </a:p>
              <a:p>
                <a:pPr lvl="0">
                  <a:buClr>
                    <a:srgbClr val="FF0000"/>
                  </a:buClr>
                  <a:buFont typeface="Wingdings" pitchFamily="2" charset="2"/>
                  <a:buChar char="q"/>
                </a:pPr>
                <a:endParaRPr lang="en-CA" sz="800" dirty="0">
                  <a:solidFill>
                    <a:srgbClr val="000000"/>
                  </a:solidFill>
                </a:endParaRPr>
              </a:p>
              <a:p>
                <a:pPr marL="109538" lvl="1" indent="123825">
                  <a:buClr>
                    <a:srgbClr val="333399"/>
                  </a:buClr>
                  <a:buFont typeface="Wingdings" pitchFamily="2" charset="2"/>
                  <a:buChar char="q"/>
                </a:pPr>
                <a:r>
                  <a:rPr lang="en-US" dirty="0"/>
                  <a:t> </a:t>
                </a:r>
                <a:r>
                  <a:rPr lang="en-US" dirty="0" smtClean="0"/>
                  <a:t>The adversary cannot collect vector-action set even acting as normal user,</a:t>
                </a:r>
                <a:endParaRPr lang="en-CA" sz="800" dirty="0"/>
              </a:p>
              <a:p>
                <a:pPr marL="109538" lvl="1"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𝑉𝐴</m:t>
                          </m:r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=100, </m:t>
                      </m:r>
                      <m:r>
                        <a:rPr lang="en-US" sz="1600" b="0" i="1" smtClean="0">
                          <a:latin typeface="Cambria Math"/>
                        </a:rPr>
                        <m:t>𝑘</m:t>
                      </m:r>
                      <m:r>
                        <a:rPr lang="en-US" sz="1600" b="0" i="1" smtClean="0">
                          <a:latin typeface="Cambria Math"/>
                        </a:rPr>
                        <m:t>=20, </m:t>
                      </m:r>
                      <m:r>
                        <a:rPr lang="en-US" sz="1600" b="0" i="1" smtClean="0">
                          <a:latin typeface="Cambria Math"/>
                        </a:rPr>
                        <m:t>𝑢𝑛𝑖𝑓𝑜𝑟𝑚</m:t>
                      </m:r>
                      <m:r>
                        <a:rPr lang="en-US" sz="1600" b="0" i="1" smtClean="0">
                          <a:latin typeface="Cambria Math"/>
                        </a:rPr>
                        <m:t> ⟹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𝑡𝑟𝑎𝑛𝑠𝑖𝑒𝑛𝑡</m:t>
                          </m:r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𝑔𝑟𝑜𝑢𝑝𝑠</m:t>
                          </m:r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 (</m:t>
                          </m:r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𝑎𝑛</m:t>
                          </m:r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𝑎𝑐𝑡𝑖𝑜𝑛</m:t>
                          </m:r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d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99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19</m:t>
                              </m:r>
                            </m:den>
                          </m:f>
                        </m:e>
                      </m:d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≈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66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  <a:p>
                <a:pPr marL="109538" lvl="1" indent="123825">
                  <a:buClr>
                    <a:schemeClr val="accent2"/>
                  </a:buClr>
                  <a:buFont typeface="Wingdings" pitchFamily="2" charset="2"/>
                  <a:buChar char="q"/>
                </a:pPr>
                <a:r>
                  <a:rPr lang="en-US" dirty="0" smtClean="0"/>
                  <a:t> Approximate the distribution is hard: all users share one random process.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293096"/>
                <a:ext cx="8280920" cy="1630446"/>
              </a:xfrm>
              <a:prstGeom prst="rect">
                <a:avLst/>
              </a:prstGeom>
              <a:blipFill rotWithShape="1">
                <a:blip r:embed="rId4"/>
                <a:stretch>
                  <a:fillRect l="-589" t="-1493" b="-4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251520" y="5949280"/>
            <a:ext cx="828092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buClr>
                <a:srgbClr val="FF0000"/>
              </a:buClr>
              <a:buFont typeface="Wingdings" pitchFamily="2" charset="2"/>
              <a:buChar char="q"/>
            </a:pPr>
            <a:r>
              <a:rPr lang="en-CA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Discussion on costs:</a:t>
            </a:r>
            <a:endParaRPr lang="en-CA" sz="2000" dirty="0" smtClean="0">
              <a:solidFill>
                <a:srgbClr val="000000"/>
              </a:solidFill>
            </a:endParaRPr>
          </a:p>
          <a:p>
            <a:pPr lvl="0">
              <a:buClr>
                <a:srgbClr val="FF0000"/>
              </a:buClr>
              <a:buFont typeface="Wingdings" pitchFamily="2" charset="2"/>
              <a:buChar char="q"/>
            </a:pPr>
            <a:endParaRPr lang="en-CA" sz="800" dirty="0">
              <a:solidFill>
                <a:srgbClr val="000000"/>
              </a:solidFill>
            </a:endParaRPr>
          </a:p>
          <a:p>
            <a:pPr marL="109538" lvl="1" indent="123825">
              <a:buClr>
                <a:srgbClr val="333399"/>
              </a:buClr>
              <a:buFont typeface="Wingdings" pitchFamily="2" charset="2"/>
              <a:buChar char="q"/>
            </a:pPr>
            <a:r>
              <a:rPr lang="en-US" dirty="0" smtClean="0"/>
              <a:t> Deterministically incomparable with those of ceiling padding.</a:t>
            </a:r>
            <a:endParaRPr lang="en-US" sz="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370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992256" y="6563178"/>
            <a:ext cx="2133600" cy="323850"/>
          </a:xfrm>
          <a:prstGeom prst="rect">
            <a:avLst/>
          </a:prstGeom>
          <a:noFill/>
        </p:spPr>
        <p:txBody>
          <a:bodyPr/>
          <a:lstStyle/>
          <a:p>
            <a:fld id="{18492F56-BF95-4FF1-9BCC-BD6162B06F11}" type="slidenum">
              <a:rPr lang="en-US" smtClean="0"/>
              <a:pPr/>
              <a:t>21</a:t>
            </a:fld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9" y="0"/>
            <a:ext cx="9113131" cy="762000"/>
          </a:xfrm>
        </p:spPr>
        <p:txBody>
          <a:bodyPr/>
          <a:lstStyle/>
          <a:p>
            <a:r>
              <a:rPr lang="en-US" sz="3200" dirty="0" smtClean="0"/>
              <a:t>Instantiations of Scheme</a:t>
            </a:r>
            <a:endParaRPr lang="en-US" sz="3200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2393593"/>
            <a:ext cx="40328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q"/>
            </a:pPr>
            <a:r>
              <a:rPr lang="en-CA" sz="2000" dirty="0" smtClean="0"/>
              <a:t> Bounded uniform distribution:</a:t>
            </a:r>
          </a:p>
          <a:p>
            <a:pPr>
              <a:buClr>
                <a:srgbClr val="FF0000"/>
              </a:buClr>
              <a:buFont typeface="Wingdings" pitchFamily="2" charset="2"/>
              <a:buChar char="q"/>
            </a:pPr>
            <a:endParaRPr lang="en-CA" sz="800" dirty="0" smtClean="0"/>
          </a:p>
          <a:p>
            <a:pPr marL="109538" lvl="1" indent="123825">
              <a:buClr>
                <a:schemeClr val="accent2"/>
              </a:buClr>
              <a:buFont typeface="Wingdings" pitchFamily="2" charset="2"/>
              <a:buChar char="q"/>
            </a:pPr>
            <a:r>
              <a:rPr lang="en-CA" dirty="0" smtClean="0"/>
              <a:t> </a:t>
            </a:r>
            <a:r>
              <a:rPr lang="en-CA" dirty="0" err="1" smtClean="0"/>
              <a:t>c</a:t>
            </a:r>
            <a:r>
              <a:rPr lang="en-CA" baseline="-25000" dirty="0" err="1" smtClean="0"/>
              <a:t>t</a:t>
            </a:r>
            <a:r>
              <a:rPr lang="en-CA" dirty="0" smtClean="0"/>
              <a:t>: cardinality of candidate actions</a:t>
            </a:r>
            <a:endParaRPr lang="en-CA" sz="1400" dirty="0" smtClean="0"/>
          </a:p>
          <a:p>
            <a:pPr marL="233363" lvl="1">
              <a:buClr>
                <a:schemeClr val="accent2"/>
              </a:buClr>
            </a:pPr>
            <a:endParaRPr lang="en-CA" sz="800" dirty="0" smtClean="0"/>
          </a:p>
          <a:p>
            <a:pPr marL="109538" lvl="1">
              <a:buClr>
                <a:schemeClr val="accent2"/>
              </a:buClr>
              <a:buFont typeface="Wingdings" pitchFamily="2" charset="2"/>
              <a:buChar char="q"/>
            </a:pPr>
            <a:r>
              <a:rPr lang="en-CA" dirty="0" smtClean="0"/>
              <a:t> </a:t>
            </a:r>
            <a:r>
              <a:rPr lang="en-US" dirty="0" smtClean="0"/>
              <a:t>c</a:t>
            </a:r>
            <a:r>
              <a:rPr lang="en-US" baseline="-25000" dirty="0" smtClean="0"/>
              <a:t>l</a:t>
            </a:r>
            <a:r>
              <a:rPr lang="en-US" dirty="0" smtClean="0"/>
              <a:t>: number of larger candidates</a:t>
            </a:r>
            <a:endParaRPr lang="en-CA" sz="1000" dirty="0"/>
          </a:p>
          <a:p>
            <a:pPr marL="233363" lvl="1">
              <a:buClr>
                <a:srgbClr val="333399"/>
              </a:buClr>
            </a:pPr>
            <a:endParaRPr lang="en-CA" sz="800" dirty="0">
              <a:solidFill>
                <a:srgbClr val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9136" y="1055638"/>
            <a:ext cx="82809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buClr>
                <a:srgbClr val="FF0000"/>
              </a:buClr>
              <a:buFont typeface="Wingdings" pitchFamily="2" charset="2"/>
              <a:buChar char="q"/>
            </a:pPr>
            <a:r>
              <a:rPr lang="en-US" sz="2000" dirty="0" smtClean="0">
                <a:solidFill>
                  <a:srgbClr val="000000"/>
                </a:solidFill>
              </a:rPr>
              <a:t>Scheme can be realized in many different ways.</a:t>
            </a:r>
          </a:p>
          <a:p>
            <a:pPr marL="342900" lvl="0" indent="-342900" algn="just">
              <a:buClr>
                <a:srgbClr val="FF0000"/>
              </a:buClr>
              <a:buFont typeface="Wingdings" pitchFamily="2" charset="2"/>
              <a:buChar char="q"/>
            </a:pPr>
            <a:endParaRPr lang="en-US" sz="800" dirty="0" smtClean="0">
              <a:solidFill>
                <a:srgbClr val="000000"/>
              </a:solidFill>
            </a:endParaRPr>
          </a:p>
          <a:p>
            <a:pPr marL="393700" lvl="0" indent="-284163" algn="just">
              <a:buClr>
                <a:schemeClr val="accent2"/>
              </a:buClr>
              <a:buFont typeface="Wingdings" pitchFamily="2" charset="2"/>
              <a:buChar char="q"/>
            </a:pPr>
            <a:r>
              <a:rPr lang="en-US" dirty="0" smtClean="0">
                <a:solidFill>
                  <a:schemeClr val="tx2"/>
                </a:solidFill>
              </a:rPr>
              <a:t>Choose group members from different subsets of candidates and based on different distributions, in order to reduce costs.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267518" y="2393593"/>
            <a:ext cx="34089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q"/>
            </a:pPr>
            <a:r>
              <a:rPr lang="en-CA" sz="2000" dirty="0" smtClean="0"/>
              <a:t> Normal distribution:</a:t>
            </a:r>
          </a:p>
          <a:p>
            <a:pPr>
              <a:buClr>
                <a:srgbClr val="FF0000"/>
              </a:buClr>
              <a:buFont typeface="Wingdings" pitchFamily="2" charset="2"/>
              <a:buChar char="q"/>
            </a:pPr>
            <a:endParaRPr lang="en-CA" sz="800" dirty="0" smtClean="0"/>
          </a:p>
          <a:p>
            <a:pPr marL="109538" lvl="1" indent="123825">
              <a:buClr>
                <a:schemeClr val="accent2"/>
              </a:buClr>
              <a:buFont typeface="Wingdings" pitchFamily="2" charset="2"/>
              <a:buChar char="q"/>
            </a:pPr>
            <a:r>
              <a:rPr lang="en-CA" dirty="0" smtClean="0"/>
              <a:t> </a:t>
            </a:r>
            <a:r>
              <a:rPr lang="el-GR" dirty="0" smtClean="0"/>
              <a:t>μ</a:t>
            </a:r>
            <a:r>
              <a:rPr lang="en-CA" dirty="0" smtClean="0"/>
              <a:t>: mean</a:t>
            </a:r>
            <a:endParaRPr lang="en-CA" sz="1400" dirty="0" smtClean="0"/>
          </a:p>
          <a:p>
            <a:pPr marL="233363" lvl="1">
              <a:buClr>
                <a:schemeClr val="accent2"/>
              </a:buClr>
            </a:pPr>
            <a:endParaRPr lang="en-CA" sz="800" dirty="0" smtClean="0"/>
          </a:p>
          <a:p>
            <a:pPr marL="109538" lvl="1">
              <a:buClr>
                <a:schemeClr val="accent2"/>
              </a:buClr>
              <a:buFont typeface="Wingdings" pitchFamily="2" charset="2"/>
              <a:buChar char="q"/>
            </a:pPr>
            <a:r>
              <a:rPr lang="en-CA" dirty="0" smtClean="0"/>
              <a:t> </a:t>
            </a:r>
            <a:r>
              <a:rPr lang="en-US" dirty="0"/>
              <a:t>σ</a:t>
            </a:r>
            <a:r>
              <a:rPr lang="en-US" dirty="0" smtClean="0"/>
              <a:t>: standard deviation</a:t>
            </a:r>
            <a:endParaRPr lang="en-CA" sz="1000" dirty="0"/>
          </a:p>
          <a:p>
            <a:pPr marL="233363" lvl="1">
              <a:buClr>
                <a:srgbClr val="333399"/>
              </a:buClr>
            </a:pPr>
            <a:endParaRPr lang="en-CA" sz="800" dirty="0">
              <a:solidFill>
                <a:srgbClr val="00000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55576" y="5229200"/>
            <a:ext cx="338437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11560" y="52199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971062" y="52199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483768" y="5229200"/>
            <a:ext cx="0" cy="400690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074972" y="5662989"/>
            <a:ext cx="800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</a:t>
            </a:r>
            <a:endParaRPr lang="en-US" dirty="0" smtClean="0"/>
          </a:p>
          <a:p>
            <a:pPr algn="ctr"/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91680" y="4878452"/>
            <a:ext cx="1872208" cy="3507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 rot="16200000">
            <a:off x="1961709" y="5038322"/>
            <a:ext cx="208881" cy="748939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894467" y="5435932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 smtClean="0"/>
              <a:t>l</a:t>
            </a:r>
            <a:endParaRPr lang="en-US" baseline="-25000" dirty="0"/>
          </a:p>
        </p:txBody>
      </p:sp>
      <p:sp>
        <p:nvSpPr>
          <p:cNvPr id="17" name="Left Brace 16"/>
          <p:cNvSpPr/>
          <p:nvPr/>
        </p:nvSpPr>
        <p:spPr>
          <a:xfrm rot="5400000">
            <a:off x="2476256" y="3709520"/>
            <a:ext cx="303056" cy="1872208"/>
          </a:xfrm>
          <a:prstGeom prst="leftBrace">
            <a:avLst>
              <a:gd name="adj1" fmla="val 8333"/>
              <a:gd name="adj2" fmla="val 5072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475084" y="406778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</a:t>
            </a:r>
            <a:r>
              <a:rPr lang="en-US" baseline="-25000" dirty="0" err="1" smtClean="0"/>
              <a:t>t</a:t>
            </a:r>
            <a:endParaRPr lang="en-US" baseline="-250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4932040" y="5238492"/>
            <a:ext cx="338437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88024" y="5229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147526" y="5229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6660232" y="5238492"/>
            <a:ext cx="0" cy="400690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251438" y="5589240"/>
            <a:ext cx="800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</a:t>
            </a:r>
            <a:endParaRPr lang="en-US" dirty="0" smtClean="0"/>
          </a:p>
          <a:p>
            <a:pPr algn="ctr"/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70888" y="4952201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largest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3783256" y="4941168"/>
            <a:ext cx="747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smallest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4575344" y="4952201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largest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7929136" y="4941168"/>
            <a:ext cx="747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smallest</a:t>
            </a:r>
            <a:endParaRPr lang="en-US" sz="1200" dirty="0"/>
          </a:p>
        </p:txBody>
      </p:sp>
      <p:sp>
        <p:nvSpPr>
          <p:cNvPr id="37" name="Freeform 3"/>
          <p:cNvSpPr>
            <a:spLocks/>
          </p:cNvSpPr>
          <p:nvPr/>
        </p:nvSpPr>
        <p:spPr bwMode="auto">
          <a:xfrm>
            <a:off x="5534762" y="4349417"/>
            <a:ext cx="1368734" cy="807775"/>
          </a:xfrm>
          <a:custGeom>
            <a:avLst/>
            <a:gdLst>
              <a:gd name="T0" fmla="*/ 0 w 901"/>
              <a:gd name="T1" fmla="*/ 720 h 721"/>
              <a:gd name="T2" fmla="*/ 95 w 901"/>
              <a:gd name="T3" fmla="*/ 712 h 721"/>
              <a:gd name="T4" fmla="*/ 142 w 901"/>
              <a:gd name="T5" fmla="*/ 704 h 721"/>
              <a:gd name="T6" fmla="*/ 189 w 901"/>
              <a:gd name="T7" fmla="*/ 691 h 721"/>
              <a:gd name="T8" fmla="*/ 237 w 901"/>
              <a:gd name="T9" fmla="*/ 675 h 721"/>
              <a:gd name="T10" fmla="*/ 284 w 901"/>
              <a:gd name="T11" fmla="*/ 653 h 721"/>
              <a:gd name="T12" fmla="*/ 331 w 901"/>
              <a:gd name="T13" fmla="*/ 623 h 721"/>
              <a:gd name="T14" fmla="*/ 426 w 901"/>
              <a:gd name="T15" fmla="*/ 540 h 721"/>
              <a:gd name="T16" fmla="*/ 521 w 901"/>
              <a:gd name="T17" fmla="*/ 422 h 721"/>
              <a:gd name="T18" fmla="*/ 616 w 901"/>
              <a:gd name="T19" fmla="*/ 281 h 721"/>
              <a:gd name="T20" fmla="*/ 663 w 901"/>
              <a:gd name="T21" fmla="*/ 209 h 721"/>
              <a:gd name="T22" fmla="*/ 710 w 901"/>
              <a:gd name="T23" fmla="*/ 142 h 721"/>
              <a:gd name="T24" fmla="*/ 757 w 901"/>
              <a:gd name="T25" fmla="*/ 83 h 721"/>
              <a:gd name="T26" fmla="*/ 805 w 901"/>
              <a:gd name="T27" fmla="*/ 38 h 721"/>
              <a:gd name="T28" fmla="*/ 852 w 901"/>
              <a:gd name="T29" fmla="*/ 9 h 721"/>
              <a:gd name="T30" fmla="*/ 900 w 901"/>
              <a:gd name="T31" fmla="*/ 0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01" h="721">
                <a:moveTo>
                  <a:pt x="0" y="720"/>
                </a:moveTo>
                <a:lnTo>
                  <a:pt x="95" y="712"/>
                </a:lnTo>
                <a:lnTo>
                  <a:pt x="142" y="704"/>
                </a:lnTo>
                <a:lnTo>
                  <a:pt x="189" y="691"/>
                </a:lnTo>
                <a:lnTo>
                  <a:pt x="237" y="675"/>
                </a:lnTo>
                <a:lnTo>
                  <a:pt x="284" y="653"/>
                </a:lnTo>
                <a:lnTo>
                  <a:pt x="331" y="623"/>
                </a:lnTo>
                <a:lnTo>
                  <a:pt x="426" y="540"/>
                </a:lnTo>
                <a:lnTo>
                  <a:pt x="521" y="422"/>
                </a:lnTo>
                <a:lnTo>
                  <a:pt x="616" y="281"/>
                </a:lnTo>
                <a:lnTo>
                  <a:pt x="663" y="209"/>
                </a:lnTo>
                <a:lnTo>
                  <a:pt x="710" y="142"/>
                </a:lnTo>
                <a:lnTo>
                  <a:pt x="757" y="83"/>
                </a:lnTo>
                <a:lnTo>
                  <a:pt x="805" y="38"/>
                </a:lnTo>
                <a:lnTo>
                  <a:pt x="852" y="9"/>
                </a:lnTo>
                <a:lnTo>
                  <a:pt x="90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29"/>
          <p:cNvSpPr>
            <a:spLocks/>
          </p:cNvSpPr>
          <p:nvPr/>
        </p:nvSpPr>
        <p:spPr bwMode="auto">
          <a:xfrm>
            <a:off x="6889878" y="4349417"/>
            <a:ext cx="1282522" cy="807775"/>
          </a:xfrm>
          <a:custGeom>
            <a:avLst/>
            <a:gdLst>
              <a:gd name="T0" fmla="*/ 900 w 901"/>
              <a:gd name="T1" fmla="*/ 720 h 721"/>
              <a:gd name="T2" fmla="*/ 805 w 901"/>
              <a:gd name="T3" fmla="*/ 712 h 721"/>
              <a:gd name="T4" fmla="*/ 758 w 901"/>
              <a:gd name="T5" fmla="*/ 704 h 721"/>
              <a:gd name="T6" fmla="*/ 711 w 901"/>
              <a:gd name="T7" fmla="*/ 691 h 721"/>
              <a:gd name="T8" fmla="*/ 663 w 901"/>
              <a:gd name="T9" fmla="*/ 675 h 721"/>
              <a:gd name="T10" fmla="*/ 615 w 901"/>
              <a:gd name="T11" fmla="*/ 653 h 721"/>
              <a:gd name="T12" fmla="*/ 568 w 901"/>
              <a:gd name="T13" fmla="*/ 623 h 721"/>
              <a:gd name="T14" fmla="*/ 473 w 901"/>
              <a:gd name="T15" fmla="*/ 540 h 721"/>
              <a:gd name="T16" fmla="*/ 378 w 901"/>
              <a:gd name="T17" fmla="*/ 422 h 721"/>
              <a:gd name="T18" fmla="*/ 284 w 901"/>
              <a:gd name="T19" fmla="*/ 281 h 721"/>
              <a:gd name="T20" fmla="*/ 236 w 901"/>
              <a:gd name="T21" fmla="*/ 209 h 721"/>
              <a:gd name="T22" fmla="*/ 189 w 901"/>
              <a:gd name="T23" fmla="*/ 142 h 721"/>
              <a:gd name="T24" fmla="*/ 142 w 901"/>
              <a:gd name="T25" fmla="*/ 83 h 721"/>
              <a:gd name="T26" fmla="*/ 94 w 901"/>
              <a:gd name="T27" fmla="*/ 38 h 721"/>
              <a:gd name="T28" fmla="*/ 47 w 901"/>
              <a:gd name="T29" fmla="*/ 9 h 721"/>
              <a:gd name="T30" fmla="*/ 0 w 901"/>
              <a:gd name="T31" fmla="*/ 0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01" h="721">
                <a:moveTo>
                  <a:pt x="900" y="720"/>
                </a:moveTo>
                <a:lnTo>
                  <a:pt x="805" y="712"/>
                </a:lnTo>
                <a:lnTo>
                  <a:pt x="758" y="704"/>
                </a:lnTo>
                <a:lnTo>
                  <a:pt x="711" y="691"/>
                </a:lnTo>
                <a:lnTo>
                  <a:pt x="663" y="675"/>
                </a:lnTo>
                <a:lnTo>
                  <a:pt x="615" y="653"/>
                </a:lnTo>
                <a:lnTo>
                  <a:pt x="568" y="623"/>
                </a:lnTo>
                <a:lnTo>
                  <a:pt x="473" y="540"/>
                </a:lnTo>
                <a:lnTo>
                  <a:pt x="378" y="422"/>
                </a:lnTo>
                <a:lnTo>
                  <a:pt x="284" y="281"/>
                </a:lnTo>
                <a:lnTo>
                  <a:pt x="236" y="209"/>
                </a:lnTo>
                <a:lnTo>
                  <a:pt x="189" y="142"/>
                </a:lnTo>
                <a:lnTo>
                  <a:pt x="142" y="83"/>
                </a:lnTo>
                <a:lnTo>
                  <a:pt x="94" y="38"/>
                </a:lnTo>
                <a:lnTo>
                  <a:pt x="47" y="9"/>
                </a:ln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179512" y="2348880"/>
            <a:ext cx="8712968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572000" y="2393593"/>
            <a:ext cx="3344" cy="3627695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8" idx="15"/>
          </p:cNvCxnSpPr>
          <p:nvPr/>
        </p:nvCxnSpPr>
        <p:spPr>
          <a:xfrm>
            <a:off x="6889878" y="4349417"/>
            <a:ext cx="13618" cy="889075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467544" y="4252446"/>
            <a:ext cx="0" cy="96572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-36512" y="3913311"/>
            <a:ext cx="1000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probability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35496" y="6361583"/>
            <a:ext cx="4539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</a:t>
            </a:r>
            <a:r>
              <a:rPr lang="en-US" sz="1200" dirty="0" smtClean="0"/>
              <a:t>max(0,min(i-c</a:t>
            </a:r>
            <a:r>
              <a:rPr lang="en-US" sz="1200" baseline="-25000" dirty="0" smtClean="0"/>
              <a:t>l</a:t>
            </a:r>
            <a:r>
              <a:rPr lang="en-US" sz="1200" dirty="0" smtClean="0"/>
              <a:t>, </a:t>
            </a:r>
            <a:r>
              <a:rPr lang="en-US" sz="1200" dirty="0"/>
              <a:t>|</a:t>
            </a:r>
            <a:r>
              <a:rPr lang="en-US" sz="1200" dirty="0" smtClean="0"/>
              <a:t>VA|-</a:t>
            </a:r>
            <a:r>
              <a:rPr lang="en-US" sz="1200" dirty="0" err="1" smtClean="0"/>
              <a:t>c</a:t>
            </a:r>
            <a:r>
              <a:rPr lang="en-US" sz="1200" baseline="-25000" dirty="0" err="1" smtClean="0"/>
              <a:t>t</a:t>
            </a:r>
            <a:r>
              <a:rPr lang="en-US" sz="1200" dirty="0" smtClean="0"/>
              <a:t>)), min(max(0,min(i-c</a:t>
            </a:r>
            <a:r>
              <a:rPr lang="en-US" sz="1200" baseline="-25000" dirty="0" smtClean="0"/>
              <a:t>l</a:t>
            </a:r>
            <a:r>
              <a:rPr lang="en-US" sz="1200" dirty="0"/>
              <a:t>,</a:t>
            </a:r>
            <a:r>
              <a:rPr lang="en-US" sz="1200" dirty="0" smtClean="0"/>
              <a:t> </a:t>
            </a:r>
            <a:r>
              <a:rPr lang="en-US" sz="1200" dirty="0"/>
              <a:t>|</a:t>
            </a:r>
            <a:r>
              <a:rPr lang="en-US" sz="1200" dirty="0" smtClean="0"/>
              <a:t>VA|-</a:t>
            </a:r>
            <a:r>
              <a:rPr lang="en-US" sz="1200" dirty="0" err="1" smtClean="0"/>
              <a:t>c</a:t>
            </a:r>
            <a:r>
              <a:rPr lang="en-US" sz="1200" baseline="-25000" dirty="0" err="1" smtClean="0"/>
              <a:t>t</a:t>
            </a:r>
            <a:r>
              <a:rPr lang="en-US" sz="1200" dirty="0"/>
              <a:t>))+</a:t>
            </a:r>
            <a:r>
              <a:rPr lang="en-US" sz="1200" dirty="0" err="1" smtClean="0"/>
              <a:t>c</a:t>
            </a:r>
            <a:r>
              <a:rPr lang="en-US" sz="1200" baseline="-25000" dirty="0" err="1" smtClean="0"/>
              <a:t>t</a:t>
            </a:r>
            <a:r>
              <a:rPr lang="en-US" sz="1200" dirty="0" smtClean="0"/>
              <a:t>, </a:t>
            </a:r>
            <a:r>
              <a:rPr lang="en-US" sz="1200" dirty="0"/>
              <a:t>|</a:t>
            </a:r>
            <a:r>
              <a:rPr lang="en-US" sz="1200" dirty="0" smtClean="0"/>
              <a:t>VA|)]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5163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Agenda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992256" y="6563178"/>
            <a:ext cx="2133600" cy="323850"/>
          </a:xfrm>
          <a:prstGeom prst="rect">
            <a:avLst/>
          </a:prstGeom>
          <a:noFill/>
        </p:spPr>
        <p:txBody>
          <a:bodyPr/>
          <a:lstStyle/>
          <a:p>
            <a:fld id="{18492F56-BF95-4FF1-9BCC-BD6162B06F11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9221" name="AutoShape 5"/>
          <p:cNvSpPr>
            <a:spLocks noChangeArrowheads="1"/>
          </p:cNvSpPr>
          <p:nvPr/>
        </p:nvSpPr>
        <p:spPr bwMode="gray">
          <a:xfrm>
            <a:off x="1500166" y="1071546"/>
            <a:ext cx="6253163" cy="474662"/>
          </a:xfrm>
          <a:prstGeom prst="roundRect">
            <a:avLst>
              <a:gd name="adj" fmla="val 19046"/>
            </a:avLst>
          </a:prstGeom>
          <a:solidFill>
            <a:schemeClr val="bg1"/>
          </a:solidFill>
          <a:ln w="28575" algn="ctr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0"/>
              </a:schemeClr>
            </a:outerShdw>
          </a:effectLst>
        </p:spPr>
        <p:txBody>
          <a:bodyPr wrap="none" anchor="ctr"/>
          <a:lstStyle/>
          <a:p>
            <a:pPr>
              <a:buClr>
                <a:srgbClr val="FF0000"/>
              </a:buClr>
              <a:buFont typeface="Wingdings" pitchFamily="2" charset="2"/>
              <a:buChar char="q"/>
              <a:defRPr/>
            </a:pPr>
            <a:r>
              <a:rPr lang="en-US" sz="2400" b="1" smtClean="0">
                <a:cs typeface="Arial" charset="0"/>
              </a:rPr>
              <a:t> 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ea typeface="宋体" pitchFamily="2" charset="-122"/>
              </a:rPr>
              <a:t>Overview</a:t>
            </a:r>
          </a:p>
        </p:txBody>
      </p:sp>
      <p:sp>
        <p:nvSpPr>
          <p:cNvPr id="9223" name="AutoShape 7"/>
          <p:cNvSpPr>
            <a:spLocks noChangeArrowheads="1"/>
          </p:cNvSpPr>
          <p:nvPr/>
        </p:nvSpPr>
        <p:spPr bwMode="gray">
          <a:xfrm>
            <a:off x="1500166" y="1685720"/>
            <a:ext cx="6248400" cy="457200"/>
          </a:xfrm>
          <a:prstGeom prst="roundRect">
            <a:avLst>
              <a:gd name="adj" fmla="val 19046"/>
            </a:avLst>
          </a:prstGeom>
          <a:solidFill>
            <a:schemeClr val="bg1"/>
          </a:solidFill>
          <a:ln w="28575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0"/>
              </a:schemeClr>
            </a:outerShdw>
          </a:effectLst>
        </p:spPr>
        <p:txBody>
          <a:bodyPr wrap="none" anchor="ctr"/>
          <a:lstStyle/>
          <a:p>
            <a:pPr>
              <a:buClr>
                <a:srgbClr val="FF0000"/>
              </a:buClr>
              <a:buFont typeface="Wingdings" pitchFamily="2" charset="2"/>
              <a:buChar char="q"/>
              <a:defRPr/>
            </a:pPr>
            <a:r>
              <a:rPr lang="en-US" sz="2400" b="1" dirty="0" smtClean="0">
                <a:cs typeface="Arial" charset="0"/>
              </a:rPr>
              <a:t>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ea typeface="宋体" pitchFamily="2" charset="-122"/>
              </a:rPr>
              <a:t>The Model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gray">
          <a:xfrm>
            <a:off x="1500166" y="3475856"/>
            <a:ext cx="6248400" cy="457200"/>
          </a:xfrm>
          <a:prstGeom prst="roundRect">
            <a:avLst>
              <a:gd name="adj" fmla="val 19046"/>
            </a:avLst>
          </a:prstGeom>
          <a:solidFill>
            <a:schemeClr val="bg1"/>
          </a:solidFill>
          <a:ln w="28575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0"/>
              </a:schemeClr>
            </a:outerShdw>
          </a:effectLst>
        </p:spPr>
        <p:txBody>
          <a:bodyPr wrap="none" anchor="ctr"/>
          <a:lstStyle/>
          <a:p>
            <a:pPr>
              <a:buClr>
                <a:srgbClr val="FF0000"/>
              </a:buClr>
              <a:buFont typeface="Wingdings" pitchFamily="2" charset="2"/>
              <a:buChar char="q"/>
              <a:defRPr/>
            </a:pPr>
            <a:r>
              <a:rPr lang="en-US" sz="2400" b="1" dirty="0" smtClean="0">
                <a:cs typeface="Arial" charset="0"/>
              </a:rPr>
              <a:t>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ea typeface="宋体" pitchFamily="2" charset="-122"/>
              </a:rPr>
              <a:t>Conclusion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gray">
          <a:xfrm>
            <a:off x="1500166" y="2282432"/>
            <a:ext cx="6248400" cy="457200"/>
          </a:xfrm>
          <a:prstGeom prst="roundRect">
            <a:avLst>
              <a:gd name="adj" fmla="val 19046"/>
            </a:avLst>
          </a:prstGeom>
          <a:solidFill>
            <a:schemeClr val="bg1"/>
          </a:solidFill>
          <a:ln w="28575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0"/>
              </a:schemeClr>
            </a:outerShdw>
          </a:effectLst>
        </p:spPr>
        <p:txBody>
          <a:bodyPr wrap="none" anchor="ctr"/>
          <a:lstStyle/>
          <a:p>
            <a:pPr>
              <a:buClr>
                <a:srgbClr val="FF0000"/>
              </a:buClr>
              <a:buFont typeface="Wingdings" pitchFamily="2" charset="2"/>
              <a:buChar char="q"/>
              <a:defRPr/>
            </a:pPr>
            <a:r>
              <a:rPr lang="en-US" sz="2400" b="1" dirty="0" smtClean="0">
                <a:cs typeface="Arial" charset="0"/>
              </a:rPr>
              <a:t>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ea typeface="宋体" pitchFamily="2" charset="-122"/>
              </a:rPr>
              <a:t>The Algorithms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gray">
          <a:xfrm>
            <a:off x="1500166" y="2879144"/>
            <a:ext cx="6248400" cy="457200"/>
          </a:xfrm>
          <a:prstGeom prst="roundRect">
            <a:avLst>
              <a:gd name="adj" fmla="val 19046"/>
            </a:avLst>
          </a:prstGeom>
          <a:solidFill>
            <a:schemeClr val="bg1"/>
          </a:solidFill>
          <a:ln w="28575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0"/>
              </a:schemeClr>
            </a:outerShdw>
          </a:effectLst>
        </p:spPr>
        <p:txBody>
          <a:bodyPr wrap="none" anchor="ctr"/>
          <a:lstStyle/>
          <a:p>
            <a:pPr>
              <a:buClr>
                <a:srgbClr val="FF0000"/>
              </a:buClr>
              <a:buFont typeface="Wingdings" pitchFamily="2" charset="2"/>
              <a:buChar char="q"/>
              <a:defRPr/>
            </a:pPr>
            <a:r>
              <a:rPr lang="en-US" sz="2400" b="1" dirty="0" smtClean="0">
                <a:cs typeface="Arial" charset="0"/>
              </a:rPr>
              <a:t> </a:t>
            </a:r>
            <a:r>
              <a:rPr lang="en-US" sz="2400" b="1" dirty="0">
                <a:cs typeface="Arial" charset="0"/>
              </a:rPr>
              <a:t>Experiment</a:t>
            </a:r>
          </a:p>
        </p:txBody>
      </p:sp>
    </p:spTree>
    <p:extLst>
      <p:ext uri="{BB962C8B-B14F-4D97-AF65-F5344CB8AC3E}">
        <p14:creationId xmlns:p14="http://schemas.microsoft.com/office/powerpoint/2010/main" val="24284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992256" y="6563178"/>
            <a:ext cx="2133600" cy="323850"/>
          </a:xfrm>
          <a:prstGeom prst="rect">
            <a:avLst/>
          </a:prstGeom>
          <a:noFill/>
        </p:spPr>
        <p:txBody>
          <a:bodyPr/>
          <a:lstStyle/>
          <a:p>
            <a:fld id="{18492F56-BF95-4FF1-9BCC-BD6162B06F11}" type="slidenum">
              <a:rPr lang="en-US" smtClean="0"/>
              <a:pPr/>
              <a:t>23</a:t>
            </a:fld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9" y="0"/>
            <a:ext cx="9113131" cy="762000"/>
          </a:xfrm>
        </p:spPr>
        <p:txBody>
          <a:bodyPr/>
          <a:lstStyle/>
          <a:p>
            <a:r>
              <a:rPr lang="en-US" sz="3200" dirty="0" smtClean="0"/>
              <a:t>Experiment Settings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948784"/>
            <a:ext cx="84969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q"/>
            </a:pPr>
            <a:r>
              <a:rPr lang="en-CA" sz="2000" dirty="0" smtClean="0"/>
              <a:t> Collect testing vector-action sets from two real-world web applications:</a:t>
            </a:r>
          </a:p>
          <a:p>
            <a:pPr>
              <a:buClr>
                <a:srgbClr val="FF0000"/>
              </a:buClr>
              <a:buFont typeface="Wingdings" pitchFamily="2" charset="2"/>
              <a:buChar char="q"/>
            </a:pPr>
            <a:endParaRPr lang="en-CA" sz="800" dirty="0"/>
          </a:p>
          <a:p>
            <a:pPr marL="109538" lvl="1" indent="123825">
              <a:buClr>
                <a:srgbClr val="333399"/>
              </a:buClr>
              <a:buFont typeface="Wingdings" pitchFamily="2" charset="2"/>
              <a:buChar char="q"/>
            </a:pPr>
            <a:r>
              <a:rPr lang="en-CA" dirty="0"/>
              <a:t> </a:t>
            </a:r>
            <a:r>
              <a:rPr lang="en-US" dirty="0" smtClean="0"/>
              <a:t>A popular search engine (where users’ search keyword needs to be protected) </a:t>
            </a:r>
          </a:p>
          <a:p>
            <a:pPr marL="109538" lvl="1" algn="just">
              <a:buClr>
                <a:srgbClr val="333399"/>
              </a:buClr>
            </a:pPr>
            <a:r>
              <a:rPr lang="en-US" sz="1400" dirty="0" smtClean="0"/>
              <a:t>      </a:t>
            </a:r>
            <a:r>
              <a:rPr lang="en-US" sz="1600" dirty="0"/>
              <a:t>C</a:t>
            </a:r>
            <a:r>
              <a:rPr lang="en-US" sz="1600" dirty="0" smtClean="0"/>
              <a:t>ollect flow-vectors for query suggestion widget by crafting requests to simulate the normal AJAX connection request.</a:t>
            </a:r>
            <a:endParaRPr lang="en-CA" sz="1600" dirty="0" smtClean="0">
              <a:solidFill>
                <a:srgbClr val="000000"/>
              </a:solidFill>
            </a:endParaRPr>
          </a:p>
          <a:p>
            <a:pPr marL="109538" lvl="1" indent="123825">
              <a:buClr>
                <a:srgbClr val="333399"/>
              </a:buClr>
              <a:buFont typeface="Wingdings" pitchFamily="2" charset="2"/>
              <a:buChar char="q"/>
            </a:pPr>
            <a:endParaRPr lang="en-CA" sz="800" dirty="0" smtClean="0"/>
          </a:p>
          <a:p>
            <a:pPr marL="109538" lvl="1" indent="123825">
              <a:buClr>
                <a:srgbClr val="333399"/>
              </a:buClr>
              <a:buFont typeface="Wingdings" pitchFamily="2" charset="2"/>
              <a:buChar char="q"/>
            </a:pPr>
            <a:r>
              <a:rPr lang="en-CA" dirty="0" smtClean="0"/>
              <a:t> </a:t>
            </a:r>
            <a:r>
              <a:rPr lang="en-US" dirty="0" smtClean="0"/>
              <a:t>An authoritative drug information system (user’s possible health information)</a:t>
            </a:r>
          </a:p>
          <a:p>
            <a:pPr marL="109538" lvl="1" algn="just">
              <a:buClr>
                <a:srgbClr val="333399"/>
              </a:buClr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sz="1600" dirty="0" smtClean="0"/>
              <a:t>Collect vector-action set for all the drug information by mouse-selecting following the application’s tree-hierarchical navigation.</a:t>
            </a:r>
            <a:endParaRPr lang="en-CA" sz="1600" dirty="0"/>
          </a:p>
          <a:p>
            <a:pPr marL="109538" lvl="1" indent="123825">
              <a:buClr>
                <a:schemeClr val="accent2"/>
              </a:buClr>
              <a:buFont typeface="Wingdings" pitchFamily="2" charset="2"/>
              <a:buChar char="q"/>
            </a:pPr>
            <a:endParaRPr lang="en-CA" sz="800" dirty="0"/>
          </a:p>
          <a:p>
            <a:pPr lvl="0" algn="just">
              <a:buClr>
                <a:srgbClr val="FF0000"/>
              </a:buClr>
              <a:buFont typeface="Wingdings" pitchFamily="2" charset="2"/>
              <a:buChar char="q"/>
            </a:pPr>
            <a:endParaRPr lang="en-CA" sz="800" dirty="0" smtClean="0">
              <a:solidFill>
                <a:srgbClr val="000000"/>
              </a:solidFill>
            </a:endParaRPr>
          </a:p>
          <a:p>
            <a:pPr lvl="0" algn="just">
              <a:buClr>
                <a:srgbClr val="FF0000"/>
              </a:buClr>
              <a:buFont typeface="Wingdings" pitchFamily="2" charset="2"/>
              <a:buChar char="q"/>
            </a:pPr>
            <a:r>
              <a:rPr lang="en-CA" dirty="0" smtClean="0">
                <a:solidFill>
                  <a:srgbClr val="000000"/>
                </a:solidFill>
              </a:rPr>
              <a:t> The flows of </a:t>
            </a:r>
            <a:r>
              <a:rPr lang="en-CA" i="1" dirty="0" smtClean="0">
                <a:solidFill>
                  <a:srgbClr val="000000"/>
                </a:solidFill>
              </a:rPr>
              <a:t>drug</a:t>
            </a:r>
            <a:r>
              <a:rPr lang="en-CA" dirty="0" smtClean="0">
                <a:solidFill>
                  <a:srgbClr val="000000"/>
                </a:solidFill>
              </a:rPr>
              <a:t> are more diverse, large, and disparate than those of </a:t>
            </a:r>
            <a:r>
              <a:rPr lang="en-CA" i="1" dirty="0" smtClean="0">
                <a:solidFill>
                  <a:srgbClr val="000000"/>
                </a:solidFill>
              </a:rPr>
              <a:t>engine</a:t>
            </a:r>
            <a:r>
              <a:rPr lang="en-CA" dirty="0" smtClean="0">
                <a:solidFill>
                  <a:srgbClr val="000000"/>
                </a:solidFill>
              </a:rPr>
              <a:t>.</a:t>
            </a:r>
          </a:p>
          <a:p>
            <a:pPr lvl="0" algn="just">
              <a:buClr>
                <a:srgbClr val="FF0000"/>
              </a:buClr>
              <a:buFont typeface="Wingdings" pitchFamily="2" charset="2"/>
              <a:buChar char="q"/>
            </a:pPr>
            <a:endParaRPr lang="en-CA" sz="800" dirty="0">
              <a:solidFill>
                <a:srgbClr val="000000"/>
              </a:solidFill>
            </a:endParaRPr>
          </a:p>
          <a:p>
            <a:pPr lvl="0" algn="just">
              <a:buClr>
                <a:srgbClr val="FF0000"/>
              </a:buClr>
              <a:buFont typeface="Wingdings" pitchFamily="2" charset="2"/>
              <a:buChar char="q"/>
            </a:pPr>
            <a:r>
              <a:rPr lang="en-CA" dirty="0" smtClean="0">
                <a:solidFill>
                  <a:srgbClr val="000000"/>
                </a:solidFill>
              </a:rPr>
              <a:t> Compare our solutions (</a:t>
            </a:r>
            <a:r>
              <a:rPr lang="en-CA" dirty="0" err="1" smtClean="0">
                <a:solidFill>
                  <a:srgbClr val="000000"/>
                </a:solidFill>
              </a:rPr>
              <a:t>TUNI</a:t>
            </a:r>
            <a:r>
              <a:rPr lang="en-CA" dirty="0" smtClean="0">
                <a:solidFill>
                  <a:srgbClr val="000000"/>
                </a:solidFill>
              </a:rPr>
              <a:t> option, Norm option) with the </a:t>
            </a:r>
            <a:r>
              <a:rPr lang="en-CA" dirty="0" err="1" smtClean="0">
                <a:solidFill>
                  <a:srgbClr val="000000"/>
                </a:solidFill>
              </a:rPr>
              <a:t>svmdGreedy</a:t>
            </a:r>
            <a:r>
              <a:rPr lang="en-CA" dirty="0" smtClean="0">
                <a:solidFill>
                  <a:srgbClr val="000000"/>
                </a:solidFill>
              </a:rPr>
              <a:t> (</a:t>
            </a:r>
            <a:r>
              <a:rPr lang="en-CA" dirty="0" err="1" smtClean="0">
                <a:solidFill>
                  <a:srgbClr val="000000"/>
                </a:solidFill>
              </a:rPr>
              <a:t>SVMD</a:t>
            </a:r>
            <a:r>
              <a:rPr lang="en-CA" dirty="0" smtClean="0">
                <a:solidFill>
                  <a:srgbClr val="000000"/>
                </a:solidFill>
              </a:rPr>
              <a:t>) [16] on four-letter combinations in </a:t>
            </a:r>
            <a:r>
              <a:rPr lang="en-CA" i="1" dirty="0" smtClean="0">
                <a:solidFill>
                  <a:srgbClr val="000000"/>
                </a:solidFill>
              </a:rPr>
              <a:t>Engine</a:t>
            </a:r>
            <a:r>
              <a:rPr lang="en-CA" dirty="0" smtClean="0">
                <a:solidFill>
                  <a:srgbClr val="000000"/>
                </a:solidFill>
              </a:rPr>
              <a:t> and last-level data in </a:t>
            </a:r>
            <a:r>
              <a:rPr lang="en-CA" i="1" dirty="0" smtClean="0">
                <a:solidFill>
                  <a:srgbClr val="000000"/>
                </a:solidFill>
              </a:rPr>
              <a:t>Drug.</a:t>
            </a:r>
          </a:p>
        </p:txBody>
      </p:sp>
    </p:spTree>
    <p:extLst>
      <p:ext uri="{BB962C8B-B14F-4D97-AF65-F5344CB8AC3E}">
        <p14:creationId xmlns:p14="http://schemas.microsoft.com/office/powerpoint/2010/main" val="104737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992256" y="6563178"/>
            <a:ext cx="2133600" cy="323850"/>
          </a:xfrm>
          <a:prstGeom prst="rect">
            <a:avLst/>
          </a:prstGeom>
          <a:noFill/>
        </p:spPr>
        <p:txBody>
          <a:bodyPr/>
          <a:lstStyle/>
          <a:p>
            <a:fld id="{18492F56-BF95-4FF1-9BCC-BD6162B06F11}" type="slidenum">
              <a:rPr lang="en-US" smtClean="0"/>
              <a:pPr/>
              <a:t>24</a:t>
            </a:fld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9" y="0"/>
            <a:ext cx="9113131" cy="762000"/>
          </a:xfrm>
        </p:spPr>
        <p:txBody>
          <a:bodyPr/>
          <a:lstStyle/>
          <a:p>
            <a:r>
              <a:rPr lang="en-US" sz="3200" dirty="0"/>
              <a:t>Uncertainty and </a:t>
            </a:r>
            <a:r>
              <a:rPr lang="en-US" sz="3200" dirty="0" smtClean="0"/>
              <a:t>Costs </a:t>
            </a:r>
            <a:r>
              <a:rPr lang="en-US" sz="3200" dirty="0" err="1"/>
              <a:t>v.s</a:t>
            </a:r>
            <a:r>
              <a:rPr lang="en-US" sz="3200" dirty="0"/>
              <a:t>. 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520" y="4869160"/>
            <a:ext cx="871296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q"/>
            </a:pPr>
            <a:r>
              <a:rPr lang="en-US" sz="2400" dirty="0" smtClean="0"/>
              <a:t> The padding and processing costs of all algorithms increase with k, while </a:t>
            </a:r>
            <a:r>
              <a:rPr lang="en-US" sz="2400" dirty="0" err="1" smtClean="0"/>
              <a:t>TUNI</a:t>
            </a:r>
            <a:r>
              <a:rPr lang="en-US" sz="2400" dirty="0" smtClean="0"/>
              <a:t> and NORM have less than those of </a:t>
            </a:r>
            <a:r>
              <a:rPr lang="en-US" sz="2400" dirty="0" err="1" smtClean="0"/>
              <a:t>SVMD</a:t>
            </a:r>
            <a:r>
              <a:rPr lang="en-US" sz="2400" dirty="0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q"/>
            </a:pPr>
            <a:endParaRPr lang="en-US" sz="800" dirty="0"/>
          </a:p>
          <a:p>
            <a:pPr>
              <a:buClr>
                <a:srgbClr val="FF0000"/>
              </a:buClr>
              <a:buFont typeface="Wingdings" pitchFamily="2" charset="2"/>
              <a:buChar char="q"/>
            </a:pPr>
            <a:r>
              <a:rPr lang="en-US" sz="2400" dirty="0" smtClean="0"/>
              <a:t> Our algorithms have much larger uncertainty for </a:t>
            </a:r>
            <a:r>
              <a:rPr lang="en-US" sz="2400" i="1" dirty="0" smtClean="0"/>
              <a:t>Drug</a:t>
            </a:r>
            <a:r>
              <a:rPr lang="en-US" sz="2400" dirty="0" smtClean="0"/>
              <a:t> and slightly larger for </a:t>
            </a:r>
            <a:r>
              <a:rPr lang="en-US" sz="2400" i="1" dirty="0" smtClean="0"/>
              <a:t>Engine</a:t>
            </a:r>
            <a:r>
              <a:rPr lang="en-US" sz="2400" dirty="0" smtClean="0"/>
              <a:t>.</a:t>
            </a:r>
            <a:endParaRPr lang="en-US" sz="8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18" y="828675"/>
            <a:ext cx="8264022" cy="395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638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992256" y="6563178"/>
            <a:ext cx="2133600" cy="323850"/>
          </a:xfrm>
          <a:prstGeom prst="rect">
            <a:avLst/>
          </a:prstGeom>
          <a:noFill/>
        </p:spPr>
        <p:txBody>
          <a:bodyPr/>
          <a:lstStyle/>
          <a:p>
            <a:fld id="{18492F56-BF95-4FF1-9BCC-BD6162B06F11}" type="slidenum">
              <a:rPr lang="en-US" smtClean="0"/>
              <a:pPr/>
              <a:t>25</a:t>
            </a:fld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9" y="0"/>
            <a:ext cx="9113131" cy="762000"/>
          </a:xfrm>
        </p:spPr>
        <p:txBody>
          <a:bodyPr/>
          <a:lstStyle/>
          <a:p>
            <a:r>
              <a:rPr lang="en-US" sz="2400" dirty="0" smtClean="0"/>
              <a:t>Randomness Drawn From Bounded Uniform Distribution (c</a:t>
            </a:r>
            <a:r>
              <a:rPr lang="en-US" sz="2400" baseline="-25000" dirty="0" smtClean="0"/>
              <a:t>l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4869160"/>
            <a:ext cx="87129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q"/>
            </a:pPr>
            <a:r>
              <a:rPr lang="en-US" sz="2400" dirty="0" smtClean="0"/>
              <a:t> Both costs increase slowly with c</a:t>
            </a:r>
            <a:r>
              <a:rPr lang="en-US" sz="2400" baseline="-25000" dirty="0" smtClean="0"/>
              <a:t>l</a:t>
            </a:r>
            <a:r>
              <a:rPr lang="en-US" sz="2400" dirty="0" smtClean="0"/>
              <a:t> for </a:t>
            </a:r>
            <a:r>
              <a:rPr lang="en-US" sz="2400" dirty="0" err="1" smtClean="0"/>
              <a:t>TUNI</a:t>
            </a:r>
            <a:r>
              <a:rPr lang="en-US" sz="2400" dirty="0" smtClean="0"/>
              <a:t>: more chances to select larger actions for transient group.</a:t>
            </a:r>
          </a:p>
          <a:p>
            <a:pPr>
              <a:buClr>
                <a:srgbClr val="FF0000"/>
              </a:buClr>
              <a:buFont typeface="Wingdings" pitchFamily="2" charset="2"/>
              <a:buChar char="q"/>
            </a:pPr>
            <a:endParaRPr lang="en-US" sz="800" dirty="0"/>
          </a:p>
          <a:p>
            <a:pPr>
              <a:buClr>
                <a:srgbClr val="FF0000"/>
              </a:buClr>
              <a:buFont typeface="Wingdings" pitchFamily="2" charset="2"/>
              <a:buChar char="q"/>
            </a:pPr>
            <a:r>
              <a:rPr lang="en-US" sz="2400" dirty="0" smtClean="0"/>
              <a:t> </a:t>
            </a:r>
            <a:r>
              <a:rPr lang="en-US" sz="2400" dirty="0" err="1" smtClean="0"/>
              <a:t>TUNI</a:t>
            </a:r>
            <a:r>
              <a:rPr lang="en-US" sz="2400" dirty="0" smtClean="0"/>
              <a:t> has less costs yet higher uncertainty than </a:t>
            </a:r>
            <a:r>
              <a:rPr lang="en-US" sz="2400" dirty="0" err="1" smtClean="0"/>
              <a:t>SVMD</a:t>
            </a:r>
            <a:r>
              <a:rPr lang="en-US" sz="2400" dirty="0" smtClean="0"/>
              <a:t>.</a:t>
            </a:r>
            <a:endParaRPr lang="en-US" sz="8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08720"/>
            <a:ext cx="7820025" cy="387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549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992256" y="6563178"/>
            <a:ext cx="2133600" cy="323850"/>
          </a:xfrm>
          <a:prstGeom prst="rect">
            <a:avLst/>
          </a:prstGeom>
          <a:noFill/>
        </p:spPr>
        <p:txBody>
          <a:bodyPr/>
          <a:lstStyle/>
          <a:p>
            <a:fld id="{18492F56-BF95-4FF1-9BCC-BD6162B06F11}" type="slidenum">
              <a:rPr lang="en-US" smtClean="0"/>
              <a:pPr/>
              <a:t>26</a:t>
            </a:fld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9" y="0"/>
            <a:ext cx="9113131" cy="762000"/>
          </a:xfrm>
        </p:spPr>
        <p:txBody>
          <a:bodyPr/>
          <a:lstStyle/>
          <a:p>
            <a:r>
              <a:rPr lang="en-US" sz="2400" dirty="0" smtClean="0"/>
              <a:t>Randomness Drawn From Bounded Uniform Distribution (</a:t>
            </a:r>
            <a:r>
              <a:rPr lang="en-US" sz="2400" dirty="0" err="1" smtClean="0"/>
              <a:t>c</a:t>
            </a:r>
            <a:r>
              <a:rPr lang="en-US" sz="2400" baseline="-25000" dirty="0" err="1" smtClean="0"/>
              <a:t>t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4869160"/>
            <a:ext cx="87129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q"/>
            </a:pPr>
            <a:r>
              <a:rPr lang="en-US" sz="2400" dirty="0" smtClean="0"/>
              <a:t> For engine: same regardless of </a:t>
            </a:r>
            <a:r>
              <a:rPr lang="en-US" sz="2400" dirty="0" err="1" smtClean="0"/>
              <a:t>c</a:t>
            </a:r>
            <a:r>
              <a:rPr lang="en-US" sz="2400" baseline="-25000" dirty="0" err="1" smtClean="0"/>
              <a:t>t</a:t>
            </a:r>
            <a:r>
              <a:rPr lang="en-US" sz="2400" dirty="0" smtClean="0"/>
              <a:t> value.</a:t>
            </a:r>
          </a:p>
          <a:p>
            <a:pPr>
              <a:buClr>
                <a:srgbClr val="FF0000"/>
              </a:buClr>
              <a:buFont typeface="Wingdings" pitchFamily="2" charset="2"/>
              <a:buChar char="q"/>
            </a:pPr>
            <a:endParaRPr lang="en-US" sz="800" dirty="0"/>
          </a:p>
          <a:p>
            <a:pPr>
              <a:buClr>
                <a:srgbClr val="FF0000"/>
              </a:buClr>
              <a:buFont typeface="Wingdings" pitchFamily="2" charset="2"/>
              <a:buChar char="q"/>
            </a:pPr>
            <a:r>
              <a:rPr lang="en-US" sz="2400" dirty="0" smtClean="0"/>
              <a:t> For drug: costs (uncertainty) increase (decreases) slowly.</a:t>
            </a:r>
          </a:p>
          <a:p>
            <a:pPr>
              <a:buClr>
                <a:srgbClr val="FF0000"/>
              </a:buClr>
              <a:buFont typeface="Wingdings" pitchFamily="2" charset="2"/>
              <a:buChar char="q"/>
            </a:pPr>
            <a:endParaRPr lang="en-US" sz="800" dirty="0" smtClean="0"/>
          </a:p>
          <a:p>
            <a:pPr lvl="0">
              <a:buClr>
                <a:srgbClr val="FF0000"/>
              </a:buClr>
              <a:buFont typeface="Wingdings" pitchFamily="2" charset="2"/>
              <a:buChar char="q"/>
            </a:pP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TUNI</a:t>
            </a:r>
            <a:r>
              <a:rPr lang="en-US" sz="2400" dirty="0">
                <a:solidFill>
                  <a:srgbClr val="000000"/>
                </a:solidFill>
              </a:rPr>
              <a:t> has less costs </a:t>
            </a:r>
            <a:r>
              <a:rPr lang="en-US" sz="2400" dirty="0" smtClean="0">
                <a:solidFill>
                  <a:srgbClr val="000000"/>
                </a:solidFill>
              </a:rPr>
              <a:t>yet higher uncertainty </a:t>
            </a:r>
            <a:r>
              <a:rPr lang="en-US" sz="2400" dirty="0">
                <a:solidFill>
                  <a:srgbClr val="000000"/>
                </a:solidFill>
              </a:rPr>
              <a:t>than </a:t>
            </a:r>
            <a:r>
              <a:rPr lang="en-US" sz="2400" dirty="0" err="1">
                <a:solidFill>
                  <a:srgbClr val="000000"/>
                </a:solidFill>
              </a:rPr>
              <a:t>SVMD</a:t>
            </a:r>
            <a:r>
              <a:rPr lang="en-US" sz="2400" dirty="0">
                <a:solidFill>
                  <a:srgbClr val="000000"/>
                </a:solidFill>
              </a:rPr>
              <a:t>.</a:t>
            </a:r>
            <a:endParaRPr lang="en-US" sz="800" dirty="0">
              <a:solidFill>
                <a:srgbClr val="000000"/>
              </a:solidFill>
            </a:endParaRPr>
          </a:p>
          <a:p>
            <a:pPr>
              <a:buClr>
                <a:srgbClr val="FF0000"/>
              </a:buClr>
            </a:pPr>
            <a:endParaRPr lang="en-US" sz="8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836712"/>
            <a:ext cx="7658100" cy="402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688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992256" y="6563178"/>
            <a:ext cx="2133600" cy="323850"/>
          </a:xfrm>
          <a:prstGeom prst="rect">
            <a:avLst/>
          </a:prstGeom>
          <a:noFill/>
        </p:spPr>
        <p:txBody>
          <a:bodyPr/>
          <a:lstStyle/>
          <a:p>
            <a:fld id="{18492F56-BF95-4FF1-9BCC-BD6162B06F11}" type="slidenum">
              <a:rPr lang="en-US" smtClean="0"/>
              <a:pPr/>
              <a:t>27</a:t>
            </a:fld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9" y="0"/>
            <a:ext cx="9113131" cy="762000"/>
          </a:xfrm>
        </p:spPr>
        <p:txBody>
          <a:bodyPr/>
          <a:lstStyle/>
          <a:p>
            <a:r>
              <a:rPr lang="en-US" sz="2400" dirty="0" smtClean="0"/>
              <a:t>Randomness Drawn From Normal Distribution (</a:t>
            </a:r>
            <a:r>
              <a:rPr lang="el-GR" sz="2400" dirty="0" smtClean="0"/>
              <a:t>μ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4797152"/>
            <a:ext cx="856895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q"/>
            </a:pPr>
            <a:r>
              <a:rPr lang="en-US" sz="2000" dirty="0" smtClean="0"/>
              <a:t> Costs decrease almost linearly with </a:t>
            </a:r>
            <a:r>
              <a:rPr lang="el-GR" sz="2000" dirty="0" smtClean="0"/>
              <a:t>μ</a:t>
            </a:r>
            <a:r>
              <a:rPr lang="en-US" sz="2000" dirty="0" smtClean="0"/>
              <a:t> from 0 to 16, and rapidly as </a:t>
            </a:r>
            <a:r>
              <a:rPr lang="el-GR" sz="2000" dirty="0" smtClean="0"/>
              <a:t>μ</a:t>
            </a:r>
            <a:r>
              <a:rPr lang="en-US" sz="2000" dirty="0" smtClean="0"/>
              <a:t> grows to 32.</a:t>
            </a:r>
          </a:p>
          <a:p>
            <a:pPr>
              <a:buClr>
                <a:srgbClr val="FF0000"/>
              </a:buClr>
              <a:buFont typeface="Wingdings" pitchFamily="2" charset="2"/>
              <a:buChar char="q"/>
            </a:pPr>
            <a:endParaRPr lang="en-US" sz="800" dirty="0"/>
          </a:p>
          <a:p>
            <a:pPr>
              <a:buClr>
                <a:srgbClr val="FF0000"/>
              </a:buClr>
              <a:buFont typeface="Wingdings" pitchFamily="2" charset="2"/>
              <a:buChar char="q"/>
            </a:pPr>
            <a:r>
              <a:rPr lang="en-US" sz="2000" dirty="0" smtClean="0"/>
              <a:t> Uncertainty </a:t>
            </a:r>
            <a:r>
              <a:rPr lang="en-US" sz="2000" dirty="0"/>
              <a:t>slightly changes with </a:t>
            </a:r>
            <a:r>
              <a:rPr lang="el-GR" sz="2000" dirty="0"/>
              <a:t>μ</a:t>
            </a:r>
            <a:r>
              <a:rPr lang="en-US" sz="2000" dirty="0"/>
              <a:t> from 0 to </a:t>
            </a:r>
            <a:r>
              <a:rPr lang="en-US" sz="2000" dirty="0" smtClean="0"/>
              <a:t>16, and decreases rapidly when </a:t>
            </a:r>
            <a:r>
              <a:rPr lang="el-GR" sz="2000" dirty="0" smtClean="0"/>
              <a:t>μ</a:t>
            </a:r>
            <a:r>
              <a:rPr lang="en-US" sz="2000" dirty="0" smtClean="0"/>
              <a:t> grows to 32 .</a:t>
            </a:r>
          </a:p>
          <a:p>
            <a:pPr>
              <a:buClr>
                <a:srgbClr val="FF0000"/>
              </a:buClr>
              <a:buFont typeface="Wingdings" pitchFamily="2" charset="2"/>
              <a:buChar char="q"/>
            </a:pPr>
            <a:endParaRPr lang="en-US" sz="800" dirty="0" smtClean="0"/>
          </a:p>
          <a:p>
            <a:pPr lvl="0">
              <a:buClr>
                <a:srgbClr val="FF0000"/>
              </a:buClr>
              <a:buFont typeface="Wingdings" pitchFamily="2" charset="2"/>
              <a:buChar char="q"/>
            </a:pP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NORM </a:t>
            </a:r>
            <a:r>
              <a:rPr lang="en-US" sz="2000" dirty="0">
                <a:solidFill>
                  <a:srgbClr val="000000"/>
                </a:solidFill>
              </a:rPr>
              <a:t>has less costs </a:t>
            </a:r>
            <a:r>
              <a:rPr lang="en-US" sz="2000" dirty="0" smtClean="0">
                <a:solidFill>
                  <a:srgbClr val="000000"/>
                </a:solidFill>
              </a:rPr>
              <a:t>yet higher uncertainty than </a:t>
            </a:r>
            <a:r>
              <a:rPr lang="en-US" sz="2000" dirty="0" err="1" smtClean="0">
                <a:solidFill>
                  <a:srgbClr val="000000"/>
                </a:solidFill>
              </a:rPr>
              <a:t>SVMD</a:t>
            </a:r>
            <a:r>
              <a:rPr lang="en-US" sz="2000" dirty="0">
                <a:solidFill>
                  <a:srgbClr val="000000"/>
                </a:solidFill>
              </a:rPr>
              <a:t>.</a:t>
            </a:r>
          </a:p>
          <a:p>
            <a:pPr>
              <a:buClr>
                <a:srgbClr val="FF0000"/>
              </a:buClr>
            </a:pPr>
            <a:endParaRPr lang="en-US" sz="8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08720"/>
            <a:ext cx="8712968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046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992256" y="6563178"/>
            <a:ext cx="2133600" cy="323850"/>
          </a:xfrm>
          <a:prstGeom prst="rect">
            <a:avLst/>
          </a:prstGeom>
          <a:noFill/>
        </p:spPr>
        <p:txBody>
          <a:bodyPr/>
          <a:lstStyle/>
          <a:p>
            <a:fld id="{18492F56-BF95-4FF1-9BCC-BD6162B06F11}" type="slidenum">
              <a:rPr lang="en-US" smtClean="0"/>
              <a:pPr/>
              <a:t>28</a:t>
            </a:fld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9" y="0"/>
            <a:ext cx="9113131" cy="762000"/>
          </a:xfrm>
        </p:spPr>
        <p:txBody>
          <a:bodyPr/>
          <a:lstStyle/>
          <a:p>
            <a:r>
              <a:rPr lang="en-US" sz="2400" dirty="0" smtClean="0"/>
              <a:t>Randomness Drawn From Normal Distribution (</a:t>
            </a:r>
            <a:r>
              <a:rPr lang="el-GR" sz="2400" dirty="0"/>
              <a:t>σ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4923165"/>
            <a:ext cx="85689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q"/>
            </a:pPr>
            <a:r>
              <a:rPr lang="en-US" sz="2000" dirty="0" smtClean="0"/>
              <a:t> All the three measurements decreases with the decrease of </a:t>
            </a:r>
            <a:r>
              <a:rPr lang="el-GR" sz="2000" dirty="0" smtClean="0"/>
              <a:t>σ</a:t>
            </a:r>
            <a:r>
              <a:rPr lang="en-US" sz="2000" dirty="0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q"/>
            </a:pPr>
            <a:endParaRPr lang="en-US" sz="800" dirty="0" smtClean="0"/>
          </a:p>
          <a:p>
            <a:pPr>
              <a:buClr>
                <a:srgbClr val="FF0000"/>
              </a:buClr>
              <a:buFont typeface="Wingdings" pitchFamily="2" charset="2"/>
              <a:buChar char="q"/>
            </a:pPr>
            <a:r>
              <a:rPr lang="en-US" sz="2000" dirty="0" smtClean="0"/>
              <a:t> Compared with </a:t>
            </a:r>
            <a:r>
              <a:rPr lang="en-US" sz="2000" dirty="0" err="1" smtClean="0"/>
              <a:t>SVMD</a:t>
            </a:r>
            <a:r>
              <a:rPr lang="en-US" sz="2000" dirty="0" smtClean="0"/>
              <a:t>, the less the </a:t>
            </a:r>
            <a:r>
              <a:rPr lang="el-GR" sz="2000" dirty="0" smtClean="0"/>
              <a:t>σ</a:t>
            </a:r>
            <a:r>
              <a:rPr lang="en-US" sz="2000" dirty="0" smtClean="0"/>
              <a:t>, NORM exhibits better.</a:t>
            </a:r>
          </a:p>
          <a:p>
            <a:pPr>
              <a:buClr>
                <a:srgbClr val="FF0000"/>
              </a:buClr>
            </a:pPr>
            <a:endParaRPr lang="en-US" sz="8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891902"/>
            <a:ext cx="7992888" cy="390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804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Agenda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992256" y="6563178"/>
            <a:ext cx="2133600" cy="323850"/>
          </a:xfrm>
          <a:prstGeom prst="rect">
            <a:avLst/>
          </a:prstGeom>
          <a:noFill/>
        </p:spPr>
        <p:txBody>
          <a:bodyPr/>
          <a:lstStyle/>
          <a:p>
            <a:fld id="{18492F56-BF95-4FF1-9BCC-BD6162B06F11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9221" name="AutoShape 5"/>
          <p:cNvSpPr>
            <a:spLocks noChangeArrowheads="1"/>
          </p:cNvSpPr>
          <p:nvPr/>
        </p:nvSpPr>
        <p:spPr bwMode="gray">
          <a:xfrm>
            <a:off x="1500166" y="1071546"/>
            <a:ext cx="6253163" cy="474662"/>
          </a:xfrm>
          <a:prstGeom prst="roundRect">
            <a:avLst>
              <a:gd name="adj" fmla="val 19046"/>
            </a:avLst>
          </a:prstGeom>
          <a:solidFill>
            <a:schemeClr val="bg1"/>
          </a:solidFill>
          <a:ln w="28575" algn="ctr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0"/>
              </a:schemeClr>
            </a:outerShdw>
          </a:effectLst>
        </p:spPr>
        <p:txBody>
          <a:bodyPr wrap="none" anchor="ctr"/>
          <a:lstStyle/>
          <a:p>
            <a:pPr>
              <a:buClr>
                <a:srgbClr val="FF0000"/>
              </a:buClr>
              <a:buFont typeface="Wingdings" pitchFamily="2" charset="2"/>
              <a:buChar char="q"/>
              <a:defRPr/>
            </a:pPr>
            <a:r>
              <a:rPr lang="en-US" sz="2400" b="1" smtClean="0">
                <a:cs typeface="Arial" charset="0"/>
              </a:rPr>
              <a:t> 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ea typeface="宋体" pitchFamily="2" charset="-122"/>
              </a:rPr>
              <a:t>Overview</a:t>
            </a:r>
          </a:p>
        </p:txBody>
      </p:sp>
      <p:sp>
        <p:nvSpPr>
          <p:cNvPr id="9223" name="AutoShape 7"/>
          <p:cNvSpPr>
            <a:spLocks noChangeArrowheads="1"/>
          </p:cNvSpPr>
          <p:nvPr/>
        </p:nvSpPr>
        <p:spPr bwMode="gray">
          <a:xfrm>
            <a:off x="1500166" y="1685720"/>
            <a:ext cx="6248400" cy="457200"/>
          </a:xfrm>
          <a:prstGeom prst="roundRect">
            <a:avLst>
              <a:gd name="adj" fmla="val 19046"/>
            </a:avLst>
          </a:prstGeom>
          <a:solidFill>
            <a:schemeClr val="bg1"/>
          </a:solidFill>
          <a:ln w="28575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0"/>
              </a:schemeClr>
            </a:outerShdw>
          </a:effectLst>
        </p:spPr>
        <p:txBody>
          <a:bodyPr wrap="none" anchor="ctr"/>
          <a:lstStyle/>
          <a:p>
            <a:pPr>
              <a:buClr>
                <a:srgbClr val="FF0000"/>
              </a:buClr>
              <a:buFont typeface="Wingdings" pitchFamily="2" charset="2"/>
              <a:buChar char="q"/>
              <a:defRPr/>
            </a:pPr>
            <a:r>
              <a:rPr lang="en-US" sz="2400" b="1" smtClean="0">
                <a:cs typeface="Arial" charset="0"/>
              </a:rPr>
              <a:t> 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ea typeface="宋体" pitchFamily="2" charset="-122"/>
              </a:rPr>
              <a:t>The Model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gray">
          <a:xfrm>
            <a:off x="1500166" y="3475856"/>
            <a:ext cx="6248400" cy="457200"/>
          </a:xfrm>
          <a:prstGeom prst="roundRect">
            <a:avLst>
              <a:gd name="adj" fmla="val 19046"/>
            </a:avLst>
          </a:prstGeom>
          <a:solidFill>
            <a:schemeClr val="bg1"/>
          </a:solidFill>
          <a:ln w="28575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0"/>
              </a:schemeClr>
            </a:outerShdw>
          </a:effectLst>
        </p:spPr>
        <p:txBody>
          <a:bodyPr wrap="none" anchor="ctr"/>
          <a:lstStyle/>
          <a:p>
            <a:pPr>
              <a:buClr>
                <a:srgbClr val="FF0000"/>
              </a:buClr>
              <a:buFont typeface="Wingdings" pitchFamily="2" charset="2"/>
              <a:buChar char="q"/>
              <a:defRPr/>
            </a:pPr>
            <a:r>
              <a:rPr lang="en-US" sz="2400" b="1" smtClean="0">
                <a:cs typeface="Arial" charset="0"/>
              </a:rPr>
              <a:t> </a:t>
            </a:r>
            <a:r>
              <a:rPr lang="en-US" sz="2400" b="1">
                <a:cs typeface="Arial" charset="0"/>
              </a:rPr>
              <a:t>Conclusion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gray">
          <a:xfrm>
            <a:off x="1500166" y="2282432"/>
            <a:ext cx="6248400" cy="457200"/>
          </a:xfrm>
          <a:prstGeom prst="roundRect">
            <a:avLst>
              <a:gd name="adj" fmla="val 19046"/>
            </a:avLst>
          </a:prstGeom>
          <a:solidFill>
            <a:schemeClr val="bg1"/>
          </a:solidFill>
          <a:ln w="28575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0"/>
              </a:schemeClr>
            </a:outerShdw>
          </a:effectLst>
        </p:spPr>
        <p:txBody>
          <a:bodyPr wrap="none" anchor="ctr"/>
          <a:lstStyle/>
          <a:p>
            <a:pPr>
              <a:buClr>
                <a:srgbClr val="FF0000"/>
              </a:buClr>
              <a:buFont typeface="Wingdings" pitchFamily="2" charset="2"/>
              <a:buChar char="q"/>
              <a:defRPr/>
            </a:pPr>
            <a:r>
              <a:rPr lang="en-US" sz="2400" b="1" smtClean="0">
                <a:cs typeface="Arial" charset="0"/>
              </a:rPr>
              <a:t> 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ea typeface="宋体" pitchFamily="2" charset="-122"/>
              </a:rPr>
              <a:t>The Algorithms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gray">
          <a:xfrm>
            <a:off x="1500166" y="2879144"/>
            <a:ext cx="6248400" cy="457200"/>
          </a:xfrm>
          <a:prstGeom prst="roundRect">
            <a:avLst>
              <a:gd name="adj" fmla="val 19046"/>
            </a:avLst>
          </a:prstGeom>
          <a:solidFill>
            <a:schemeClr val="bg1"/>
          </a:solidFill>
          <a:ln w="28575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0"/>
              </a:schemeClr>
            </a:outerShdw>
          </a:effectLst>
        </p:spPr>
        <p:txBody>
          <a:bodyPr wrap="none" anchor="ctr"/>
          <a:lstStyle/>
          <a:p>
            <a:pPr>
              <a:buClr>
                <a:srgbClr val="FF0000"/>
              </a:buClr>
              <a:buFont typeface="Wingdings" pitchFamily="2" charset="2"/>
              <a:buChar char="q"/>
              <a:defRPr/>
            </a:pPr>
            <a:r>
              <a:rPr lang="en-US" sz="2400" b="1" dirty="0" smtClean="0">
                <a:cs typeface="Arial" charset="0"/>
              </a:rPr>
              <a:t>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ea typeface="宋体" pitchFamily="2" charset="-122"/>
              </a:rPr>
              <a:t>Experiment</a:t>
            </a:r>
          </a:p>
        </p:txBody>
      </p:sp>
    </p:spTree>
    <p:extLst>
      <p:ext uri="{BB962C8B-B14F-4D97-AF65-F5344CB8AC3E}">
        <p14:creationId xmlns:p14="http://schemas.microsoft.com/office/powerpoint/2010/main" val="274147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992256" y="6563178"/>
            <a:ext cx="2133600" cy="323850"/>
          </a:xfrm>
          <a:prstGeom prst="rect">
            <a:avLst/>
          </a:prstGeom>
          <a:noFill/>
        </p:spPr>
        <p:txBody>
          <a:bodyPr/>
          <a:lstStyle/>
          <a:p>
            <a:fld id="{18492F56-BF95-4FF1-9BCC-BD6162B06F11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Web-Based Applications</a:t>
            </a:r>
            <a:endParaRPr lang="en-US" dirty="0"/>
          </a:p>
        </p:txBody>
      </p:sp>
      <p:sp>
        <p:nvSpPr>
          <p:cNvPr id="7" name="Cloud 6"/>
          <p:cNvSpPr/>
          <p:nvPr/>
        </p:nvSpPr>
        <p:spPr>
          <a:xfrm>
            <a:off x="3059832" y="3284984"/>
            <a:ext cx="2448272" cy="1656184"/>
          </a:xfrm>
          <a:prstGeom prst="cloud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untrusted</a:t>
            </a:r>
          </a:p>
          <a:p>
            <a:pPr algn="ctr"/>
            <a:r>
              <a:rPr lang="en-CA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Internet</a:t>
            </a: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7828" name="Picture 4" descr="web,server,computer">
            <a:hlinkClick r:id="rId3" tooltip="web,server,computer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272" y="3284984"/>
            <a:ext cx="1656184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>
            <a:endCxn id="7" idx="2"/>
          </p:cNvCxnSpPr>
          <p:nvPr/>
        </p:nvCxnSpPr>
        <p:spPr>
          <a:xfrm>
            <a:off x="2267744" y="4113076"/>
            <a:ext cx="799682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0"/>
            <a:endCxn id="77828" idx="1"/>
          </p:cNvCxnSpPr>
          <p:nvPr/>
        </p:nvCxnSpPr>
        <p:spPr>
          <a:xfrm>
            <a:off x="5506064" y="4113076"/>
            <a:ext cx="933208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595577" y="3284984"/>
            <a:ext cx="0" cy="2088232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972668" y="3223628"/>
            <a:ext cx="0" cy="2088232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836" name="Picture 12" descr="http://www.artistsvalley.com/images/icons/Network%20Security%20Icons%20Var/Network%20Hacker%20Security%20Warning/256x256/Network%20Hacker%20Security%20Warn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457" y="2366011"/>
            <a:ext cx="1351021" cy="1351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088370" y="4973106"/>
            <a:ext cx="841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Client</a:t>
            </a:r>
            <a:endParaRPr 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6732240" y="4973106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Server</a:t>
            </a:r>
            <a:endParaRPr lang="en-US" sz="2000" dirty="0"/>
          </a:p>
        </p:txBody>
      </p:sp>
      <p:sp>
        <p:nvSpPr>
          <p:cNvPr id="2052" name="AutoShape 4" descr="data:image/jpeg;base64,/9j/4AAQSkZJRgABAQAAAQABAAD/2wCEAAkGBxQSEhUUEhQVFBUUFBQUFBQUFRQVFBQUFBUXFxQUFBQYHCggGBolHBQUITEhJSkrLi4uFx8zODMsNygtLisBCgoKDg0OGxAQGiwkICQsLDUsLCwsLCwsLSwsLCwsLCwsLywsLCwsLCwsLCwsLCwsLCwsLCwsLCwsLCwsLCwsLP/AABEIAOEA4QMBEQACEQEDEQH/xAAcAAACAgMBAQAAAAAAAAAAAAAAAQIGAwQFBwj/xABFEAACAQIDBQMIBQoFBQEAAAAAAQIDEQQFEgYhMUFRYXGBEyIyQpGxwdEHUqGi8BYjU2JykpOy0uEVM2OCoyQlQ7PxFP/EABsBAQEAAgMBAAAAAAAAAAAAAAABAgUDBAYH/8QANREAAgEDAAYHCAMBAQEBAAAAAAECAwQRBRIhMUFhE1FxkaGx0QYUFSIygcHhQlLwMyOCYv/aAAwDAQACEQMRAD8A9xAAAAAAAAAAAAAAAAE5AGOeIiuLt3gqTe413mdP6yfdeX8tyZRmqM3wF/iUO39yp/SMl6Cf+a9SDzikuMrd8an9I1kZ+61eryJQzek+E19q99hrIxdvVW+LNmniYy4NPuKcTTW8yqSBBgAAAAAAAAAAAAAAAAAAAAAAAAAAAAAXANevi4w4vu6vsS5sGUYuW5HNxmcqPFqH7b3+EFvfjYmTtUrKc/167vM4mL2jXJzl4+Tj93e14kyjZUtFPjheP6OXVz+XqxhHuim/bK5NZHfho2C3tv7+hrVM8rP/AMkvB29xNc542FFfxRrTzKo/Xn+9L5k1jnVtTX8V3Iwyxknxbfe2TWM1RityMbxLJrGfRIcMdKPCUl3N+7gY5RjK3hL6op/Y6GF2or0/X1Jcp7/C/Ius1xOnV0PbVOGOw72XbdQdlWi4frLzo+PNfjcZKt1o1dfQNWO2lLW5bmWnAZnTrR1U5xkt3Bp2v16HKpJ7jS1aNSlLVqRafM3EynEMAAAAAAAAAAAAAAAAAAAAAADFXrqKbbskCpNvCOBmefKPO3scn3J7ku/2GOTY2+jp1Nr/AN/uRWMXnsnfT5vbe8n3ye8x1je0dHwitqz5dxyqmIb4sxcjvxppGF1DHJnqkXIZMsEXImS4IuQyXBFyIXBFyIUg5EKRcgZEXMmSjoYqVOWqnJwl1i/euDMeaJUpU6sdWpFNcy35Ht84tRxS3fpYL+ePxRyxrtfV3nnrz2ez81s//l/h+pf8HjIVYqUJKUXvTTumdlNNZR5icJQk4yWGuDNgpiAAAAAAAAAAAAAAAAAAGjmOYxprf+P7dpG8HLRoyqyxEo+b7QuT819z6fs/M43I9LZ6MjBZkcCpXbe9mDkbeNNIxOZMmeBaiFwLUBgjqBcCcgCLkQpFyICLYKQciFIORCkHIhkQcgVEHIxZkmbmT53Wwk9VF7m7ypy9CfhyfaiRlKDzHuOC8saN5HVqrbwkt69VyPWdmNp6WMheLtONtdN+lF/Fdp3aVWNRbDw1/o6tZz1ZrY9z4P8AfI75ynQAAAAAAAAAAAAAAAOXnGaRoxbbI3g57a3nXnqRPOM2ziVVve7dL8e868p5PY2ljChHZvOW6hjk7+qLUTIwGooFqADUQC1ApFyAE5AEWyFItgEGyFINkKQbBSDZCmNshSEmYmSHhcZOjUjUpScJxe5rn1UlzT5ox2p5W8VKVOtB06iyn/srmewbF7WwxkLStGtFefTvyTtrj1i7rubt0b79Gsqi5ng9J6LnZT64Pc/w+fnvLWcxqwAAAAAAAAAAANDNsxjRg5SdkvxYjaSyzloUZ1pqEFtZ5XnWcSrzbe5XelHVlPLPcWVjC2hqrfxZzNZhk72A1FIPUCBqAFqBA1AotQArgEWwCLZCkWwCLkQpBsFINkKQbICDZCmNshTHJmJmiWDxtShUjVpS0zi7p8n1TXNPoY5cXlbzGtRp16bp1FlP/Z7T3DY7aWGNoqa3TXm1Ic4y+KfFP43NlSqqpHKPnukLGdnV6OW1cH1r/byxHKdEAAAAAAAAMWIqqKuAeS7V59/+io1F/m47o/rPnI6dSprPZuPcaK0d7tT1pr5nv5cvU4Os4zasakUg9QIGopB6gBagA1ABcATYAmwCLZCkGwCLkCkHIgIORCkHIhSDkQpBshTHKRCoxSZGZo6GzWezwdeNWN9L3VIcpQ5+K4oU5unLJ09I2Ubyg4PfwfU/3xPoHLMdGtTjUg7xnFSi+qa3G1TTWUfOqkJU5OElhrebZTAAAAAATAKbt9mM40JKn1Sm774wd7tfZ4M61erj5VvZstDOhK+jTqvbhtc3wXnjsPLdZ1T6AxqRkcbJagQeopB6gQeoALlAXAC4AAYE2C4ItgYINguDHKRBgg5AuDG5AuCDkQpByIXBByIXBCUiYLgxSkTBcGOTMGjM9H+iTaPTJ4Wo9z86ld8Oc4fFdzO1aVP4P7HkvaKxw1cQXKX4f47j11M7x5UYAAAAa2OraYtkbwssjaSyyi5jiNbd96e6xqJSc5OTNP0stfpE8POVyxuKDmmE8jUcfVe+D7OnevkcieUfWNEaSjpC2VX+S2SXPr7HvXdwNZSMjYtE1IGI9RSD1AD1Ag9RQO4LgjGo5S0wTnLpFXYW14RhVqQpR1qjSXM7mB2PxlbfaNNfrNt+xI5VQm9+w0tb2htobIJy8Edij9GtR+lWfhFfEz93XWdCXtJV/jTX3bJT+jKXKtK3dG5jO3ePke3n+hH2krcaa72RlsBo9KdV9q029xrK0NIwWYRhLsbz44OVe0be+CXf6mJbIUec6ntivgaOtpm7pS1ZwSfU0/U7EdL1JrMcElsdh+tR/wC5fI4Xp656o9z9SvSlbqXcL8jsN/qfv/2J8duv/wA937J8Ur8u4PyOwvSp/EfyJ8cu+XcPilxy7iX5I4T6kv4k/mY/GrvrXcjH4nc9a7kC2Rwn6OT76k/mYvTF2/5LuXoT4nc/28ED2Swn6J/xKn9RPi95/fwXoPiVz/bwXoH5JYP9D/yVf6h8WvP7+EfQnxK6/v4L0E9ksH+h/wCSr/WT4pd/38F6D4ldf38F6GbC7PYalKM6dJRlBqUZa6l1JO6e+QhpO6jNS1/BehxVruvWg4TllPkvQ9AyrE64J9n/ANPoNCtGtSjUjuaPOTi4yaZunMYgAABXNp8ZpVjq3c8Q1es6l5PENXrKhKZ0DXGlmuD8tTa9Zb4vo+nc+BU8G20LpN2Fypv6HskuXX2rf4FPvZ2e5p2a6NcUch9XTUkpReU93YSUimLRJSBB6ikGpAo3O29jJUjubNbLVcY1J3hS3b+cl2dEc1Oi5bZbjQ6S03Cg3To/NLr4L1Z6jlWQ4fCQ3JLq3xfzO7CHCKPHXNzKb6SvLL5mWvnUI7or4fYdqFpJ7zXzvkvoXec+rtG+Vl4HYjYrideV7V613GH8ppr6r718mZ+4RMPfqy4ruNrD7VQfpxt2x3/YcU9Hy/izmhpL+8e46ShRxEbxal2rc139DWXdnGpHo68Mrn+H6Gxo14y+anI4+YZZKlvXnR6813ni9J6ClQTqUfmj1cV6o21C71vlnvNDUeewd0VxgC1FwQGwBagBXKQVxgBcA6uzuJtJx6717n8D2Ps7c61KVF8Nq7Hv8fM115DElIs56Q6YAEZuyAKDtJitVRroay5lmpjqNXdS1qmOo42o4ThJagQr20eCs/KxW57p25PlL5+BnFnu/ZXSuvH3Oq9q+jmuMftvXLPUcRSMj2LRNSBiPUUYHqBcFk2I2beNqa5p+Rg/CTXwOehS1vme489pvSjoroKT+Z731L1PVsXiqeFpqMUk7ebFbuHN9htKFCVV8jwtzcxorG+T/wBllUx+bym7t/27jcUraMVuNNOrKbzJ5ZzamJb5nZUEjDJhlWMsEyY5VS4IQdUAy4XMJ05KUJOLXR8e9c0SdOE1iSyIylB60Xhl82d2hjiVolaNRLfHlJdY/I0V3Zuj8y2xN3aXirfLLZLzNfOss0efBebzX1X8j5/pvRSpf+9JfLxXVz7PI39rcZ+SX2OTc84d8VwQLggrlAXAFcAVygy4SrpqRfbb27ja6FrdFdx6ns7/ANnXuY61Nl3oyukz3xqSYBr42doNgHmWPrapyfa/eaaTzJs0snrSb62a1wBqQATipJxaumrNdjKZUqs6U41IPEk8p80U3McK6NRxfDjF9Y/PkZJn1vRekIX9tGtHfukup/veuRgUineaJagQy4TDSrVIUoelUkors6v2GUI68lE695cxtaEqr4bu3ge8YPDU8BhVGKSjTiuHrS/uzb0aTnJQifM7m4cVKtUeW/FlIzDMJVJOUndv8WR6OlRjTikjzMpynJylvZoSqHKCOoFFqAIuQBjlIoMbkAFLEyhJSg3GUXdNcmGlJastwTcXlbz1XIczji6ClZX3wqR6SXHw5+J5e9tVCTpyWU/FM9Fa1+lgpLf+Sv5hhnTqOPK+59nI+Y31q7avKm+G7s4HoqNTXgma1zqHIFwQVygLgCuUBchCFTgclOThJSW9EaysF3yqrqpp9Un7UfToy1kmuJo2sbDcKDm57U00pPsZjN4i2YTeIt8jzKpPe+806NMiFymQ7gDUikZp5vgvLQsvSW+L7encwbfQelHo+51pfRLZL17V5ZKfe3Hc+afG/QyPq+xrK3D1gYL79EGWeUxFSvJbqUdMf2pWbfsR27WO+R5T2kr7YUV2vyRa9usw86NJPgtUu98F7Peek0ZR+V1H2HzzSdXM1TXDaU+UzamvQtRChqBROQBCUgCDkQpByAMcmUhYvo+zPyeJ8k35tZNf74ptfYmjoaSpa1PW6jvWFTVqavWXPajD3jGa5bn48Pj7T5z7R0MqFZdj/H5PU2U9riVy55Q2IXBAuUCAFcARSCkEC17MTvSXZuPo1jLWtqbfUjTVVibOyds4zibVStRl3HFWf/nLsOKu8U5dh5q2apGoQXKZDuUDuANMGLK9tLgbfnY9in38pfAm4977KaW117nVe1fR2cY/beuXYcDWXJ7XB7R9D2HSwLnzqVZ/dele42Nv/wA1/uJ4DTsnK9nywvA421GI1Ymq+ktPhFW+B660jq0IrkeCupa1eT5nI1HOcaDUQoagBOoAQlMFIORARcgCEmUDwGJ8nXpTXq1YP7yT95xV1rU5LkclF6tRPmez51DVQn3X9h4LTUNaznyw/E9ZavFVFLPBm3C5CBcAVygQAFAmwQsuyT/N+L97PfaIbdnDPPzZqLj/AKMsBsjhOFtb/ky7jirLNOXYcVdZpy7DzO5qkahDTKUEylGmAO4IKok001dNWa5WBlTqTpTU4PDTynzKXmuCdGbXqvfF9nTvON7D67ojSUL+2VRfUtkl1P0e9HtP0Sv/ALbT7J1f/Y38TbW3/Jf7ieQ02sX0/t5IqO0Dtiay/wBWX2u5662eaMew8JXWKsu05+o5jjDUQotQKJzIDHrBRawBagCEpAGvKfnRXWcF95GFV4g+wzprMke7Zm7UJ/sHhdLvFnU7Pyeqtv8ArEpFzwBuQuQgXABsoI3BAuAJsoLLsh/l+L97Pe6IWLSH382ai4/6MsRsjhORtLTvRl3P3GM1mLRhUWYtcjyps06NMgTMikrgoXAC4A7ghpZphFVg16y3xfR/JmLWTa6G0nLR9yp/xeyS5dfauBc/oZxX/T1qL3SpVb27Jr5pmwtJZp46j0mn4J141ovKklhnN2+wvk8ZJ8qkYzT7fRf8v2nqtH1NajjqPB30NWs31le1HdOoPUCkXIhSEpEKQ1ABqADUAY5zAMuz2HdfG0Ka+upPujvOpeVNWkzs2sNaoj2jaOtpotfWaR4L2gratsocZPy2nqLOOameoptzxhtBggrgCuUACCuARm9xUC2bJwtSXbd+0+h2EdW2prkjTVnmbO8ds4zTzSnem12AHkGJjpnJdG17GaZrDaNI1htELgBcpR3AC4AXAE2CHS2Qxaw+NjU4Rqx8lV6b2nCb7mrdzOa3nqz28Td2l8p23utV/S8wfnH771z2dRc/pAyh18PrgrzpXkrcXF+kvj4G/sa/R1MPczp3tHXhlb0eVRmegyaMlrIUHIhSDkALUQpFyAE5AGrXrWRGypF9+iPJXeWKmuPmwuuXNmlva2vLVXA21nS1VrMsu1OL1TUF6vHvZ8503dKtc6q3Q2ffj6fY9FaU9WGXxOHc052guAFwBACuUgXAMVaVk2Zwi5NJEbwXvIKOmlFdEvcfSYR1YqPUaRvLydMyIY68bxaAPJ9psNorS7Xf2/hmsuI6tR8zVXMdWo+ZyUzhOEeopR3AC4AXAFcAjchD0/YzPFiKXk5v85BWd/Xjyl8GbC3q6y1XvRsrerrLVe8pu3eyzw83Woq9KTu0vUb5d3T2HorO8ytSe86N3a6r1o7inqqbLJ0MEvKAotRARlMhSMqgBgq4i3MjZUjqbL7O1MZUV1amnvv7u8191daq1Y7zuW9vrPL3Hs1SUMHQUY2VlaKXNnk9L6Q91pfL9ct35f28zeW9HXlq8OJT6lRybk+LdzwpueSIkAAAUCAAEEygjTp65wj1kvYt5s9E0ekuo8tvccFxLVps9GwkLRSPdGpMwAmAUfbfAX85dvz/AB3nSvI/Kp9X5OneQzFS6ih3OmdAdygLgo7gBcAGwCLAMuBxsqM4zg7Si7oJtPKLFtPKPUsh2gpYyGmVlNq0oPhLrpvxXYbGjXU9j2M2NKuprD3lW2o+j27dTC7r73B8PBm3oX0o7JbTgrWSe2B5/jcBWou1SnJeBsoXMJ7ma+VGUd6NR1+t14M5ddGGqyDxHS78GRyRdVmWhha1V2pwk/D4HDOvCO9nJCk5bkW/Zv6P51JKVe/J23fhGvrXrlsid2lacZHoNavh8uo8k0rKK4t9LGrrV1HtOxUqxpLHHqK1Xxk6z11Nze+31VyXgeD0jde8VnLgtiN3ZUHSp/P9T2v0+xjOidsAAAAARSCAAA6GzOG11nLlFWXvfwPV6At8RlVfHYvya+8ntUS9RR6I6QwAAOXn2E1032GM4qUXF8TGUVJNM8nzTD6Jvo96NOk03F70adxcW0zTuZEHcFHcALgCuUAARZAOjXlBqUW01v3AFyyTb6UUo11qX109/j1OxC4nHY9vmdqncyjse0tFPMsHiV6UN/KVl/Y7MbmD447TsKvTlv2dpr1dlMJPelT8FH4HZjcPhLxL0dKW3C8CENkMLHe1T8YxfvDrvjLxHRUlwRsOWDw6vKcFbtSXhY68rmC458Q61OPHuOBnH0gRinHDRvy1cEu3gdedxKX07DrVLpvZHYVzLfKYmo61aTkovzU+Dl1Xd7zQ6Uu+jj0UXte/s/fkdzRdq6k+lnuW7m/159h2mzzp6IAAAC4AMEEwAAI1JWX43vkclODnNRjvZjJpLLLhsxgfJ01fi9773xPodtRVGlGmuCNPOWtJs7hzmAAAARqRurAHn212Vb20u1ew115Tw+kX3/B0bun/ADX3KRJWdjrpnSC5SjuUBcALgBcATAIsAiwCKduDt3Apnhjqq4VJrxZMICnmFV8ak/3mNVA1pzb3tt97MgZsHhnUmoLm976Lmzir1o0abnLh59RyUKEq9RQjx8F1lyoUlCKjFWSVkePq1JVZuct7PYU6cacFCO5EjAzAAAABAYAgAsAbWVYPytVdItN956PQNnrSdeS2Ld2/o6N3UwtVF8o09KSPVnQMgAAAAABzs4wKqQfUkkpLDI0msM8szzLnCT3GmnB0p6j+xqKlN05YZxjIxHcoC4AXAFcALgBcFE2ARAEUEWAJlIWvJMB5KF5Lz52b7FyieW0ld9PU1Y/St3Pn6HqNHWnQU9aX1S38uXqdE1xsAsUAAIEGAIAaAJKD5cXuR2LS2lc1lTjx38lxZx1KihHLLhkWX+Tgr8XxPoNGjGjTVOG5GolJyeWdY5TEAAAAAABNAFa2lyfWnJI4K9FVY448DirUlUjg83zHBOEmapNxerLejVNOLwzntHJkCuUBcALgBcFFcAGwBXAE2UCbKQ62zuA1y8pJebB7ukpfJGq0rd9FDoo734L9m10XadJPpZblu5v9eZZzzR6QiCAAAAAgABYAyU6dyxjKclGKy3wMZSSWWd3I8u1PXJbuSfvPd6M0erSlh7ZPe/wuSNVWquo+RZoqxszhGAAAAAAAAAEZwurMAqG0uRXvKKOtcW6qrK3o4K9BVFzKDjsE4vgavLi9WW81jTi8M0GjkyBFAgUCgQAACAEykMmDwrqzUI8Xvb6JcWcVxXjQpupLh4vqOW3oSr1FTjx8FxZdqFGMIqMVZJWX46njatWVWbnLez2NOnGnBQjuRMxMhAAAAIFgB2AM1KjfuRIqU5KEVlvcjGUlFZZ1ssy7W07eavvdp7XROiVarpKm2b8OS/L/AAayvXc3hbiz0qairI3Z1yYAAAAAAAAAAAAEZwTVmAVfPtnlK7ijgr28aq27+s4qtGNRbd5Qcwy2UG7o1U4TpPEjWVKcqbxI5k6dgpGBjcTLJRWKUCgVgBFIIoLfkmXeRh53py3y7Fyj+OZ5TSN509TEfpW71PVaPtPd6eZfU9/p/uJ0Ga874rFIKwA7ABYEJRgRsGxCglvl4Li33LmctvbVrqepRjnyXa/9yOOpVjBbTrZfljnZzVoreo/F9We30boqlZrO+b3v8LqXmaurWlUe0sVKmoqyNqcRMAAAAAAAAAAAAAAAATVwDk5pksKq4bzGUYyWJLKJKKksMo2b7OSg3Zbu7ca6rZNbafcdGpaNbYdxXa+EcXvVjp5aeHsZ02mnhmvKBkpAg4mWSkbFyBNFyQ7WzmW6n5WS3R9BPnL63cvf3Go0reakehg9r39nV9/I3OirPXl001sW7t6/t59hZGedPQisUgWACwyBqBMkM8MPze5Li3wXeyJuUtWCbb4LaySkorLNjD0nJ2pxv+s15q7upv7H2eq1cTuHqrq4/rxfYdKrd8IHbwGUKL1T86XV+5dD11C3pUIalKKSOjKTk8s68Y2OYgwAAAAAAAAAAAAAAAAAAAADHVoqXFAHDzHZuE72VjCdOE1iSyYyhGf1IquY7KSj6KOjOw/o+86k7NfxfecHE5TOPI60qFWG+PdtOtKhUjwNKph2uKZw6/BnEZssy11pqK4LfJ9F82cF1dxt6es9/DtOzaWzuKijw4vkXKGG0pRSskrJdEjycqrnJyk9rPXwjGEVGOxIfkX0MdZGQ1QfQa6ITWEfcTpMvCMXJIFGC537Fvf2Hfo6Mva3002ub2eZwyuaceJsUKE5ehC3bL5L5m7tvZnjcT+0fV+h1p3jf0o6WGyO9nUbk/sXcluPRW1lQtlilBLz73tOpKcpb2dijh4xVkjtGJmAAAAAAAAAAAAAAAAAAAAAAAAAAAAjKCYBrVsvhLikAc6vs5TlyI4p70RpPea0NnXD/Lk4342tv7zp1tHWtb66aZaf/n9Gwl/hFX6/3YnUegbBvOp4v1OZV6nWL/CKv1/uxItAWC/h4v1HvFTrJwySfOpL7F7jsR0TZR3Uo+Zi6s3xMtPZ6HrXl3u/vO7ClCn9EUuxYMG2zoUMthHgkchDajBIAkAAAAAAAAAAAAAAAAAAAAAAAAAAAAAAAAAAAAAAgAAGAAAAAAAAAAAAAAAAAAAAAA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4" name="Picture 6" descr="https://lh3.ggpht.com/7O3H3V0fEBumwJlqDLD03t1fmwl8fH9YoBsPwB2UQ_aiBilM7OAOe2gkFB3wrojJqbM=w30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9552" y="3356992"/>
            <a:ext cx="1669876" cy="1669876"/>
          </a:xfrm>
          <a:prstGeom prst="rect">
            <a:avLst/>
          </a:prstGeom>
          <a:noFill/>
        </p:spPr>
      </p:pic>
      <p:pic>
        <p:nvPicPr>
          <p:cNvPr id="2074" name="Picture 26" descr="https://encrypted-tbn2.gstatic.com/images?q=tbn:ANd9GcQda2gjFR-W3DbRdixNP4uUhw7eT6PnjJR-VqBxROOJXBNENni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79712" y="836712"/>
            <a:ext cx="2078332" cy="1383036"/>
          </a:xfrm>
          <a:prstGeom prst="rect">
            <a:avLst/>
          </a:prstGeom>
          <a:noFill/>
        </p:spPr>
      </p:pic>
      <p:pic>
        <p:nvPicPr>
          <p:cNvPr id="2076" name="Picture 28" descr="http://www.altoona.psu.edu/now/images/Facebook_big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923928" y="1052736"/>
            <a:ext cx="926232" cy="926232"/>
          </a:xfrm>
          <a:prstGeom prst="rect">
            <a:avLst/>
          </a:prstGeom>
          <a:noFill/>
        </p:spPr>
      </p:pic>
      <p:pic>
        <p:nvPicPr>
          <p:cNvPr id="2068" name="Picture 20" descr="Gmail by Google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99592" y="1268760"/>
            <a:ext cx="1362075" cy="561975"/>
          </a:xfrm>
          <a:prstGeom prst="rect">
            <a:avLst/>
          </a:prstGeom>
          <a:noFill/>
        </p:spPr>
      </p:pic>
      <p:pic>
        <p:nvPicPr>
          <p:cNvPr id="2080" name="Picture 32" descr="http://cdn.teachhub.com/sites/default/files/styles/large/public/Twitter%20image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436096" y="1052736"/>
            <a:ext cx="936104" cy="936104"/>
          </a:xfrm>
          <a:prstGeom prst="rect">
            <a:avLst/>
          </a:prstGeom>
          <a:noFill/>
        </p:spPr>
      </p:pic>
      <p:pic>
        <p:nvPicPr>
          <p:cNvPr id="2086" name="Picture 38" descr="https://lh4.googleusercontent.com/-NelPhPB0Jwc/AAAAAAAAAAI/AAAAAAAAAAA/OWHjcQ6oq8Q/s48-c-k-no/photo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876256" y="1052736"/>
            <a:ext cx="936104" cy="936104"/>
          </a:xfrm>
          <a:prstGeom prst="rect">
            <a:avLst/>
          </a:prstGeom>
          <a:noFill/>
        </p:spPr>
      </p:pic>
      <p:pic>
        <p:nvPicPr>
          <p:cNvPr id="2092" name="Picture 44" descr="Transparent Magnifying Glass Clip Art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359386" y="4293095"/>
            <a:ext cx="2436750" cy="2538281"/>
          </a:xfrm>
          <a:prstGeom prst="rect">
            <a:avLst/>
          </a:prstGeom>
          <a:noFill/>
        </p:spPr>
      </p:pic>
      <p:grpSp>
        <p:nvGrpSpPr>
          <p:cNvPr id="47" name="Group 46"/>
          <p:cNvGrpSpPr/>
          <p:nvPr/>
        </p:nvGrpSpPr>
        <p:grpSpPr>
          <a:xfrm>
            <a:off x="2595577" y="4581128"/>
            <a:ext cx="3377091" cy="936104"/>
            <a:chOff x="2595577" y="4581128"/>
            <a:chExt cx="3377091" cy="936104"/>
          </a:xfrm>
        </p:grpSpPr>
        <p:grpSp>
          <p:nvGrpSpPr>
            <p:cNvPr id="25" name="Group 24"/>
            <p:cNvGrpSpPr/>
            <p:nvPr/>
          </p:nvGrpSpPr>
          <p:grpSpPr>
            <a:xfrm>
              <a:off x="2595577" y="5117122"/>
              <a:ext cx="3377091" cy="400110"/>
              <a:chOff x="2595577" y="3604954"/>
              <a:chExt cx="3377091" cy="400110"/>
            </a:xfrm>
          </p:grpSpPr>
          <p:cxnSp>
            <p:nvCxnSpPr>
              <p:cNvPr id="21" name="Straight Arrow Connector 20"/>
              <p:cNvCxnSpPr/>
              <p:nvPr/>
            </p:nvCxnSpPr>
            <p:spPr>
              <a:xfrm>
                <a:off x="2595577" y="3660993"/>
                <a:ext cx="3377091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2595577" y="3604954"/>
                <a:ext cx="33698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Encryption</a:t>
                </a:r>
                <a:endParaRPr lang="en-US" sz="2000" dirty="0"/>
              </a:p>
            </p:txBody>
          </p:sp>
        </p:grpSp>
        <p:pic>
          <p:nvPicPr>
            <p:cNvPr id="2104" name="Picture 56" descr="http://www.markus-gattol.name/misc/mm/si/content/lock.jpg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3923928" y="4581128"/>
              <a:ext cx="625252" cy="625252"/>
            </a:xfrm>
            <a:prstGeom prst="rect">
              <a:avLst/>
            </a:prstGeom>
            <a:noFill/>
          </p:spPr>
        </p:pic>
      </p:grpSp>
      <p:sp>
        <p:nvSpPr>
          <p:cNvPr id="48" name="TextBox 47"/>
          <p:cNvSpPr txBox="1"/>
          <p:nvPr/>
        </p:nvSpPr>
        <p:spPr>
          <a:xfrm>
            <a:off x="0" y="2276872"/>
            <a:ext cx="8964488" cy="36009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2800" dirty="0" smtClean="0"/>
          </a:p>
          <a:p>
            <a:pPr algn="ctr"/>
            <a:endParaRPr lang="en-US" sz="2800" dirty="0" smtClean="0"/>
          </a:p>
          <a:p>
            <a:pPr algn="ctr"/>
            <a:endParaRPr lang="en-US" sz="2800" dirty="0" smtClean="0"/>
          </a:p>
          <a:p>
            <a:pPr algn="ctr"/>
            <a:r>
              <a:rPr lang="en-US" sz="3200" b="1" dirty="0" smtClean="0"/>
              <a:t>“Cryptography solves all security problems!”</a:t>
            </a:r>
          </a:p>
          <a:p>
            <a:pPr algn="ctr"/>
            <a:endParaRPr lang="en-US" sz="2800" dirty="0" smtClean="0"/>
          </a:p>
          <a:p>
            <a:pPr algn="ctr"/>
            <a:endParaRPr lang="en-US" sz="2800" dirty="0" smtClean="0"/>
          </a:p>
          <a:p>
            <a:pPr algn="ctr"/>
            <a:endParaRPr lang="en-US" sz="2800" dirty="0" smtClean="0"/>
          </a:p>
          <a:p>
            <a:pPr algn="ctr"/>
            <a:endParaRPr lang="en-US" sz="2800" dirty="0"/>
          </a:p>
        </p:txBody>
      </p:sp>
      <p:sp>
        <p:nvSpPr>
          <p:cNvPr id="49" name="TextBox 48"/>
          <p:cNvSpPr txBox="1"/>
          <p:nvPr/>
        </p:nvSpPr>
        <p:spPr>
          <a:xfrm>
            <a:off x="152400" y="2348880"/>
            <a:ext cx="8964488" cy="36009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2800" dirty="0" smtClean="0"/>
          </a:p>
          <a:p>
            <a:pPr algn="ctr"/>
            <a:endParaRPr lang="en-US" sz="2800" dirty="0" smtClean="0"/>
          </a:p>
          <a:p>
            <a:pPr algn="ctr"/>
            <a:endParaRPr lang="en-US" sz="2800" dirty="0" smtClean="0"/>
          </a:p>
          <a:p>
            <a:pPr algn="ctr"/>
            <a:r>
              <a:rPr lang="en-US" sz="3200" b="1" dirty="0" smtClean="0"/>
              <a:t>Really?</a:t>
            </a:r>
          </a:p>
          <a:p>
            <a:pPr algn="ctr"/>
            <a:endParaRPr lang="en-US" sz="2800" dirty="0" smtClean="0"/>
          </a:p>
          <a:p>
            <a:pPr algn="ctr"/>
            <a:endParaRPr lang="en-US" sz="2800" dirty="0" smtClean="0"/>
          </a:p>
          <a:p>
            <a:pPr algn="ctr"/>
            <a:endParaRPr lang="en-US" sz="2800" dirty="0" smtClean="0"/>
          </a:p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40797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7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49" grpId="0" animBg="1"/>
      <p:bldP spid="49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Conclusion and Future Work</a:t>
            </a:r>
            <a:endParaRPr lang="en-CA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992256" y="6534174"/>
            <a:ext cx="2133600" cy="323850"/>
          </a:xfrm>
          <a:prstGeom prst="rect">
            <a:avLst/>
          </a:prstGeom>
          <a:noFill/>
        </p:spPr>
        <p:txBody>
          <a:bodyPr/>
          <a:lstStyle/>
          <a:p>
            <a:fld id="{18492F56-BF95-4FF1-9BCC-BD6162B06F11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5" name="TextBox 4"/>
          <p:cNvSpPr txBox="1"/>
          <p:nvPr/>
        </p:nvSpPr>
        <p:spPr>
          <a:xfrm>
            <a:off x="251520" y="1124744"/>
            <a:ext cx="840845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FF0000"/>
              </a:buClr>
              <a:buFont typeface="Wingdings" pitchFamily="2" charset="2"/>
              <a:buChar char="q"/>
            </a:pPr>
            <a:r>
              <a:rPr lang="en-CA" sz="2400" dirty="0" smtClean="0"/>
              <a:t> </a:t>
            </a:r>
            <a:r>
              <a:rPr lang="en-CA" sz="2400" dirty="0"/>
              <a:t>P</a:t>
            </a:r>
            <a:r>
              <a:rPr lang="en-CA" sz="2400" dirty="0" smtClean="0"/>
              <a:t>ropose a solution to reduce the impact of adversaries’ background knowledge in privacy-preserving traffic padding. </a:t>
            </a:r>
            <a:endParaRPr lang="en-CA" sz="2400" i="1" dirty="0" smtClean="0"/>
          </a:p>
          <a:p>
            <a:pPr algn="just">
              <a:buClr>
                <a:srgbClr val="FF0000"/>
              </a:buClr>
              <a:buFont typeface="Wingdings" pitchFamily="2" charset="2"/>
              <a:buChar char="q"/>
            </a:pPr>
            <a:endParaRPr lang="en-CA" sz="1000" dirty="0" smtClean="0"/>
          </a:p>
          <a:p>
            <a:pPr marL="109538" lvl="1" indent="123825" algn="just">
              <a:buClr>
                <a:schemeClr val="accent2"/>
              </a:buClr>
              <a:buFont typeface="Wingdings" pitchFamily="2" charset="2"/>
              <a:buChar char="q"/>
            </a:pPr>
            <a:r>
              <a:rPr lang="en-CA" sz="2000" dirty="0"/>
              <a:t> Propose a formal model </a:t>
            </a:r>
            <a:r>
              <a:rPr lang="en-CA" sz="2000" dirty="0" smtClean="0"/>
              <a:t>for quantifying the amount of privacy protection provided by traffic </a:t>
            </a:r>
            <a:r>
              <a:rPr lang="en-CA" sz="2000" dirty="0"/>
              <a:t>padding </a:t>
            </a:r>
            <a:r>
              <a:rPr lang="en-CA" sz="2000" dirty="0" smtClean="0"/>
              <a:t>solutions;</a:t>
            </a:r>
          </a:p>
          <a:p>
            <a:pPr marL="109538" lvl="1" indent="123825" algn="just">
              <a:buClr>
                <a:schemeClr val="accent2"/>
              </a:buClr>
              <a:buFont typeface="Wingdings" pitchFamily="2" charset="2"/>
              <a:buChar char="q"/>
            </a:pPr>
            <a:endParaRPr lang="en-CA" sz="800" dirty="0" smtClean="0"/>
          </a:p>
          <a:p>
            <a:pPr marL="109538" lvl="1" indent="123825" algn="just">
              <a:buClr>
                <a:schemeClr val="accent2"/>
              </a:buClr>
              <a:buFont typeface="Wingdings" pitchFamily="2" charset="2"/>
              <a:buChar char="q"/>
            </a:pPr>
            <a:r>
              <a:rPr lang="en-CA" sz="2000" dirty="0"/>
              <a:t> </a:t>
            </a:r>
            <a:r>
              <a:rPr lang="en-CA" sz="2000" dirty="0" smtClean="0"/>
              <a:t>Instantiate two algorithms;</a:t>
            </a:r>
          </a:p>
          <a:p>
            <a:pPr marL="109538" lvl="1" algn="just">
              <a:buClr>
                <a:schemeClr val="accent2"/>
              </a:buClr>
            </a:pPr>
            <a:endParaRPr lang="en-CA" sz="800" dirty="0" smtClean="0"/>
          </a:p>
          <a:p>
            <a:pPr marL="109538" lvl="1" indent="123825" algn="just">
              <a:buClr>
                <a:schemeClr val="accent2"/>
              </a:buClr>
              <a:buFont typeface="Wingdings" pitchFamily="2" charset="2"/>
              <a:buChar char="q"/>
            </a:pPr>
            <a:r>
              <a:rPr lang="en-CA" sz="2000" dirty="0" smtClean="0"/>
              <a:t> </a:t>
            </a:r>
            <a:r>
              <a:rPr lang="en-US" sz="2000" dirty="0" smtClean="0"/>
              <a:t>Confirm the performance of our solutions in terms of both privacy and overhead through experiment with real-world applications.</a:t>
            </a:r>
            <a:endParaRPr lang="en-US" sz="2000" dirty="0"/>
          </a:p>
          <a:p>
            <a:pPr marL="109538" lvl="1" algn="just">
              <a:buClr>
                <a:schemeClr val="accent2"/>
              </a:buClr>
            </a:pPr>
            <a:endParaRPr lang="en-CA" sz="1600" dirty="0" smtClean="0"/>
          </a:p>
          <a:p>
            <a:pPr lvl="0" algn="just">
              <a:buClr>
                <a:srgbClr val="FF0000"/>
              </a:buClr>
              <a:buFont typeface="Wingdings" pitchFamily="2" charset="2"/>
              <a:buChar char="q"/>
            </a:pPr>
            <a:r>
              <a:rPr lang="en-CA" sz="2400" dirty="0" smtClean="0">
                <a:solidFill>
                  <a:srgbClr val="000000"/>
                </a:solidFill>
              </a:rPr>
              <a:t> Future work:</a:t>
            </a:r>
            <a:endParaRPr lang="en-CA" sz="2400" i="1" dirty="0">
              <a:solidFill>
                <a:srgbClr val="000000"/>
              </a:solidFill>
            </a:endParaRPr>
          </a:p>
          <a:p>
            <a:pPr marL="109538" lvl="1" algn="just">
              <a:buClr>
                <a:srgbClr val="333399"/>
              </a:buClr>
            </a:pPr>
            <a:endParaRPr lang="en-CA" sz="800" dirty="0">
              <a:solidFill>
                <a:srgbClr val="000000"/>
              </a:solidFill>
            </a:endParaRPr>
          </a:p>
          <a:p>
            <a:pPr marL="177800" lvl="1" indent="-68263" algn="just">
              <a:buClr>
                <a:schemeClr val="accent2"/>
              </a:buClr>
              <a:buFont typeface="Wingdings" pitchFamily="2" charset="2"/>
              <a:buChar char="q"/>
            </a:pPr>
            <a:r>
              <a:rPr lang="en-CA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Apply the proposed approach to privacy-preserving data publishing</a:t>
            </a:r>
            <a:r>
              <a:rPr lang="en-CA" sz="2000" dirty="0" smtClean="0">
                <a:solidFill>
                  <a:srgbClr val="000000"/>
                </a:solidFill>
              </a:rPr>
              <a:t>.</a:t>
            </a:r>
            <a:endParaRPr lang="en-CA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94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71736" y="2648546"/>
            <a:ext cx="55007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5400" smtClean="0"/>
              <a:t>Thank you!</a:t>
            </a:r>
            <a:endParaRPr lang="en-CA" sz="5400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992256" y="6563178"/>
            <a:ext cx="2133600" cy="323850"/>
          </a:xfrm>
          <a:prstGeom prst="rect">
            <a:avLst/>
          </a:prstGeom>
          <a:noFill/>
        </p:spPr>
        <p:txBody>
          <a:bodyPr/>
          <a:lstStyle/>
          <a:p>
            <a:fld id="{18492F56-BF95-4FF1-9BCC-BD6162B06F11}" type="slidenum">
              <a:rPr lang="en-US" smtClean="0"/>
              <a:pPr/>
              <a:t>31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2063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992256" y="6563178"/>
            <a:ext cx="2133600" cy="323850"/>
          </a:xfrm>
          <a:prstGeom prst="rect">
            <a:avLst/>
          </a:prstGeom>
          <a:noFill/>
        </p:spPr>
        <p:txBody>
          <a:bodyPr/>
          <a:lstStyle/>
          <a:p>
            <a:fld id="{18492F56-BF95-4FF1-9BCC-BD6162B06F11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Motivating Example</a:t>
            </a:r>
            <a:endParaRPr lang="en-US"/>
          </a:p>
        </p:txBody>
      </p:sp>
      <p:sp>
        <p:nvSpPr>
          <p:cNvPr id="7" name="Cloud 6"/>
          <p:cNvSpPr/>
          <p:nvPr/>
        </p:nvSpPr>
        <p:spPr>
          <a:xfrm>
            <a:off x="3059832" y="908720"/>
            <a:ext cx="2448272" cy="936104"/>
          </a:xfrm>
          <a:prstGeom prst="cloud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Internet</a:t>
            </a:r>
            <a:endParaRPr lang="en-US" sz="24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7826" name="Picture 2" descr="ie,browser,internet explorer,microsoft">
            <a:hlinkClick r:id="rId3" tooltip="ie,browser,internet explorer,microsoft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08720"/>
            <a:ext cx="1584176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828" name="Picture 4" descr="web,server,computer">
            <a:hlinkClick r:id="rId5" tooltip="web,server,computer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272" y="908720"/>
            <a:ext cx="165618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>
            <a:stCxn id="77826" idx="3"/>
            <a:endCxn id="7" idx="2"/>
          </p:cNvCxnSpPr>
          <p:nvPr/>
        </p:nvCxnSpPr>
        <p:spPr>
          <a:xfrm>
            <a:off x="2267744" y="1376772"/>
            <a:ext cx="799682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0"/>
            <a:endCxn id="77828" idx="1"/>
          </p:cNvCxnSpPr>
          <p:nvPr/>
        </p:nvCxnSpPr>
        <p:spPr>
          <a:xfrm>
            <a:off x="5506064" y="1376772"/>
            <a:ext cx="933208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732240" y="1772816"/>
            <a:ext cx="1106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Website</a:t>
            </a:r>
            <a:endParaRPr lang="en-US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2595577" y="1938318"/>
            <a:ext cx="3369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Username/Password</a:t>
            </a:r>
            <a:endParaRPr lang="en-US" sz="16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550434" y="2204864"/>
            <a:ext cx="5735098" cy="0"/>
          </a:xfrm>
          <a:prstGeom prst="straightConnector1">
            <a:avLst/>
          </a:prstGeom>
          <a:ln w="2222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58954" y="1772816"/>
            <a:ext cx="982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Patient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1691680" y="2204864"/>
            <a:ext cx="5575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Info about disease most recently associated</a:t>
            </a:r>
            <a:endParaRPr lang="en-US" sz="16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547664" y="2541677"/>
            <a:ext cx="5733288" cy="0"/>
          </a:xfrm>
          <a:prstGeom prst="straightConnector1">
            <a:avLst/>
          </a:prstGeom>
          <a:ln w="2222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9877336"/>
              </p:ext>
            </p:extLst>
          </p:nvPr>
        </p:nvGraphicFramePr>
        <p:xfrm>
          <a:off x="590000" y="3288598"/>
          <a:ext cx="7942440" cy="2660682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1546824"/>
                <a:gridCol w="1549520"/>
                <a:gridCol w="1440160"/>
                <a:gridCol w="1584176"/>
                <a:gridCol w="1821760"/>
              </a:tblGrid>
              <a:tr h="413127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>
                          <a:solidFill>
                            <a:schemeClr val="lt1"/>
                          </a:solidFill>
                        </a:rPr>
                        <a:t>Diseases</a:t>
                      </a:r>
                      <a:endParaRPr lang="en-CA" sz="2000" dirty="0">
                        <a:solidFill>
                          <a:schemeClr val="bg1"/>
                        </a:solidFill>
                      </a:endParaRPr>
                    </a:p>
                  </a:txBody>
                  <a:tcPr marL="86896" marR="868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CA" sz="2000" smtClean="0"/>
                        <a:t>Observed</a:t>
                      </a:r>
                      <a:r>
                        <a:rPr lang="en-CA" sz="2000" baseline="0" smtClean="0"/>
                        <a:t> Directional Packet Sizes</a:t>
                      </a:r>
                      <a:endParaRPr lang="en-CA" sz="2000"/>
                    </a:p>
                  </a:txBody>
                  <a:tcPr marL="86896" marR="868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sz="1200" dirty="0"/>
                    </a:p>
                  </a:txBody>
                  <a:tcPr marL="86896" marR="868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sz="1200" dirty="0"/>
                    </a:p>
                  </a:txBody>
                  <a:tcPr marL="86896" marR="868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sz="1200" dirty="0"/>
                    </a:p>
                  </a:txBody>
                  <a:tcPr marL="86896" marR="868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9511">
                <a:tc>
                  <a:txBody>
                    <a:bodyPr/>
                    <a:lstStyle/>
                    <a:p>
                      <a:pPr algn="r"/>
                      <a:r>
                        <a:rPr lang="en-CA" sz="2000" u="none" smtClean="0">
                          <a:solidFill>
                            <a:schemeClr val="tx1"/>
                          </a:solidFill>
                        </a:rPr>
                        <a:t>Cancer</a:t>
                      </a:r>
                      <a:endParaRPr lang="en-CA" sz="2000"/>
                    </a:p>
                  </a:txBody>
                  <a:tcPr marL="86896" marR="868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2000" smtClean="0"/>
                        <a:t>801→,</a:t>
                      </a:r>
                      <a:endParaRPr lang="en-CA" sz="2000"/>
                    </a:p>
                  </a:txBody>
                  <a:tcPr marL="86896" marR="868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A" sz="2000" smtClean="0"/>
                        <a:t>←54,</a:t>
                      </a:r>
                      <a:endParaRPr lang="en-CA" sz="2000"/>
                    </a:p>
                  </a:txBody>
                  <a:tcPr marL="86896" marR="8689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A" sz="2000" smtClean="0"/>
                        <a:t>←360,</a:t>
                      </a:r>
                      <a:endParaRPr lang="en-CA" sz="2000"/>
                    </a:p>
                  </a:txBody>
                  <a:tcPr marL="86896" marR="8689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smtClean="0"/>
                        <a:t>60→</a:t>
                      </a:r>
                    </a:p>
                  </a:txBody>
                  <a:tcPr marL="86896" marR="8689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9511">
                <a:tc>
                  <a:txBody>
                    <a:bodyPr/>
                    <a:lstStyle/>
                    <a:p>
                      <a:pPr algn="r"/>
                      <a:r>
                        <a:rPr lang="en-CA" sz="2000" u="none" smtClean="0">
                          <a:solidFill>
                            <a:schemeClr val="tx1"/>
                          </a:solidFill>
                        </a:rPr>
                        <a:t>Cervicitis</a:t>
                      </a:r>
                      <a:endParaRPr lang="en-CA" sz="2000"/>
                    </a:p>
                  </a:txBody>
                  <a:tcPr marL="86896" marR="868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2000" smtClean="0"/>
                        <a:t>801→,</a:t>
                      </a:r>
                      <a:endParaRPr lang="en-CA" sz="2000"/>
                    </a:p>
                  </a:txBody>
                  <a:tcPr marL="86896" marR="868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A" sz="2000" smtClean="0"/>
                        <a:t>←54,</a:t>
                      </a:r>
                      <a:endParaRPr lang="en-CA" sz="2000"/>
                    </a:p>
                  </a:txBody>
                  <a:tcPr marL="86896" marR="8689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A" sz="2000" smtClean="0"/>
                        <a:t>←290,</a:t>
                      </a:r>
                      <a:endParaRPr lang="en-CA" sz="2000"/>
                    </a:p>
                  </a:txBody>
                  <a:tcPr marL="86896" marR="8689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smtClean="0"/>
                        <a:t>60→</a:t>
                      </a:r>
                    </a:p>
                  </a:txBody>
                  <a:tcPr marL="86896" marR="8689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9511">
                <a:tc>
                  <a:txBody>
                    <a:bodyPr/>
                    <a:lstStyle/>
                    <a:p>
                      <a:pPr algn="r"/>
                      <a:r>
                        <a:rPr lang="en-CA" sz="2000" smtClean="0"/>
                        <a:t>Cold</a:t>
                      </a:r>
                      <a:endParaRPr lang="en-CA" sz="2000"/>
                    </a:p>
                  </a:txBody>
                  <a:tcPr marL="86896" marR="868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smtClean="0"/>
                        <a:t>801→,</a:t>
                      </a:r>
                    </a:p>
                  </a:txBody>
                  <a:tcPr marL="86896" marR="868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smtClean="0"/>
                        <a:t>←54,</a:t>
                      </a:r>
                    </a:p>
                  </a:txBody>
                  <a:tcPr marL="86896" marR="8689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smtClean="0"/>
                        <a:t>←290,</a:t>
                      </a:r>
                    </a:p>
                  </a:txBody>
                  <a:tcPr marL="86896" marR="8689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smtClean="0"/>
                        <a:t>60→</a:t>
                      </a:r>
                    </a:p>
                  </a:txBody>
                  <a:tcPr marL="86896" marR="8689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9511">
                <a:tc>
                  <a:txBody>
                    <a:bodyPr/>
                    <a:lstStyle/>
                    <a:p>
                      <a:pPr algn="r"/>
                      <a:r>
                        <a:rPr lang="en-CA" sz="2000" smtClean="0"/>
                        <a:t>Cough</a:t>
                      </a:r>
                      <a:endParaRPr lang="en-CA" sz="2000"/>
                    </a:p>
                  </a:txBody>
                  <a:tcPr marL="86896" marR="868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2000" smtClean="0"/>
                        <a:t>801→,</a:t>
                      </a:r>
                      <a:endParaRPr lang="en-CA" sz="2000"/>
                    </a:p>
                  </a:txBody>
                  <a:tcPr marL="86896" marR="868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A" sz="2000" smtClean="0"/>
                        <a:t>←54,</a:t>
                      </a:r>
                      <a:endParaRPr lang="en-CA" sz="2000"/>
                    </a:p>
                  </a:txBody>
                  <a:tcPr marL="86896" marR="8689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A" sz="2000" smtClean="0"/>
                        <a:t>←290,</a:t>
                      </a:r>
                      <a:endParaRPr lang="en-CA" sz="2000"/>
                    </a:p>
                  </a:txBody>
                  <a:tcPr marL="86896" marR="8689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smtClean="0"/>
                        <a:t>60→</a:t>
                      </a:r>
                    </a:p>
                  </a:txBody>
                  <a:tcPr marL="86896" marR="8689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9511">
                <a:tc>
                  <a:txBody>
                    <a:bodyPr/>
                    <a:lstStyle/>
                    <a:p>
                      <a:endParaRPr lang="en-CA" sz="2000"/>
                    </a:p>
                  </a:txBody>
                  <a:tcPr marL="86896" marR="8689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2000" smtClean="0"/>
                        <a:t>b-byte</a:t>
                      </a:r>
                      <a:endParaRPr lang="en-CA" sz="2000"/>
                    </a:p>
                  </a:txBody>
                  <a:tcPr marL="86896" marR="8689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2000"/>
                    </a:p>
                  </a:txBody>
                  <a:tcPr marL="86896" marR="8689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2000" smtClean="0"/>
                        <a:t>s-byte</a:t>
                      </a:r>
                      <a:endParaRPr lang="en-CA" sz="2000"/>
                    </a:p>
                  </a:txBody>
                  <a:tcPr marL="86896" marR="8689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2000" dirty="0" smtClean="0"/>
                    </a:p>
                  </a:txBody>
                  <a:tcPr marL="86896" marR="8689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" name="Oval 40"/>
          <p:cNvSpPr/>
          <p:nvPr/>
        </p:nvSpPr>
        <p:spPr>
          <a:xfrm>
            <a:off x="5062197" y="3432614"/>
            <a:ext cx="1093979" cy="2232248"/>
          </a:xfrm>
          <a:prstGeom prst="ellipse">
            <a:avLst/>
          </a:prstGeom>
          <a:solidFill>
            <a:schemeClr val="accent1">
              <a:alpha val="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utoShape 10"/>
          <p:cNvSpPr>
            <a:spLocks noChangeArrowheads="1"/>
          </p:cNvSpPr>
          <p:nvPr/>
        </p:nvSpPr>
        <p:spPr bwMode="auto">
          <a:xfrm rot="5400000">
            <a:off x="5453418" y="5822587"/>
            <a:ext cx="325395" cy="360039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4" name="TextBox 43"/>
          <p:cNvSpPr txBox="1"/>
          <p:nvPr/>
        </p:nvSpPr>
        <p:spPr>
          <a:xfrm>
            <a:off x="4716016" y="6165304"/>
            <a:ext cx="1738358" cy="584775"/>
          </a:xfrm>
          <a:prstGeom prst="rect">
            <a:avLst/>
          </a:prstGeom>
          <a:solidFill>
            <a:srgbClr val="C00000">
              <a:alpha val="15000"/>
            </a:srgbClr>
          </a:solidFill>
          <a:ln w="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 smtClean="0"/>
              <a:t>Indicator of diseases</a:t>
            </a:r>
          </a:p>
        </p:txBody>
      </p:sp>
      <p:sp>
        <p:nvSpPr>
          <p:cNvPr id="20" name="Rounded Rectangular Callout 19"/>
          <p:cNvSpPr/>
          <p:nvPr/>
        </p:nvSpPr>
        <p:spPr>
          <a:xfrm>
            <a:off x="2051721" y="3356992"/>
            <a:ext cx="1008111" cy="2266890"/>
          </a:xfrm>
          <a:prstGeom prst="wedgeRoundRectCallout">
            <a:avLst>
              <a:gd name="adj1" fmla="val 69125"/>
              <a:gd name="adj2" fmla="val -70334"/>
              <a:gd name="adj3" fmla="val 16667"/>
            </a:avLst>
          </a:prstGeom>
          <a:noFill/>
          <a:ln w="12700">
            <a:solidFill>
              <a:srgbClr val="08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ounded Rectangular Callout 20"/>
          <p:cNvSpPr/>
          <p:nvPr/>
        </p:nvSpPr>
        <p:spPr>
          <a:xfrm>
            <a:off x="3635897" y="3356992"/>
            <a:ext cx="1008111" cy="2266890"/>
          </a:xfrm>
          <a:prstGeom prst="wedgeRoundRectCallout">
            <a:avLst>
              <a:gd name="adj1" fmla="val 69125"/>
              <a:gd name="adj2" fmla="val -70334"/>
              <a:gd name="adj3" fmla="val 16667"/>
            </a:avLst>
          </a:prstGeom>
          <a:noFill/>
          <a:ln w="12700">
            <a:solidFill>
              <a:srgbClr val="08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ounded Rectangular Callout 24"/>
          <p:cNvSpPr/>
          <p:nvPr/>
        </p:nvSpPr>
        <p:spPr>
          <a:xfrm>
            <a:off x="6588225" y="3356992"/>
            <a:ext cx="1008111" cy="2266890"/>
          </a:xfrm>
          <a:prstGeom prst="wedgeRoundRectCallout">
            <a:avLst>
              <a:gd name="adj1" fmla="val -58179"/>
              <a:gd name="adj2" fmla="val -66796"/>
              <a:gd name="adj3" fmla="val 16667"/>
            </a:avLst>
          </a:prstGeom>
          <a:noFill/>
          <a:ln w="12700">
            <a:solidFill>
              <a:srgbClr val="08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843808" y="2658398"/>
            <a:ext cx="3816279" cy="338554"/>
          </a:xfrm>
          <a:prstGeom prst="rect">
            <a:avLst/>
          </a:prstGeom>
          <a:solidFill>
            <a:srgbClr val="086E19">
              <a:alpha val="15000"/>
            </a:srgbClr>
          </a:solidFill>
          <a:ln w="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 smtClean="0"/>
              <a:t>Fixed pattern: identified application</a:t>
            </a:r>
          </a:p>
        </p:txBody>
      </p:sp>
    </p:spTree>
    <p:extLst>
      <p:ext uri="{BB962C8B-B14F-4D97-AF65-F5344CB8AC3E}">
        <p14:creationId xmlns:p14="http://schemas.microsoft.com/office/powerpoint/2010/main" val="424986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3" grpId="0" animBg="1"/>
      <p:bldP spid="44" grpId="0" animBg="1"/>
      <p:bldP spid="20" grpId="0" animBg="1"/>
      <p:bldP spid="21" grpId="0" animBg="1"/>
      <p:bldP spid="25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992256" y="6563178"/>
            <a:ext cx="2133600" cy="323850"/>
          </a:xfrm>
          <a:prstGeom prst="rect">
            <a:avLst/>
          </a:prstGeom>
          <a:noFill/>
        </p:spPr>
        <p:txBody>
          <a:bodyPr/>
          <a:lstStyle/>
          <a:p>
            <a:fld id="{18492F56-BF95-4FF1-9BCC-BD6162B06F11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 dirty="0" smtClean="0"/>
              <a:t>Side-Channel Attack on Encrypted Traffic </a:t>
            </a:r>
            <a:endParaRPr lang="en-US" dirty="0"/>
          </a:p>
        </p:txBody>
      </p:sp>
      <p:sp>
        <p:nvSpPr>
          <p:cNvPr id="7" name="Cloud 6"/>
          <p:cNvSpPr/>
          <p:nvPr/>
        </p:nvSpPr>
        <p:spPr>
          <a:xfrm>
            <a:off x="6522667" y="1238416"/>
            <a:ext cx="1295064" cy="676132"/>
          </a:xfrm>
          <a:prstGeom prst="cloud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Internet</a:t>
            </a:r>
            <a:endParaRPr 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7828" name="Picture 4" descr="web,server,computer">
            <a:hlinkClick r:id="rId3" tooltip="web,server,computer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22866" y="1238416"/>
            <a:ext cx="641622" cy="676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>
            <a:endCxn id="7" idx="2"/>
          </p:cNvCxnSpPr>
          <p:nvPr/>
        </p:nvCxnSpPr>
        <p:spPr>
          <a:xfrm>
            <a:off x="6017274" y="1576482"/>
            <a:ext cx="509410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0"/>
            <a:endCxn id="77828" idx="3"/>
          </p:cNvCxnSpPr>
          <p:nvPr/>
        </p:nvCxnSpPr>
        <p:spPr>
          <a:xfrm>
            <a:off x="7816652" y="1576482"/>
            <a:ext cx="506214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271979" y="1238416"/>
            <a:ext cx="0" cy="1038456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069759" y="1238416"/>
            <a:ext cx="0" cy="1038456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836" name="Picture 12" descr="http://www.artistsvalley.com/images/icons/Network%20Security%20Icons%20Var/Network%20Hacker%20Security%20Warning/256x256/Network%20Hacker%20Security%20Warn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0574" y="1058252"/>
            <a:ext cx="504056" cy="504056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17" name="TextBox 16"/>
          <p:cNvSpPr txBox="1"/>
          <p:nvPr/>
        </p:nvSpPr>
        <p:spPr>
          <a:xfrm>
            <a:off x="5370538" y="1922348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Client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8322866" y="1994356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Server</a:t>
            </a:r>
            <a:endParaRPr lang="en-US" sz="12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240898" y="1994356"/>
            <a:ext cx="1868604" cy="12287"/>
          </a:xfrm>
          <a:prstGeom prst="straightConnector1">
            <a:avLst/>
          </a:prstGeom>
          <a:ln w="222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241919" y="1994356"/>
            <a:ext cx="1720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Encrypted Traffic</a:t>
            </a:r>
            <a:endParaRPr lang="en-US" sz="1200" dirty="0"/>
          </a:p>
        </p:txBody>
      </p:sp>
      <p:graphicFrame>
        <p:nvGraphicFramePr>
          <p:cNvPr id="1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6026616"/>
              </p:ext>
            </p:extLst>
          </p:nvPr>
        </p:nvGraphicFramePr>
        <p:xfrm>
          <a:off x="611560" y="3429000"/>
          <a:ext cx="7942440" cy="2211171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1546824"/>
                <a:gridCol w="1549520"/>
                <a:gridCol w="1440160"/>
                <a:gridCol w="1584176"/>
                <a:gridCol w="1821760"/>
              </a:tblGrid>
              <a:tr h="413127">
                <a:tc>
                  <a:txBody>
                    <a:bodyPr/>
                    <a:lstStyle/>
                    <a:p>
                      <a:r>
                        <a:rPr lang="en-CA" sz="2000" dirty="0" smtClean="0">
                          <a:solidFill>
                            <a:schemeClr val="lt1"/>
                          </a:solidFill>
                        </a:rPr>
                        <a:t>User</a:t>
                      </a:r>
                      <a:r>
                        <a:rPr lang="en-CA" sz="2000" baseline="0" dirty="0" smtClean="0">
                          <a:solidFill>
                            <a:schemeClr val="lt1"/>
                          </a:solidFill>
                        </a:rPr>
                        <a:t> Input</a:t>
                      </a:r>
                      <a:endParaRPr lang="en-CA" sz="2000" dirty="0">
                        <a:solidFill>
                          <a:schemeClr val="bg1"/>
                        </a:solidFill>
                      </a:endParaRPr>
                    </a:p>
                  </a:txBody>
                  <a:tcPr marL="86896" marR="868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Observed</a:t>
                      </a:r>
                      <a:r>
                        <a:rPr lang="en-CA" sz="2000" baseline="0" dirty="0" smtClean="0"/>
                        <a:t> Directional Packet Sizes</a:t>
                      </a:r>
                      <a:endParaRPr lang="en-CA" sz="2000" dirty="0"/>
                    </a:p>
                  </a:txBody>
                  <a:tcPr marL="86896" marR="868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sz="1200" dirty="0"/>
                    </a:p>
                  </a:txBody>
                  <a:tcPr marL="86896" marR="868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sz="1200" dirty="0"/>
                    </a:p>
                  </a:txBody>
                  <a:tcPr marL="86896" marR="868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sz="1200" dirty="0"/>
                    </a:p>
                  </a:txBody>
                  <a:tcPr marL="86896" marR="868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9511">
                <a:tc>
                  <a:txBody>
                    <a:bodyPr/>
                    <a:lstStyle/>
                    <a:p>
                      <a:pPr algn="r"/>
                      <a:r>
                        <a:rPr lang="en-CA" sz="2000" u="none" dirty="0" smtClean="0">
                          <a:solidFill>
                            <a:schemeClr val="tx1"/>
                          </a:solidFill>
                        </a:rPr>
                        <a:t>a:</a:t>
                      </a:r>
                      <a:endParaRPr lang="en-CA" sz="2000" dirty="0"/>
                    </a:p>
                  </a:txBody>
                  <a:tcPr marL="86896" marR="868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2000" dirty="0" smtClean="0"/>
                        <a:t>801→,</a:t>
                      </a:r>
                      <a:endParaRPr lang="en-CA" sz="2000" dirty="0"/>
                    </a:p>
                  </a:txBody>
                  <a:tcPr marL="86896" marR="868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A" sz="2000" smtClean="0"/>
                        <a:t>←54</a:t>
                      </a:r>
                      <a:r>
                        <a:rPr lang="en-CA" sz="2000" dirty="0" smtClean="0"/>
                        <a:t>,</a:t>
                      </a:r>
                      <a:endParaRPr lang="en-CA" sz="2000" dirty="0"/>
                    </a:p>
                  </a:txBody>
                  <a:tcPr marL="86896" marR="8689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A" sz="2000" smtClean="0"/>
                        <a:t>←509</a:t>
                      </a:r>
                      <a:r>
                        <a:rPr lang="en-CA" sz="2000" dirty="0" smtClean="0"/>
                        <a:t>,</a:t>
                      </a:r>
                      <a:endParaRPr lang="en-CA" sz="2000" dirty="0"/>
                    </a:p>
                  </a:txBody>
                  <a:tcPr marL="86896" marR="8689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smtClean="0"/>
                        <a:t>60→</a:t>
                      </a:r>
                      <a:endParaRPr lang="en-CA" sz="2000" dirty="0" smtClean="0"/>
                    </a:p>
                  </a:txBody>
                  <a:tcPr marL="86896" marR="8689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9511">
                <a:tc>
                  <a:txBody>
                    <a:bodyPr/>
                    <a:lstStyle/>
                    <a:p>
                      <a:pPr algn="r"/>
                      <a:r>
                        <a:rPr lang="en-CA" sz="2000" u="none" dirty="0" smtClean="0">
                          <a:solidFill>
                            <a:schemeClr val="tx1"/>
                          </a:solidFill>
                        </a:rPr>
                        <a:t>00:</a:t>
                      </a:r>
                      <a:endParaRPr lang="en-CA" sz="2000" dirty="0"/>
                    </a:p>
                  </a:txBody>
                  <a:tcPr marL="86896" marR="868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2000" dirty="0" smtClean="0"/>
                        <a:t>812→,</a:t>
                      </a:r>
                      <a:endParaRPr lang="en-CA" sz="2000" dirty="0"/>
                    </a:p>
                  </a:txBody>
                  <a:tcPr marL="86896" marR="868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A" sz="2000" smtClean="0"/>
                        <a:t>←54</a:t>
                      </a:r>
                      <a:r>
                        <a:rPr lang="en-CA" sz="2000" dirty="0" smtClean="0"/>
                        <a:t>,</a:t>
                      </a:r>
                      <a:endParaRPr lang="en-CA" sz="2000" dirty="0"/>
                    </a:p>
                  </a:txBody>
                  <a:tcPr marL="86896" marR="8689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A" sz="2000" smtClean="0"/>
                        <a:t>←505,</a:t>
                      </a:r>
                      <a:endParaRPr lang="en-CA" sz="2000" dirty="0"/>
                    </a:p>
                  </a:txBody>
                  <a:tcPr marL="86896" marR="8689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smtClean="0"/>
                        <a:t>60→</a:t>
                      </a:r>
                      <a:r>
                        <a:rPr lang="en-CA" sz="2000" dirty="0" smtClean="0"/>
                        <a:t>,</a:t>
                      </a:r>
                    </a:p>
                  </a:txBody>
                  <a:tcPr marL="86896" marR="8689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9511">
                <a:tc>
                  <a:txBody>
                    <a:bodyPr/>
                    <a:lstStyle/>
                    <a:p>
                      <a:endParaRPr lang="en-CA" sz="2000" dirty="0"/>
                    </a:p>
                  </a:txBody>
                  <a:tcPr marL="86896" marR="868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2000" dirty="0" smtClean="0"/>
                        <a:t>813→,</a:t>
                      </a:r>
                      <a:endParaRPr lang="en-CA" sz="2000" dirty="0"/>
                    </a:p>
                  </a:txBody>
                  <a:tcPr marL="86896" marR="868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A" sz="2000" smtClean="0"/>
                        <a:t>←54</a:t>
                      </a:r>
                      <a:r>
                        <a:rPr lang="en-CA" sz="2000" dirty="0" smtClean="0"/>
                        <a:t>,</a:t>
                      </a:r>
                      <a:endParaRPr lang="en-CA" sz="2000" dirty="0"/>
                    </a:p>
                  </a:txBody>
                  <a:tcPr marL="86896" marR="8689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A" sz="2000" smtClean="0"/>
                        <a:t>←507</a:t>
                      </a:r>
                      <a:r>
                        <a:rPr lang="en-CA" sz="2000" dirty="0" smtClean="0"/>
                        <a:t>,</a:t>
                      </a:r>
                      <a:endParaRPr lang="en-CA" sz="2000" dirty="0"/>
                    </a:p>
                  </a:txBody>
                  <a:tcPr marL="86896" marR="8689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smtClean="0"/>
                        <a:t>60→</a:t>
                      </a:r>
                      <a:endParaRPr lang="en-CA" sz="2000" dirty="0" smtClean="0"/>
                    </a:p>
                  </a:txBody>
                  <a:tcPr marL="86896" marR="8689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9511">
                <a:tc>
                  <a:txBody>
                    <a:bodyPr/>
                    <a:lstStyle/>
                    <a:p>
                      <a:endParaRPr lang="en-CA" sz="2000" dirty="0"/>
                    </a:p>
                  </a:txBody>
                  <a:tcPr marL="86896" marR="8689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2000" dirty="0" smtClean="0"/>
                        <a:t>b-byte</a:t>
                      </a:r>
                      <a:endParaRPr lang="en-CA" sz="2000" dirty="0"/>
                    </a:p>
                  </a:txBody>
                  <a:tcPr marL="86896" marR="8689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2000" dirty="0"/>
                    </a:p>
                  </a:txBody>
                  <a:tcPr marL="86896" marR="8689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2000" dirty="0" smtClean="0"/>
                        <a:t>s-byte</a:t>
                      </a:r>
                      <a:endParaRPr lang="en-CA" sz="2000" dirty="0"/>
                    </a:p>
                  </a:txBody>
                  <a:tcPr marL="86896" marR="8689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2000" dirty="0" smtClean="0"/>
                    </a:p>
                  </a:txBody>
                  <a:tcPr marL="86896" marR="8689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07503" y="836712"/>
            <a:ext cx="55446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CA" sz="2000" dirty="0" smtClean="0"/>
              <a:t>Network packets’ sizes and directions between user and a popular search engine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CA" sz="2000" dirty="0" smtClean="0"/>
              <a:t>By acting as a normal user </a:t>
            </a:r>
            <a:r>
              <a:rPr lang="en-CA" sz="2000" dirty="0"/>
              <a:t>and </a:t>
            </a:r>
            <a:r>
              <a:rPr lang="en-CA" sz="2000" dirty="0" smtClean="0"/>
              <a:t>eavesdropping traffic with sniffer pro 4.7.5.</a:t>
            </a:r>
          </a:p>
        </p:txBody>
      </p:sp>
      <p:sp>
        <p:nvSpPr>
          <p:cNvPr id="57" name="Oval 56"/>
          <p:cNvSpPr/>
          <p:nvPr/>
        </p:nvSpPr>
        <p:spPr>
          <a:xfrm>
            <a:off x="5062197" y="3524861"/>
            <a:ext cx="1093979" cy="2232248"/>
          </a:xfrm>
          <a:prstGeom prst="ellipse">
            <a:avLst/>
          </a:prstGeom>
          <a:solidFill>
            <a:schemeClr val="accent1">
              <a:alpha val="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AutoShape 10"/>
          <p:cNvSpPr>
            <a:spLocks noChangeArrowheads="1"/>
          </p:cNvSpPr>
          <p:nvPr/>
        </p:nvSpPr>
        <p:spPr bwMode="auto">
          <a:xfrm rot="5400000">
            <a:off x="5453418" y="5606563"/>
            <a:ext cx="325395" cy="360039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4" name="TextBox 63"/>
          <p:cNvSpPr txBox="1"/>
          <p:nvPr/>
        </p:nvSpPr>
        <p:spPr>
          <a:xfrm>
            <a:off x="4716016" y="5949280"/>
            <a:ext cx="1738358" cy="584775"/>
          </a:xfrm>
          <a:prstGeom prst="rect">
            <a:avLst/>
          </a:prstGeom>
          <a:solidFill>
            <a:srgbClr val="C00000">
              <a:alpha val="15000"/>
            </a:srgbClr>
          </a:solidFill>
          <a:ln w="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 smtClean="0"/>
              <a:t>Indicator of the input itself</a:t>
            </a:r>
          </a:p>
        </p:txBody>
      </p:sp>
      <p:sp>
        <p:nvSpPr>
          <p:cNvPr id="69" name="Rounded Rectangular Callout 68"/>
          <p:cNvSpPr/>
          <p:nvPr/>
        </p:nvSpPr>
        <p:spPr>
          <a:xfrm>
            <a:off x="2051721" y="3356992"/>
            <a:ext cx="1008111" cy="2266890"/>
          </a:xfrm>
          <a:prstGeom prst="wedgeRoundRectCallout">
            <a:avLst>
              <a:gd name="adj1" fmla="val 69125"/>
              <a:gd name="adj2" fmla="val -70334"/>
              <a:gd name="adj3" fmla="val 16667"/>
            </a:avLst>
          </a:prstGeom>
          <a:noFill/>
          <a:ln w="12700">
            <a:solidFill>
              <a:srgbClr val="08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ounded Rectangular Callout 69"/>
          <p:cNvSpPr/>
          <p:nvPr/>
        </p:nvSpPr>
        <p:spPr>
          <a:xfrm>
            <a:off x="3635897" y="3356992"/>
            <a:ext cx="1008111" cy="2266890"/>
          </a:xfrm>
          <a:prstGeom prst="wedgeRoundRectCallout">
            <a:avLst>
              <a:gd name="adj1" fmla="val 69125"/>
              <a:gd name="adj2" fmla="val -70334"/>
              <a:gd name="adj3" fmla="val 16667"/>
            </a:avLst>
          </a:prstGeom>
          <a:noFill/>
          <a:ln w="12700">
            <a:solidFill>
              <a:srgbClr val="08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ounded Rectangular Callout 70"/>
          <p:cNvSpPr/>
          <p:nvPr/>
        </p:nvSpPr>
        <p:spPr>
          <a:xfrm>
            <a:off x="6588225" y="3356992"/>
            <a:ext cx="1008111" cy="2266890"/>
          </a:xfrm>
          <a:prstGeom prst="wedgeRoundRectCallout">
            <a:avLst>
              <a:gd name="adj1" fmla="val -58179"/>
              <a:gd name="adj2" fmla="val -66796"/>
              <a:gd name="adj3" fmla="val 16667"/>
            </a:avLst>
          </a:prstGeom>
          <a:noFill/>
          <a:ln w="12700">
            <a:solidFill>
              <a:srgbClr val="08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843808" y="2564904"/>
            <a:ext cx="3816279" cy="338554"/>
          </a:xfrm>
          <a:prstGeom prst="rect">
            <a:avLst/>
          </a:prstGeom>
          <a:solidFill>
            <a:srgbClr val="086E19">
              <a:alpha val="15000"/>
            </a:srgbClr>
          </a:solidFill>
          <a:ln w="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 smtClean="0"/>
              <a:t>Fixed pattern: identified input string</a:t>
            </a:r>
          </a:p>
        </p:txBody>
      </p:sp>
      <p:pic>
        <p:nvPicPr>
          <p:cNvPr id="25" name="Picture 6" descr="https://lh3.ggpht.com/7O3H3V0fEBumwJlqDLD03t1fmwl8fH9YoBsPwB2UQ_aiBilM7OAOe2gkFB3wrojJqbM=w30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22404" y="1268760"/>
            <a:ext cx="589756" cy="589756"/>
          </a:xfrm>
          <a:prstGeom prst="rect">
            <a:avLst/>
          </a:prstGeom>
          <a:noFill/>
        </p:spPr>
      </p:pic>
      <p:pic>
        <p:nvPicPr>
          <p:cNvPr id="26" name="Picture 44" descr="Transparent Magnifying Glass Clip Art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948264" y="1700808"/>
            <a:ext cx="1036915" cy="10801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3950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8" name="Picture 4" descr="http://us.123rf.com/400wm/400/400/marincas_andrei/marincas_andrei1108/marincas_andrei110800355/10288081-genius-idea-drawn-on-blackboar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4" y="3356992"/>
            <a:ext cx="3803915" cy="2852936"/>
          </a:xfrm>
          <a:prstGeom prst="rect">
            <a:avLst/>
          </a:prstGeom>
          <a:noFill/>
        </p:spPr>
      </p:pic>
      <p:sp>
        <p:nvSpPr>
          <p:cNvPr id="17411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992256" y="6563178"/>
            <a:ext cx="2133600" cy="323850"/>
          </a:xfrm>
          <a:prstGeom prst="rect">
            <a:avLst/>
          </a:prstGeom>
          <a:noFill/>
        </p:spPr>
        <p:txBody>
          <a:bodyPr/>
          <a:lstStyle/>
          <a:p>
            <a:fld id="{18492F56-BF95-4FF1-9BCC-BD6162B06F11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144016" y="1484784"/>
            <a:ext cx="882047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  <a:buClr>
                <a:srgbClr val="FF0000"/>
              </a:buClr>
            </a:pPr>
            <a:r>
              <a:rPr lang="en-CA" sz="3600" dirty="0" smtClean="0"/>
              <a:t>Trivial problem! </a:t>
            </a:r>
          </a:p>
          <a:p>
            <a:pPr algn="ctr">
              <a:spcAft>
                <a:spcPts val="1200"/>
              </a:spcAft>
              <a:buClr>
                <a:srgbClr val="FF0000"/>
              </a:buClr>
            </a:pPr>
            <a:r>
              <a:rPr lang="en-CA" sz="3600" dirty="0" smtClean="0"/>
              <a:t>Just let every packet have the same size! </a:t>
            </a:r>
          </a:p>
        </p:txBody>
      </p:sp>
      <p:sp>
        <p:nvSpPr>
          <p:cNvPr id="62466" name="AutoShape 2" descr="data:image/jpeg;base64,/9j/4AAQSkZJRgABAQAAAQABAAD/2wCEAAkGBhAQEBAPEA8PDw8QEBAPDxAPEBAPDxAQFBAWFBQQFBQXHCYfFxkjGRIUHy8gIycpLC0sFR4xNTAqNSYrLCkBCQoKDgwOGg8PGiofHBwpLCksKSkpKSksKSksKSkpLCkqLCksLiksLCktKSksKSwpKSwpKSopLCwpKSwpLCkpKf/AABEIAMcA/QMBIgACEQEDEQH/xAAcAAACAgMBAQAAAAAAAAAAAAAAAQIEAwUGBwj/xABIEAABAwICBAkGDQMDBAMAAAABAAIDBBEhMQUSQVEGBxMyYXFygbEiM5GywdEUIyQ1QlJTVHOCkqHwFyViFjTCQ7Ph8URkov/EABoBAAMBAQEBAAAAAAAAAAAAAAABAwIGBAX/xAAtEQACAQEFBwQCAwEAAAAAAAAAAQIRAxIxUnEEFSEyM0GRExQiYQVRQoHBsf/aAAwDAQACEQMRAD8A9WPO7gp7f5/Niged3DxVbSmlo6WMyykhgNiQL2vl4heI9bdFVlx+zrCTsx1+AXMf1K0f9qf0O9ygeMfR/wBqdv0H+5OjJevZZl5OoYMD0hSbze4lcsOMjR9rcqcrcx27qQ7jJ0fa3KnK3Md7kUD3FnmR1LdnZ9yhFs/mxc1/UnR+Hxpy+o/3KDOMbR4t8adv0H+5KjH7iyzI6x2zrUXDnfzYuYPGVo/7U5/Ud7kDjJ0fc/GnH/B3uTaM+vZ5l5OmYMT1+xZDtXKDjI0ffzp2fQdv6kxxk6Px+NOf1He5FGP17LMvJ00Jw9KkzG/X7iuXZxkaPA86f0O9yTOMfR4/6p/Q/d1Iow9xZZl5OolxaepRi5v5vauaPGPQWtyp2/Qd7kmcY1AABypzvzH7+pKjqHuLKnMvJ1O3u9qlZcqOMigv50/odvvuUv6k6P8AtT+h3uToL3FlmXk6cHPrKwjnD83iVzp4ydH/AGp/Q73LF/USguDypw/wf7kmmNbRZZl5OqkyPaHsU742XKu4x9H4/GnMHmO6OhIcY9Be/Kn9D/cnRh69lmXk6lw8Rf0puOXX4OXL/wBSdH/an9Dt99yTuMjR+Hxp/Q7eDuRRh69nmXk6l2YUiuUPGRo/7U5/Uf7k3cZOj7edP6He5FBevZ5kdS7JQlPsXMnjJ0f9qf0O9yT+MjR5/wCqf0O9yGmNW9lmXk6eFlv53qYdcLlm8ZOj/tTs+g73KTeMagcdUSOLnYAajsSdmSKB69m3zLydJLt7KyNyWN5uy+9t/wBlkbkOoJdy3Yg4eA8Vy/GV/sJe0z1guptn/Nq5XjI+b5euP1gmsSO0dKWh4whCFU5Ed0kIQAIQmgATSTQIEIsmkIEITsgKiuhNCAqJCaEBU2WidFipbKxhtUtHKRMJGrMwA8owX+mB5Q32IWsIWWGZ0bg9ji1zTdrmmxB3gqVXUmRxe62u7F5AA1nbXWGAJ6EGqpr7K6s0lA+QPcLNZG3Wke7BrQcACd5OAGZVdbHSlWzVjghJMMYDnOIsZZnNGvIRuHNA2AdKaHGmLNYkpJWQISEIQAIQhABdWdHeei/EZ4qsrOjvPRdtvrJG7LnWp9CjzY7A8Fkv4BYhzLf4N8FmUjsTGDgf5sXMcZPzfL2m+uF0zcj/ADYuY4yfm+XtN9cIWJHaOlLRnjCEIVjkQQhCAGEITQIE0ISECaE7IEJNCaBAG59GaVlYo6x8Tw+N2q4XGQcCDm0tODgdxW05eiqGu5Rho58SHwtL6Zx3GLFzL72m3Qg2kn34mjsiyySMsSLh1trTcHpClTU7pHsjYLve5rGje5xsB6Sgx3oYQO9biLgjVuAc6IQtdkaiWKnuN9pHA/srFRpllN8VRNa1zQWSVhF55XfSMd8Im7BbG21aOeZz3Fz3Oe45ueS5x6yU+BX4xx4m1q+CNVGwyBsc7G4udTTRVGqL5lrCXAdNlpSs1LVPicHxvdG9pu17CWuHeF0VWxmkKd9SxjWVtO3WqWMAayeHbUBux4POARQ0oxly4nO0dGZXhgcxt7kuke1jGgC5Jcf/AHuurVRT0rGECeWaa3k6kfJwA7buf5Tu4Ba9IpGFJJEUlJJMQkIQgYKzo7z0X4jfFVlZ0d56Ltt9ZIpZc61PoVmQG9gWQYgLHHm3sBTZkOpSOv7ETt7v3C5fjJH9vl7TPWauo9zfFcvxkfN8vXH6zULEltHSloeMIQhWORBMBJSQIEwEgE7JCGhCYQILJoTASMgiyaECBCaLIASv6LdqctNexjidqZc+QiIHuDnHuVGyt0ovFUDc2J/cJQ0/9wehBqOJSskpIsgVSK2fBnShpqqKUWtrakgJs10b/JcD0WN+5ayyCmai6NNFzTVDyFRNDjaORzW5Ysvdp/SQqK3fC9wNUSLeZp7238i3O4GNrLW0j4RflmSv+qI3tj67ktKfc3JfJoqkJK7VT05Fo4ZGG2b5w/HqDAqRQJiKSaSABWdHeei/Eb6yrKzo7z0X4jfWQVsudan0LHl+RvglLfADcpR5flb4IOZ7lFnYLiNnsC5fjI+bpOuP1gupZ7AFy3GR83SdcfrBNEdo6UtDxdCEKpyIwmkE0hDTskmgyFlJIJoEMBNJNIyCYCAFYHktvbEoBKpg1Uaqycs7f+yzQytze42BHkNADnfmODf3QPgQgonvDnBvksGs9xwa0bMTtJwAzN1Y0ONZ74vtopIh2y3WYP1taO9Qn0i91m4NYMWxtvqjp3k9Ki2Ut1JW89jmuG3EG4v3hBpUrwKzGFxDWgkuIAABJJOwBX4+DtU7KCQYkAPAjLiBctaH2LiBsG5ZKiU01U2eI2bdtRER9R+OrjtHlN7iq2lWFs0jC5zgx7gwuJPkF12kdYIPemOiWJOfQM7WGQtaWtGtIGSRvdGL2+Ma03b3qpRUplkjiaLuke2MWxxcQPathUvdTwMhaS01MYmqANrC88lH1Wbrfn6EaCfyPKVZHmmFkOWM8g1W2vnqgud3Deg3RXkjHwnqBJV1DmnWaJHMYQSQWM8hpF+hoWqsrlPRtePPRMd9WXWZfcQ+xb6bLDU0zo3FrgARuc14PSC0kFBmVXxMBSKkkUGRKKkkUzQlY0d56Ltt8VXVnR3nou23xQUsudan0NGMB2WqL5LG+8BTiyHZb4LBUfR6lB4HZRLQXK8ZXzfL2meuF1Lv/K5bjK+b5OtnrhbWJ59o6UtDxZCEBUOSGpBJMJGQTQmgQ0wkmEjLGmEkwgRmhsAXbQovkJzTbzT1qKAb4GaGLae5ZiwbgoRvwClrplYpUME0VssikyUjqWSZ2A6/54rAkSfB8Dey0QkoDPrAGnmEYbY3Mcwvn0OBP5nLXaV8rkX2tr08YPS6O8RP/wCAt1o9pOja1oF7y0gAAJcSC44W6AVr56eR0VK0QTExCQP+Kkt5UxeBe25aZ6ZrD7S/6S03Rvlr308eLg+OnZc4ARxtZidgAbcnrKpaXqmEthhN4IbtY4ixkeba8xH+RAt0BoW+fPqu0nWiN4LyI4HSMewgVDyHOAIwOoDt2neuSKGZtOH9iuolSKiUiIkk0kGhJFMpINCVnR3novxG+KrKzo7z0X4jfFMrZc61PoeLIdlvgsNQOb1LIzL8rPBY6g83qUJYHYxxLJ3dC5bjL+b5e0z1wupXK8ZXzfL2meuFtHn2jpS0PFkBCAqHIkkwoqQQIYTSsmkIaYSTCRljCkophBkyA4FIJsKbSAihqlSTWO3KWqd37hR5RPlOlM1RLuJ0ZzsoLJynSom38KRlxXZm+0dVvFHKxl/Knje8tjbK4NYyws12Bxk/ZXIHEEXdVgjEg6KjcRfafKxC0Wj9IMZrMkbI6JxBPJP5KRjxcBzHWOwkWIxv0LaMrNH2NqnSzDY4AwuHQLh48FpM9UZJ98CzX3mZNDHO2SSUxvbEaeWlLhC1zjZh8kOIvgM9XeuOXQS8IBGPk81a8jWt8Jka6MAgi/Ji9zje98CFz6TJWrTEUihIpEkJJNJM0IpJlJBoSs6O89F22+KrKzo7z0X4jfFMpZc61PoeEYdzfBYZhzepZ4+aOyPBYH5N7IUJYHZRM52dJ9i5fjL+b5OtnrhdNm0bx4hcxxl/7CTrZ64WkefaOlLRni6EIVTkSSYUV0nB5nwWKTSEkbXWBho2vALX1BwMljmGDHrKDUY3mV6TgnUSDWdyUDQLl1RI2IBu+xx9uKqVej2RtuKmGV21kfKk52zLQNt89iwVtdJM8ySvL3HacgL5AbB0BYUgk44JDTCSaRKg00gE0CoNuY/mxPpy3X8FepaKPkxNM5wYXuZG2MAyPc1oLjjgGjWGPSnHo1srHyQco50Y1pInMBkDLga7SMHAE44CydCsbNtIhX0rGCJzJWvEkYe5oI1on3IMbvR6FU1s1sKKlbNFK0NcZ2fHMIGtrRtFnstfMc5GhCHOkhdYNqYzE0nDVkuHMd+poH5kUHdr/ZRY3FuJxLRiBtNt6saToHQTSQPwdGSDliMwcTtBB71VfGWmxBDmmzgcwQbEHpCv6elc+SN0hvJ8Gp9cm9yeTwLr7dXUQKkaN90WhwefcNij+E4XL2SRGO5AwbZ18Mc89wVDSujpYH6ksLoHWB1HXytnc71Tst1PVyMpHQzucXSSRPhY/F7GNDtZxvi0G7QAc8SgPjJfo0hUUykUiIkimkUzQkk7JFAxJFNIpmhKzo7z0X4jfWVZWdHeei7bfWQUsudan0PFzR1DwWJ4y7IWWHIdlvgsVQbW7x+6izsUZGjPrPtXMcZY/t8nWz1mrp2e0+1czxlfN8nWz1wmiO0dOWjPFkIQqnIDXZ8NZAKPRkTAOSbE54eLWc8xxawsDnjfHHG64tdRouF9dSGkZqcrTOfO0OvrSMLQNVp2Wta3+Q3JotZ4OP7OegLNYa4cWfSDCA49AJwC2D66lAPJ0pJIwM87ngG976rQ3qxK1sjC0lrgWuBsQQQQRsIKSySrQ29HA2anqbRtEsPJztLdYfF62pI22N+cw49KzcG6Bj+Vme0SclyTIo3uDY3zyuIYHn6oDXHuCy8A3NNY2F5sypjkp3XIAOuOab77W6yFjji1H1lBa7nyasROBMkL3arD2gSOshP7KpKik/tHUUvLRwyyaQqoORlivDDfWbrat43MjaMMwMBgLkrz1DmkEgixGBBFiCMLFWKDR8s7i2KN0jgC51rWa0ZucTgB1pN1J2kr9ElgXa9xkpqeQDCPlKeS2WuCHtcRvc095YVX0RpR9NNHMzNjgSLkB7drDbYQrWhpWgz00sjWxSscHHWBZykdyx9+u+IzvbatRdBmTpSSOpqSyjrKasgwp5dSVmZAHNmjNzfAk7doWk0q+Ll5HU+tyRfrM1hqkXxtbcDe3RZVpKl7mta57i1gIY0kkNvnYbFjuiopzrwRuJdOxyO5WSljfPqgFxe8ROcBblHxfSdvxsdoON6TXNe50k0pBcSTqt15HHqNgB37MlTQgy5N4l9ukhGPiYxG69+VcQ+YH/F1gGdwv0qk95JJJJJNySbkneTtUUkgbbGorJDE57msY0uc4gNa0FznHcAM1uxo6npPKqzy04xFHG7Bp/8AsSDm9htzvsmkajBs0fIO1dfVOprBmtbydaxOrffYH0LErulNKvqHAuDGNaLMjiY2ONjdgAGfWbnpVJANKvA9X4L8CKJ9BG2YRuqKxjpI5QfLbgPJjJyc0WuNuO5ea6Z0PLSyuhlaWlpcASMHtBsHA7l6BoikdUaEgf8ACGUrqSqMjJ5CbRta4jC1zfywAOjpV+tfRaah5Js7BUwjzz2Nie9zWi8jWk35M7R7lRqqPpTsozgkuDpw+zyFRV3S2ipaWV0MzNR7dmYIOTmnaDvVJYPntNOjBWdHeei/Eb6yrKzo7z0X4jPWQbsudao+iI+aOoeCwVDsvzeKzRHyR1DwChyd7dXiSos7FEo/+R9q5njL+b5e0z1wulZ/yPtXN8ZfzfJ2meuE4kdp6ctDxVCEKpyILNS1T4ntkje5j2kFrmmxB3grChAVodFPpimq3h1VG+KQtPKT09nOe/Y50bsN+R9y19qQF3lVDx9DyY479rE2HUtcmg051xNvHpxsTfk8DIZMfjiXSSgbNUuwa7HMbha2N9ZyhvrXN73vfG973vvULoSMOTZ0MXChmp8dRU1RNtnk1g9/S8NtrO2E7evFUa7Tksw1CWxxDBsULeTiA3WGJ7yVrU7p1G7STVCV0XUU0iQ7oukhICbGE5AmwJNhewAuT1AIcCMCCCMwRYq3onTMtK57oi0OewxkuY2TyS4E2DgRfyVseFuhZ4JI5qh5l+FNEwkyJyu0jIOAI6MQnQooVjVdjQpXXU6G0hCY5+T0dSSPhjE1pjLNI+MGz3XJtdt2kgAYXWah4X0cjhHWaNpeSPkl9Ozk5GbnDabdadDaso8KyxKfAol8r6aNwhmnikbFOPOB4YS2MOPMa4g3IF9lwtXR6Fnme9obq8kSJpJHCOKKxsdd7sBj3rc6d0U3R1TT1VO90lO5zZ4HXAf5JDtQnG+FsbYg5K5xlvkdJBK06tLVRieKNtgzlbDlHEAAF2LcTc4p04FblIUl/H/TmtJxU8Y5OGQ1D8NeaxZGCL3bG04kf5O3ZBa26zU1K+V7Y42OkkcbNYwFziegBbOr0NFTRu+ESg1RFm00flGIn6Uz8gR9QXOIvuSI3XLjgjqOCDuV0NpSC1yy8jcrYsB6841wEUxY4PaS1zTrNIwII2q5R6alhhngjdqsqOTEpHOLWax1QdgOtj1LXlOpSc7yj9I6LhfwrNcKYFuMMQD3loDnyuxflk0HIdZXOIQkYlNydWCs6O89F+I3xVZWdHeei7bfFA7LnWp9DQ4tHZHqhSZ7B4KMHNb1BRc+1vR6ConYjZ/zPtXNcZZ/t8vaZ6wXS7u0fauZ4yR/b5elzPXCIkdo6UtGeLoQhWORBCEIECaSEASTUU0hDTukChAh3RdCLoAd0XSui6AoO69DqH/D9Bsdi6ahJDjnZsbcSeuNzf0Lzu67Xis0sGVT6WTzVWzUsSQOUZdzR3jWbbpWono2d/K68JcDRcFNJCnrIZHAGMuMcoORjkBY6/cb9yr6d0WaWpmpzjyUha072ZtP6SFLhDov4LVTU+IEchDL56hxYfQQrWlKp+kZWyRxarmQRMmeXAR6zW2Mj3OsGDZiUvoVPi4vFMy/DxJooxP59NVM5F1rnUla4uZe2wtcbdKz0HCyB1GyiraaSdkTy6F8cgjfHf6IuOk92zBajSdQxrW08LteOMl75QCBNM4AFwBx1QBqt7z9Jay6Kj9RxfD9UN3UcJnNa6OkjbRxOFncmS6eQf5znyiOgWHQtJdF0kE3JyxC6SEIMghCEACs6O89F+I3xVZWdHeei/Eb4oKWXOtT6FZkOoexRn2dbvFDch1DwUag5dZ8VBnZIyu2dr3rmeMs/wBvl7TPXaulJy7awV+jY6hpjlbrsvctuQDa2aaJWkb8HH9nzwhe5v4DUAH+2b6SojgRQY/J24X2lbvHxt1yzI8OQvcH8CKD7u399xWQ8BaD7s3PeUXw3XLMjwtC9zHAagufkzc953IHAag+7t27Si8G65ZkeGJr3H/Q1B93bkd+aBwGoMD8Hba1zidyLwbrlmR4ehe5N4C0H3ZvpKT+A1ALfJ252zKLwt1yzI8Ounde4/6G0f8Ad2+kpScBqAAn4O30lF4N1SzI8PQvb4uBFAR/t24G2ZTfwGoPu7cjtKLwbqlmR4estJVOikZKw2fG9r2nc5puPBe1ngNQWv8ABm5bygcB6DD5O3btKLwL8XNfyR5Jwg08awwve08qyERSyE3MpDiQ87udaypP0hIYxDrWiB1tRuALrc47znnvwXtDOAtB93b6TvQeA1B93blvKLxp/jbRurkjw5Je5f6GoLj5O3I7T0Ik4DUFj8nb6Si8Z3VLMjw0lJe5N4D0Hk/J24i+Z6FP/QtB92b6Si8G65ZkeFIXuTOA1Af/AI7du070ncCKC5+TtyJzO4IvD3XLMjw5C9zbwHoLA/Bm5DaUHgNQfdm7Np2lF4N1yzI8MVnR3novxGesvajwFoMPkzdu07k/9D0IxFO0EYggnAhF41D8ZKMk7yNyz6PZalKLn0+JWSNtsNgaAosFye72qbPuICPXU25n+bkIQIJcv5vUDzXfmQhMERdzrdI8Ast8e/2IQkhsY29fsUGn2+CEJiRK+I/mxRYNn8zKEIAyBRkGXWEITAYGfehwwI6LfshCBdzHT/S61kds6x7kIWVgN4gRger2JRjAIQmAyoMOH5R4IQmCG3P0+ATkGCEJB3IMOLez7llTQhAyEQwUHbT0HwQhAEm80dyV/Z6yEJDMllF5QhaZkYOPcox5u7vBCEhn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992256" y="6563178"/>
            <a:ext cx="2133600" cy="323850"/>
          </a:xfrm>
          <a:prstGeom prst="rect">
            <a:avLst/>
          </a:prstGeom>
          <a:noFill/>
        </p:spPr>
        <p:txBody>
          <a:bodyPr/>
          <a:lstStyle/>
          <a:p>
            <a:fld id="{18492F56-BF95-4FF1-9BCC-BD6162B06F11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CA" dirty="0" smtClean="0"/>
              <a:t>Don’t Forget the Cost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323528" y="6165304"/>
            <a:ext cx="83529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aseline="30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</a:t>
            </a:r>
            <a:r>
              <a:rPr 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S. Chen, R. Wang, X. Wang, and K. Zhang. Side-channel leaks in web applications: A reality today, a challenge tomorrow. In IEEE Symposium on Security and Privacy’10, pages 191–206, 2010.</a:t>
            </a:r>
            <a:endParaRPr 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44016" y="1785590"/>
            <a:ext cx="7092280" cy="1211362"/>
            <a:chOff x="2051720" y="4953942"/>
            <a:chExt cx="7092280" cy="1211362"/>
          </a:xfrm>
        </p:grpSpPr>
        <p:sp>
          <p:nvSpPr>
            <p:cNvPr id="34" name="TextBox 33"/>
            <p:cNvSpPr txBox="1"/>
            <p:nvPr/>
          </p:nvSpPr>
          <p:spPr>
            <a:xfrm>
              <a:off x="2051720" y="4953942"/>
              <a:ext cx="70922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FF0000"/>
                </a:buClr>
                <a:buFont typeface="Wingdings" pitchFamily="2" charset="2"/>
                <a:buChar char="q"/>
              </a:pPr>
              <a:r>
                <a:rPr lang="en-CA" sz="2400" dirty="0" smtClean="0"/>
                <a:t> </a:t>
              </a:r>
              <a:r>
                <a:rPr lang="en-US" sz="2400" dirty="0" smtClean="0"/>
                <a:t>No guarantee of better privacy at a higher cost</a:t>
              </a:r>
              <a:endParaRPr lang="en-CA" sz="2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339752" y="5211197"/>
              <a:ext cx="43564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FF0000"/>
                </a:buClr>
                <a:buFont typeface="Wingdings" pitchFamily="2" charset="2"/>
                <a:buChar char="q"/>
              </a:pPr>
              <a:endParaRPr lang="en-CA" sz="800" dirty="0"/>
            </a:p>
            <a:p>
              <a:pPr marL="109538" lvl="1" indent="123825">
                <a:buClr>
                  <a:srgbClr val="333399"/>
                </a:buClr>
                <a:buFont typeface="Wingdings" pitchFamily="2" charset="2"/>
                <a:buChar char="q"/>
              </a:pPr>
              <a:r>
                <a:rPr lang="en-CA" sz="2400" dirty="0"/>
                <a:t> </a:t>
              </a:r>
              <a:r>
                <a:rPr lang="el-GR" sz="2400" dirty="0" smtClean="0"/>
                <a:t>Δ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latin typeface="Cambria Math"/>
                  <a:ea typeface="Cambria Math"/>
                </a:rPr>
                <a:t>↑   </a:t>
              </a:r>
              <a:r>
                <a:rPr lang="en-US" sz="2400" dirty="0" smtClean="0">
                  <a:solidFill>
                    <a:srgbClr val="FF0000"/>
                  </a:solidFill>
                  <a:latin typeface="Cambria Math"/>
                  <a:ea typeface="Cambria Math"/>
                </a:rPr>
                <a:t>⇏</a:t>
              </a:r>
              <a:r>
                <a:rPr lang="en-US" sz="2400" dirty="0" smtClean="0">
                  <a:latin typeface="Cambria Math"/>
                  <a:ea typeface="Cambria Math"/>
                </a:rPr>
                <a:t>   privacy   ↑</a:t>
              </a:r>
            </a:p>
            <a:p>
              <a:pPr marL="109538" lvl="1" indent="123825">
                <a:buClr>
                  <a:srgbClr val="333399"/>
                </a:buClr>
                <a:buFont typeface="Wingdings" pitchFamily="2" charset="2"/>
                <a:buChar char="q"/>
              </a:pPr>
              <a:r>
                <a:rPr lang="en-CA" sz="2400" dirty="0" smtClean="0"/>
                <a:t> </a:t>
              </a:r>
              <a:r>
                <a:rPr lang="el-GR" sz="2400" dirty="0"/>
                <a:t>Δ</a:t>
              </a:r>
              <a:r>
                <a:rPr lang="en-US" sz="2400" dirty="0"/>
                <a:t> </a:t>
              </a:r>
              <a:r>
                <a:rPr lang="en-US" sz="2400" dirty="0">
                  <a:latin typeface="Cambria Math"/>
                  <a:ea typeface="Cambria Math"/>
                </a:rPr>
                <a:t>↑ </a:t>
              </a:r>
              <a:r>
                <a:rPr lang="en-US" sz="2400" dirty="0" smtClean="0">
                  <a:latin typeface="Cambria Math"/>
                  <a:ea typeface="Cambria Math"/>
                </a:rPr>
                <a:t>  </a:t>
              </a:r>
              <a:r>
                <a:rPr lang="en-US" sz="2400" dirty="0" smtClean="0">
                  <a:solidFill>
                    <a:srgbClr val="FF0000"/>
                  </a:solidFill>
                  <a:latin typeface="Cambria Math"/>
                  <a:ea typeface="Cambria Math"/>
                </a:rPr>
                <a:t>⇏</a:t>
              </a:r>
              <a:r>
                <a:rPr lang="en-US" sz="2400" dirty="0" smtClean="0">
                  <a:latin typeface="Cambria Math"/>
                  <a:ea typeface="Cambria Math"/>
                </a:rPr>
                <a:t> overhead </a:t>
              </a:r>
              <a:r>
                <a:rPr lang="en-US" sz="2400" dirty="0">
                  <a:latin typeface="Cambria Math"/>
                  <a:ea typeface="Cambria Math"/>
                </a:rPr>
                <a:t>↑</a:t>
              </a:r>
              <a:endParaRPr lang="en-CA" sz="24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79512" y="908720"/>
            <a:ext cx="87129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q"/>
            </a:pPr>
            <a:r>
              <a:rPr lang="en-US" sz="2400" dirty="0" smtClean="0"/>
              <a:t> To make all inputs indistinguishable will result in a 21074% overhead for a well-known online tax system</a:t>
            </a:r>
            <a:r>
              <a:rPr lang="en-US" sz="2400" baseline="30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baseline="30000" dirty="0" smtClean="0"/>
              <a:t>1</a:t>
            </a:r>
            <a:endParaRPr lang="en-CA" sz="2400" dirty="0" smtClean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607095"/>
              </p:ext>
            </p:extLst>
          </p:nvPr>
        </p:nvGraphicFramePr>
        <p:xfrm>
          <a:off x="1619672" y="3176776"/>
          <a:ext cx="5544616" cy="277250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512168"/>
                <a:gridCol w="1137566"/>
                <a:gridCol w="1022674"/>
                <a:gridCol w="1008112"/>
                <a:gridCol w="864096"/>
              </a:tblGrid>
              <a:tr h="396044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Diseases</a:t>
                      </a:r>
                      <a:endParaRPr lang="en-US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</a:rPr>
                        <a:t>s </a:t>
                      </a:r>
                      <a:r>
                        <a:rPr lang="en-US" sz="2000" b="1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endParaRPr lang="en-US" sz="20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</a:rPr>
                        <a:t>Rounding (</a:t>
                      </a:r>
                      <a:r>
                        <a:rPr lang="el-GR" sz="2000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a:t>Δ</a:t>
                      </a:r>
                      <a:r>
                        <a:rPr lang="en-US" sz="200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044">
                <a:tc vMerge="1"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112</a:t>
                      </a:r>
                      <a:endParaRPr lang="en-US" sz="18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144</a:t>
                      </a:r>
                      <a:endParaRPr lang="en-US" sz="18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bg1"/>
                          </a:solidFill>
                        </a:rPr>
                        <a:t>176</a:t>
                      </a:r>
                      <a:endParaRPr 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en-US" b="0" smtClean="0"/>
                        <a:t>Cancer</a:t>
                      </a:r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smtClean="0"/>
                        <a:t>360</a:t>
                      </a:r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smtClean="0"/>
                        <a:t>448</a:t>
                      </a:r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smtClean="0"/>
                        <a:t>432</a:t>
                      </a:r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smtClean="0"/>
                        <a:t>528</a:t>
                      </a:r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en-US" b="0" smtClean="0"/>
                        <a:t>Cervicitis</a:t>
                      </a:r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smtClean="0"/>
                        <a:t>290</a:t>
                      </a:r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smtClean="0"/>
                        <a:t>336</a:t>
                      </a:r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smtClean="0"/>
                        <a:t>432</a:t>
                      </a:r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smtClean="0"/>
                        <a:t>352</a:t>
                      </a:r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en-US" b="0" smtClean="0"/>
                        <a:t>Cold</a:t>
                      </a:r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smtClean="0"/>
                        <a:t>290</a:t>
                      </a:r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smtClean="0"/>
                        <a:t>336</a:t>
                      </a:r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smtClean="0"/>
                        <a:t>432</a:t>
                      </a:r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smtClean="0"/>
                        <a:t>352</a:t>
                      </a:r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Cough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smtClean="0"/>
                        <a:t>290</a:t>
                      </a:r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smtClean="0"/>
                        <a:t>336</a:t>
                      </a:r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smtClean="0"/>
                        <a:t>432</a:t>
                      </a:r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smtClean="0"/>
                        <a:t>352</a:t>
                      </a:r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39604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Padding Overhead (%)</a:t>
                      </a:r>
                      <a:endParaRPr 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smtClean="0"/>
                        <a:t>18.4%</a:t>
                      </a:r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smtClean="0"/>
                        <a:t>40.5%</a:t>
                      </a:r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28.8%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284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992256" y="6563178"/>
            <a:ext cx="2133600" cy="323850"/>
          </a:xfrm>
          <a:prstGeom prst="rect">
            <a:avLst/>
          </a:prstGeom>
          <a:noFill/>
        </p:spPr>
        <p:txBody>
          <a:bodyPr/>
          <a:lstStyle/>
          <a:p>
            <a:fld id="{18492F56-BF95-4FF1-9BCC-BD6162B06F11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CA" dirty="0" smtClean="0"/>
              <a:t>Solution: Ceiling Padding</a:t>
            </a:r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170213"/>
              </p:ext>
            </p:extLst>
          </p:nvPr>
        </p:nvGraphicFramePr>
        <p:xfrm>
          <a:off x="1043607" y="1304568"/>
          <a:ext cx="6984777" cy="277250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512168"/>
                <a:gridCol w="1137566"/>
                <a:gridCol w="1022674"/>
                <a:gridCol w="1008112"/>
                <a:gridCol w="864096"/>
                <a:gridCol w="1440161"/>
              </a:tblGrid>
              <a:tr h="396044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b="1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Diseases</a:t>
                      </a:r>
                      <a:endParaRPr lang="en-US" sz="20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</a:rPr>
                        <a:t>s </a:t>
                      </a:r>
                      <a:r>
                        <a:rPr lang="en-US" sz="2000" b="1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endParaRPr lang="en-US" sz="20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</a:rPr>
                        <a:t>Rounding (</a:t>
                      </a:r>
                      <a:r>
                        <a:rPr lang="el-GR" sz="2000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a:t>Δ</a:t>
                      </a:r>
                      <a:r>
                        <a:rPr lang="en-US" sz="200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</a:rPr>
                        <a:t>Ceiling</a:t>
                      </a:r>
                      <a:r>
                        <a:rPr lang="en-US" sz="2000" baseline="0" smtClean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2000" b="1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Padding</a:t>
                      </a:r>
                      <a:endParaRPr lang="en-US" sz="20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396044">
                <a:tc vMerge="1"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112</a:t>
                      </a:r>
                      <a:endParaRPr lang="en-US" sz="18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144</a:t>
                      </a:r>
                      <a:endParaRPr lang="en-US" sz="18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bg1"/>
                          </a:solidFill>
                        </a:rPr>
                        <a:t>176</a:t>
                      </a:r>
                      <a:endParaRPr 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Cancer</a:t>
                      </a:r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smtClean="0"/>
                        <a:t>360</a:t>
                      </a:r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smtClean="0"/>
                        <a:t>448</a:t>
                      </a:r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smtClean="0"/>
                        <a:t>432</a:t>
                      </a:r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smtClean="0"/>
                        <a:t>528</a:t>
                      </a:r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360</a:t>
                      </a:r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Cervicitis</a:t>
                      </a:r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smtClean="0"/>
                        <a:t>290</a:t>
                      </a:r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smtClean="0"/>
                        <a:t>336</a:t>
                      </a:r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smtClean="0"/>
                        <a:t>432</a:t>
                      </a:r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smtClean="0"/>
                        <a:t>352</a:t>
                      </a:r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360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en-US" b="0" smtClean="0"/>
                        <a:t>Cold</a:t>
                      </a:r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smtClean="0"/>
                        <a:t>290</a:t>
                      </a:r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smtClean="0"/>
                        <a:t>336</a:t>
                      </a:r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smtClean="0"/>
                        <a:t>432</a:t>
                      </a:r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smtClean="0"/>
                        <a:t>352</a:t>
                      </a:r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smtClean="0"/>
                        <a:t>290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en-US" b="0" smtClean="0"/>
                        <a:t>Cough</a:t>
                      </a:r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smtClean="0"/>
                        <a:t>290</a:t>
                      </a:r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smtClean="0"/>
                        <a:t>336</a:t>
                      </a:r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smtClean="0"/>
                        <a:t>432</a:t>
                      </a:r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smtClean="0"/>
                        <a:t>352</a:t>
                      </a:r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smtClean="0"/>
                        <a:t>290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39604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Padding Overhead (%)</a:t>
                      </a:r>
                      <a:endParaRPr 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smtClean="0"/>
                        <a:t>18.4%</a:t>
                      </a:r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smtClean="0"/>
                        <a:t>40.5%</a:t>
                      </a:r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smtClean="0"/>
                        <a:t>28.8%</a:t>
                      </a:r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smtClean="0"/>
                        <a:t>5.7%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3707903" y="1304568"/>
            <a:ext cx="0" cy="2743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624823" y="1304536"/>
            <a:ext cx="0" cy="2743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372200" y="836712"/>
            <a:ext cx="2249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2-indistinguishability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23528" y="4654297"/>
            <a:ext cx="838924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538" lvl="1" indent="123825">
              <a:buClr>
                <a:srgbClr val="333399"/>
              </a:buClr>
              <a:buFont typeface="Wingdings" pitchFamily="2" charset="2"/>
              <a:buChar char="q"/>
            </a:pPr>
            <a:r>
              <a:rPr lang="en-CA" sz="2400" dirty="0" smtClean="0"/>
              <a:t> Observation</a:t>
            </a:r>
            <a:r>
              <a:rPr lang="en-US" sz="2400" dirty="0" smtClean="0"/>
              <a:t>: </a:t>
            </a:r>
            <a:r>
              <a:rPr lang="en-US" sz="2000" dirty="0" smtClean="0"/>
              <a:t>a patient receives a 360-byte packet after logins</a:t>
            </a:r>
            <a:endParaRPr lang="en-US" sz="2400" dirty="0" smtClean="0"/>
          </a:p>
          <a:p>
            <a:pPr marL="463550" lvl="1">
              <a:buClr>
                <a:srgbClr val="FF0000"/>
              </a:buClr>
              <a:buFont typeface="Wingdings" pitchFamily="2" charset="2"/>
              <a:buChar char="q"/>
            </a:pPr>
            <a:r>
              <a:rPr lang="en-US" sz="2000" dirty="0"/>
              <a:t> </a:t>
            </a:r>
            <a:r>
              <a:rPr lang="en-US" sz="2000" dirty="0" smtClean="0"/>
              <a:t>Cancer? Cervicitis?  </a:t>
            </a:r>
            <a:r>
              <a:rPr lang="en-US" sz="2000" dirty="0" smtClean="0">
                <a:latin typeface="Cambria Math"/>
                <a:ea typeface="Cambria Math"/>
              </a:rPr>
              <a:t>⇒ 50% , 50%</a:t>
            </a:r>
            <a:endParaRPr lang="en-US" sz="2000" dirty="0" smtClean="0"/>
          </a:p>
          <a:p>
            <a:pPr marL="463550" lvl="1">
              <a:buClr>
                <a:srgbClr val="FF0000"/>
              </a:buClr>
              <a:buFont typeface="Wingdings" pitchFamily="2" charset="2"/>
              <a:buChar char="q"/>
            </a:pPr>
            <a:endParaRPr lang="en-US" sz="800" dirty="0" smtClean="0">
              <a:latin typeface="Cambria Math"/>
              <a:ea typeface="Cambria Math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27584" y="2132856"/>
            <a:ext cx="7488832" cy="64807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27584" y="2996952"/>
            <a:ext cx="7488832" cy="648072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7387" y="5373216"/>
            <a:ext cx="8389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538" lvl="1" indent="123825">
              <a:buClr>
                <a:srgbClr val="333399"/>
              </a:buClr>
              <a:buFont typeface="Wingdings" pitchFamily="2" charset="2"/>
              <a:buChar char="q"/>
            </a:pPr>
            <a:r>
              <a:rPr lang="en-CA" sz="2400" dirty="0" smtClean="0"/>
              <a:t> Extra </a:t>
            </a:r>
            <a:r>
              <a:rPr lang="en-US" sz="2400" dirty="0" smtClean="0"/>
              <a:t>knowledge: </a:t>
            </a:r>
            <a:r>
              <a:rPr lang="en-US" sz="2000" dirty="0" smtClean="0"/>
              <a:t>this patient is a male</a:t>
            </a:r>
          </a:p>
          <a:p>
            <a:pPr marL="452438" lvl="1" indent="11113">
              <a:buClr>
                <a:srgbClr val="FF0000"/>
              </a:buClr>
              <a:buFont typeface="Wingdings" pitchFamily="2" charset="2"/>
              <a:buChar char="q"/>
            </a:pPr>
            <a:r>
              <a:rPr lang="en-US" sz="2000" dirty="0"/>
              <a:t> Cancer? Cervicitis?  </a:t>
            </a:r>
            <a:r>
              <a:rPr lang="en-US" sz="2000" dirty="0">
                <a:latin typeface="Cambria Math"/>
                <a:ea typeface="Cambria Math"/>
              </a:rPr>
              <a:t>⇒ </a:t>
            </a:r>
            <a:r>
              <a:rPr lang="en-US" sz="2000" dirty="0" smtClean="0">
                <a:solidFill>
                  <a:srgbClr val="FF0000"/>
                </a:solidFill>
                <a:latin typeface="Cambria Math"/>
                <a:ea typeface="Cambria Math"/>
              </a:rPr>
              <a:t>100%</a:t>
            </a:r>
            <a:r>
              <a:rPr lang="en-US" sz="2000" dirty="0" smtClean="0">
                <a:latin typeface="Cambria Math"/>
                <a:ea typeface="Cambria Math"/>
              </a:rPr>
              <a:t> </a:t>
            </a:r>
            <a:r>
              <a:rPr lang="en-US" sz="2000" dirty="0">
                <a:latin typeface="Cambria Math"/>
                <a:ea typeface="Cambria Math"/>
              </a:rPr>
              <a:t>, 0</a:t>
            </a:r>
            <a:r>
              <a:rPr lang="en-US" sz="2000" dirty="0" smtClean="0">
                <a:latin typeface="Cambria Math"/>
                <a:ea typeface="Cambria Math"/>
              </a:rPr>
              <a:t>%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179512" y="4221088"/>
            <a:ext cx="8389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q"/>
            </a:pPr>
            <a:r>
              <a:rPr lang="en-CA" sz="2400" dirty="0"/>
              <a:t> </a:t>
            </a:r>
            <a:r>
              <a:rPr lang="en-US" sz="2400" dirty="0"/>
              <a:t>Ceiling </a:t>
            </a:r>
            <a:r>
              <a:rPr lang="en-US" sz="2400" dirty="0" smtClean="0"/>
              <a:t>Padding: </a:t>
            </a:r>
            <a:r>
              <a:rPr lang="en-US" dirty="0" smtClean="0"/>
              <a:t>pad </a:t>
            </a:r>
            <a:r>
              <a:rPr lang="en-US" dirty="0"/>
              <a:t>every packet to the maximum size in the group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27957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One Natural Solution</a:t>
            </a:r>
            <a:endParaRPr lang="en-CA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992256" y="6534174"/>
            <a:ext cx="2133600" cy="323850"/>
          </a:xfrm>
          <a:prstGeom prst="rect">
            <a:avLst/>
          </a:prstGeom>
          <a:noFill/>
        </p:spPr>
        <p:txBody>
          <a:bodyPr/>
          <a:lstStyle/>
          <a:p>
            <a:fld id="{18492F56-BF95-4FF1-9BCC-BD6162B06F11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1066744"/>
            <a:ext cx="856895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q"/>
            </a:pPr>
            <a:r>
              <a:rPr lang="en-CA" sz="2800" dirty="0" smtClean="0"/>
              <a:t> Differential privacy:</a:t>
            </a:r>
            <a:endParaRPr lang="en-CA" sz="1200" dirty="0" smtClean="0"/>
          </a:p>
          <a:p>
            <a:pPr marL="804863" lvl="1" indent="-341313">
              <a:buClr>
                <a:schemeClr val="accent2"/>
              </a:buClr>
              <a:buFont typeface="Wingdings" pitchFamily="2" charset="2"/>
              <a:buChar char="q"/>
            </a:pPr>
            <a:r>
              <a:rPr lang="en-CA" sz="2400" dirty="0"/>
              <a:t>N</a:t>
            </a:r>
            <a:r>
              <a:rPr lang="en-CA" sz="2400" dirty="0" smtClean="0"/>
              <a:t>o assumption about  the adversaries’ background knowledge.</a:t>
            </a:r>
            <a:endParaRPr lang="en-CA" sz="1000" dirty="0" smtClean="0"/>
          </a:p>
          <a:p>
            <a:pPr marL="804863" lvl="1" indent="-341313">
              <a:buClr>
                <a:schemeClr val="accent2"/>
              </a:buClr>
              <a:buFont typeface="Wingdings" pitchFamily="2" charset="2"/>
              <a:buChar char="q"/>
            </a:pPr>
            <a:r>
              <a:rPr lang="en-CA" sz="2400" dirty="0"/>
              <a:t>S</a:t>
            </a:r>
            <a:r>
              <a:rPr lang="en-CA" sz="2400" dirty="0" smtClean="0"/>
              <a:t>uitable for statistical aggregates or their variants with </a:t>
            </a:r>
          </a:p>
          <a:p>
            <a:pPr marL="463550" lvl="1">
              <a:buClr>
                <a:schemeClr val="accent2"/>
              </a:buClr>
            </a:pPr>
            <a:r>
              <a:rPr lang="en-CA" sz="2400" dirty="0" smtClean="0"/>
              <a:t>    relatively small sensitivity.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544" y="3067292"/>
            <a:ext cx="8568952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q"/>
            </a:pPr>
            <a:r>
              <a:rPr lang="en-CA" sz="2800" smtClean="0"/>
              <a:t> Challenges:</a:t>
            </a:r>
          </a:p>
          <a:p>
            <a:pPr>
              <a:buClr>
                <a:srgbClr val="FF0000"/>
              </a:buClr>
              <a:buFont typeface="Wingdings" pitchFamily="2" charset="2"/>
              <a:buChar char="q"/>
            </a:pPr>
            <a:endParaRPr lang="en-CA" sz="1000" smtClean="0"/>
          </a:p>
          <a:p>
            <a:pPr marL="804863" lvl="1" indent="-341313">
              <a:buClr>
                <a:schemeClr val="accent2"/>
              </a:buClr>
              <a:buFont typeface="Wingdings" pitchFamily="2" charset="2"/>
              <a:buChar char="q"/>
            </a:pPr>
            <a:r>
              <a:rPr lang="en-CA" sz="2400" smtClean="0"/>
              <a:t>Less suitable to traffic padding:</a:t>
            </a:r>
          </a:p>
          <a:p>
            <a:pPr marL="463550" lvl="1">
              <a:buClr>
                <a:schemeClr val="accent2"/>
              </a:buClr>
            </a:pPr>
            <a:endParaRPr lang="en-CA" sz="800" smtClean="0"/>
          </a:p>
          <a:p>
            <a:pPr marL="806450" lvl="1" indent="53975">
              <a:buClr>
                <a:srgbClr val="FF0000"/>
              </a:buClr>
              <a:buFont typeface="Wingdings" pitchFamily="2" charset="2"/>
              <a:buChar char="q"/>
            </a:pPr>
            <a:r>
              <a:rPr lang="en-CA" sz="2000" smtClean="0"/>
              <a:t> Sensitivity is less </a:t>
            </a:r>
            <a:r>
              <a:rPr lang="en-CA" sz="2000"/>
              <a:t>predictable and </a:t>
            </a:r>
            <a:r>
              <a:rPr lang="en-CA" sz="2000" smtClean="0"/>
              <a:t>much large;</a:t>
            </a:r>
            <a:endParaRPr lang="en-CA" sz="800" smtClean="0"/>
          </a:p>
          <a:p>
            <a:pPr marL="806450" lvl="1" indent="-1588">
              <a:buClr>
                <a:srgbClr val="FF0000"/>
              </a:buClr>
              <a:buFont typeface="Wingdings" pitchFamily="2" charset="2"/>
              <a:buChar char="q"/>
            </a:pPr>
            <a:r>
              <a:rPr lang="en-CA" sz="2000"/>
              <a:t> P</a:t>
            </a:r>
            <a:r>
              <a:rPr lang="en-CA" sz="2000" smtClean="0"/>
              <a:t>acket sizes are directly observable;</a:t>
            </a:r>
          </a:p>
          <a:p>
            <a:pPr marL="806450" lvl="1" indent="-1588">
              <a:buClr>
                <a:srgbClr val="FF0000"/>
              </a:buClr>
              <a:buFont typeface="Wingdings" pitchFamily="2" charset="2"/>
              <a:buChar char="q"/>
            </a:pPr>
            <a:r>
              <a:rPr lang="en-CA" sz="2000" smtClean="0"/>
              <a:t> Privacy budget is shared by unbounded number of users.</a:t>
            </a:r>
          </a:p>
          <a:p>
            <a:pPr marL="463550" lvl="1">
              <a:buClr>
                <a:schemeClr val="accent2"/>
              </a:buClr>
            </a:pPr>
            <a:endParaRPr lang="en-CA" sz="1000" smtClean="0"/>
          </a:p>
          <a:p>
            <a:pPr marL="804863" lvl="1" indent="-341313">
              <a:buClr>
                <a:schemeClr val="accent2"/>
              </a:buClr>
              <a:buFont typeface="Wingdings" pitchFamily="2" charset="2"/>
              <a:buChar char="q"/>
            </a:pPr>
            <a:r>
              <a:rPr lang="en-CA" sz="2400" smtClean="0"/>
              <a:t>The selection of privacy parameter </a:t>
            </a:r>
            <a:r>
              <a:rPr lang="el-GR" sz="2400" smtClean="0">
                <a:latin typeface="Verdana"/>
                <a:ea typeface="Verdana"/>
                <a:cs typeface="Verdana"/>
              </a:rPr>
              <a:t>ε</a:t>
            </a:r>
            <a:r>
              <a:rPr lang="en-CA" sz="2400" smtClean="0"/>
              <a:t>: </a:t>
            </a:r>
          </a:p>
          <a:p>
            <a:pPr marL="804863" lvl="1" indent="-341313">
              <a:buClr>
                <a:schemeClr val="accent2"/>
              </a:buClr>
              <a:buFont typeface="Wingdings" pitchFamily="2" charset="2"/>
              <a:buChar char="q"/>
            </a:pPr>
            <a:endParaRPr lang="en-CA" sz="800" smtClean="0"/>
          </a:p>
          <a:p>
            <a:pPr marL="806450" lvl="1" indent="-1588">
              <a:buClr>
                <a:srgbClr val="FF0000"/>
              </a:buClr>
              <a:buFont typeface="Wingdings" pitchFamily="2" charset="2"/>
              <a:buChar char="q"/>
            </a:pPr>
            <a:r>
              <a:rPr lang="en-CA" sz="2000" b="1" smtClean="0">
                <a:solidFill>
                  <a:srgbClr val="0A881F"/>
                </a:solidFill>
              </a:rPr>
              <a:t> </a:t>
            </a:r>
            <a:r>
              <a:rPr lang="en-CA" sz="2000" smtClean="0"/>
              <a:t>Qualitative significance of </a:t>
            </a:r>
            <a:r>
              <a:rPr lang="en-CA" sz="2000"/>
              <a:t>parameter </a:t>
            </a:r>
            <a:r>
              <a:rPr lang="el-GR" sz="2000" smtClean="0">
                <a:latin typeface="Verdana"/>
                <a:ea typeface="Verdana"/>
                <a:cs typeface="Verdana"/>
              </a:rPr>
              <a:t>ε</a:t>
            </a:r>
            <a:r>
              <a:rPr lang="en-US" sz="2000" smtClean="0">
                <a:latin typeface="Verdana"/>
                <a:ea typeface="Verdana"/>
                <a:cs typeface="Verdana"/>
              </a:rPr>
              <a:t> </a:t>
            </a:r>
            <a:r>
              <a:rPr lang="en-US" sz="2000" b="1" smtClean="0">
                <a:solidFill>
                  <a:srgbClr val="0A881F"/>
                </a:solidFill>
                <a:latin typeface="Verdana"/>
                <a:ea typeface="Verdana"/>
                <a:cs typeface="Verdana"/>
              </a:rPr>
              <a:t>√</a:t>
            </a:r>
            <a:endParaRPr lang="en-CA" sz="2000" b="1" smtClean="0">
              <a:solidFill>
                <a:srgbClr val="0A881F"/>
              </a:solidFill>
            </a:endParaRPr>
          </a:p>
          <a:p>
            <a:pPr marL="806450" lvl="1" indent="-1588">
              <a:buClr>
                <a:srgbClr val="FF0000"/>
              </a:buClr>
              <a:buFont typeface="Wingdings" pitchFamily="2" charset="2"/>
              <a:buChar char="q"/>
            </a:pPr>
            <a:r>
              <a:rPr lang="en-CA" sz="2000" smtClean="0"/>
              <a:t> Quantitative link between </a:t>
            </a:r>
            <a:r>
              <a:rPr lang="el-GR" sz="2000">
                <a:latin typeface="Verdana"/>
                <a:ea typeface="Verdana"/>
                <a:cs typeface="Verdana"/>
              </a:rPr>
              <a:t>ε </a:t>
            </a:r>
            <a:r>
              <a:rPr lang="en-CA" sz="2000" smtClean="0"/>
              <a:t>value and degree of privacy guarantee </a:t>
            </a:r>
            <a:r>
              <a:rPr lang="en-CA" sz="2000" b="1" smtClean="0">
                <a:solidFill>
                  <a:srgbClr val="FF0000"/>
                </a:solidFill>
                <a:latin typeface="Verdana"/>
                <a:ea typeface="Verdana"/>
                <a:cs typeface="Verdana"/>
              </a:rPr>
              <a:t>?</a:t>
            </a:r>
            <a:endParaRPr lang="en-CA" sz="2000" b="1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08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ProposalTemplat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ProposalTemplate</Template>
  <TotalTime>35643</TotalTime>
  <Words>1989</Words>
  <Application>Microsoft Office PowerPoint</Application>
  <PresentationFormat>On-screen Show (4:3)</PresentationFormat>
  <Paragraphs>575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宋体</vt:lpstr>
      <vt:lpstr>Arial</vt:lpstr>
      <vt:lpstr>Calibri</vt:lpstr>
      <vt:lpstr>Cambria Math</vt:lpstr>
      <vt:lpstr>Times New Roman</vt:lpstr>
      <vt:lpstr>Verdana</vt:lpstr>
      <vt:lpstr>Wingdings</vt:lpstr>
      <vt:lpstr>ProposalTemplate</vt:lpstr>
      <vt:lpstr>Background Knowledge-Resistant Traffic Padding for Preserving User Privacy in Web-Based Applications</vt:lpstr>
      <vt:lpstr>Agenda</vt:lpstr>
      <vt:lpstr>Web-Based Applications</vt:lpstr>
      <vt:lpstr>Motivating Example</vt:lpstr>
      <vt:lpstr>Side-Channel Attack on Encrypted Traffic </vt:lpstr>
      <vt:lpstr>PowerPoint Presentation</vt:lpstr>
      <vt:lpstr>Don’t Forget the Cost</vt:lpstr>
      <vt:lpstr>Solution: Ceiling Padding</vt:lpstr>
      <vt:lpstr>One Natural Solution</vt:lpstr>
      <vt:lpstr>Solution: Add Randomness</vt:lpstr>
      <vt:lpstr>Better Privacy Protection</vt:lpstr>
      <vt:lpstr>Agenda</vt:lpstr>
      <vt:lpstr>Traffic Padding Issue</vt:lpstr>
      <vt:lpstr>Privacy Properties</vt:lpstr>
      <vt:lpstr>Privacy Properties (cont.)</vt:lpstr>
      <vt:lpstr>Padding Method</vt:lpstr>
      <vt:lpstr>Cost Metrics</vt:lpstr>
      <vt:lpstr>Agenda</vt:lpstr>
      <vt:lpstr>Overview of Scheme</vt:lpstr>
      <vt:lpstr>Scheme (cont.)</vt:lpstr>
      <vt:lpstr>Instantiations of Scheme</vt:lpstr>
      <vt:lpstr>Agenda</vt:lpstr>
      <vt:lpstr>Experiment Settings</vt:lpstr>
      <vt:lpstr>Uncertainty and Costs v.s. k</vt:lpstr>
      <vt:lpstr>Randomness Drawn From Bounded Uniform Distribution (cl)</vt:lpstr>
      <vt:lpstr>Randomness Drawn From Bounded Uniform Distribution (ct)</vt:lpstr>
      <vt:lpstr>Randomness Drawn From Normal Distribution (μ)</vt:lpstr>
      <vt:lpstr>Randomness Drawn From Normal Distribution (σ)</vt:lpstr>
      <vt:lpstr>Agenda</vt:lpstr>
      <vt:lpstr>Conclusion and Future Work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wen ming liu</dc:creator>
  <cp:lastModifiedBy>Concordia university</cp:lastModifiedBy>
  <cp:revision>1187</cp:revision>
  <cp:lastPrinted>2011-10-09T12:41:31Z</cp:lastPrinted>
  <dcterms:created xsi:type="dcterms:W3CDTF">2010-01-14T19:10:55Z</dcterms:created>
  <dcterms:modified xsi:type="dcterms:W3CDTF">2014-03-17T16:18:49Z</dcterms:modified>
</cp:coreProperties>
</file>