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51" r:id="rId3"/>
    <p:sldId id="561" r:id="rId5"/>
    <p:sldId id="562" r:id="rId6"/>
    <p:sldId id="560" r:id="rId7"/>
    <p:sldId id="563" r:id="rId8"/>
    <p:sldId id="558" r:id="rId9"/>
    <p:sldId id="559" r:id="rId10"/>
    <p:sldId id="5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719F"/>
    <a:srgbClr val="6A005F"/>
    <a:srgbClr val="FFFFFF"/>
    <a:srgbClr val="000080"/>
    <a:srgbClr val="B3B3D9"/>
    <a:srgbClr val="CE5ECE"/>
    <a:srgbClr val="870078"/>
    <a:srgbClr val="730067"/>
    <a:srgbClr val="AD2675"/>
    <a:srgbClr val="289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2" autoAdjust="0"/>
    <p:restoredTop sz="88981" autoAdjust="0"/>
  </p:normalViewPr>
  <p:slideViewPr>
    <p:cSldViewPr snapToGrid="0" showGuides="1">
      <p:cViewPr varScale="1">
        <p:scale>
          <a:sx n="112" d="100"/>
          <a:sy n="112" d="100"/>
        </p:scale>
        <p:origin x="10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910" y="2990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上周工作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41630" y="1451610"/>
            <a:ext cx="3817620" cy="421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/>
              <a:t>TensorFlow</a:t>
            </a:r>
            <a:r>
              <a:rPr lang="zh-CN" altLang="en-US"/>
              <a:t>数据收集（</a:t>
            </a:r>
            <a:r>
              <a:rPr lang="en-US" altLang="zh-CN"/>
              <a:t>information/tf/layer_info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3"/>
                </a:solidFill>
              </a:rPr>
              <a:t>同框架相似度计算（</a:t>
            </a:r>
            <a:r>
              <a:rPr lang="en-US" altLang="zh-CN">
                <a:solidFill>
                  <a:schemeClr val="accent3"/>
                </a:solidFill>
              </a:rPr>
              <a:t>information/tf/api_similarity</a:t>
            </a:r>
            <a:r>
              <a:rPr lang="zh-CN" altLang="en-US">
                <a:solidFill>
                  <a:schemeClr val="accent3"/>
                </a:solidFill>
              </a:rPr>
              <a:t>）</a:t>
            </a:r>
            <a:endParaRPr lang="zh-CN" altLang="en-US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3"/>
                </a:solidFill>
              </a:rPr>
              <a:t>跨框架相似度计算（information/api_info）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1.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accent3"/>
                </a:solidFill>
              </a:rPr>
              <a:t>名称相同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2.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accent3"/>
                </a:solidFill>
              </a:rPr>
              <a:t>名称相似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3. API</a:t>
            </a:r>
            <a:r>
              <a:rPr lang="zh-CN" altLang="en-US">
                <a:solidFill>
                  <a:schemeClr val="accent3"/>
                </a:solidFill>
              </a:rPr>
              <a:t>定义相似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4. API</a:t>
            </a:r>
            <a:r>
              <a:rPr lang="zh-CN" altLang="en-US">
                <a:solidFill>
                  <a:schemeClr val="accent3"/>
                </a:solidFill>
              </a:rPr>
              <a:t>上下文相似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7" name="图片 6" descr="截屏2023-10-10 13.35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0" y="1322070"/>
            <a:ext cx="8174355" cy="421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1451610"/>
            <a:ext cx="3817620" cy="421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>
                <a:solidFill>
                  <a:schemeClr val="accent3"/>
                </a:solidFill>
              </a:rPr>
              <a:t>TensorFlow</a:t>
            </a:r>
            <a:r>
              <a:rPr lang="zh-CN" altLang="en-US">
                <a:solidFill>
                  <a:schemeClr val="accent3"/>
                </a:solidFill>
              </a:rPr>
              <a:t>数据收集（</a:t>
            </a:r>
            <a:r>
              <a:rPr lang="en-US" altLang="zh-CN">
                <a:solidFill>
                  <a:schemeClr val="accent3"/>
                </a:solidFill>
              </a:rPr>
              <a:t>information/tf/layer_info</a:t>
            </a:r>
            <a:r>
              <a:rPr lang="zh-CN" altLang="en-US">
                <a:solidFill>
                  <a:schemeClr val="accent3"/>
                </a:solidFill>
              </a:rPr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同框架相似度计算（</a:t>
            </a:r>
            <a:r>
              <a:rPr lang="en-US" altLang="zh-CN"/>
              <a:t>information/tf/api_similarity</a:t>
            </a:r>
            <a:r>
              <a:rPr lang="zh-CN" altLang="en-US"/>
              <a:t>）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3"/>
                </a:solidFill>
              </a:rPr>
              <a:t>跨框架相似度计算（information/api_info）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1.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accent3"/>
                </a:solidFill>
              </a:rPr>
              <a:t>名称相同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2.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API</a:t>
            </a:r>
            <a:r>
              <a:rPr lang="zh-CN" altLang="en-US">
                <a:solidFill>
                  <a:schemeClr val="accent3"/>
                </a:solidFill>
              </a:rPr>
              <a:t>名称相似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3. API</a:t>
            </a:r>
            <a:r>
              <a:rPr lang="zh-CN" altLang="en-US">
                <a:solidFill>
                  <a:schemeClr val="accent3"/>
                </a:solidFill>
              </a:rPr>
              <a:t>定义相似</a:t>
            </a:r>
            <a:endParaRPr lang="zh-CN" altLang="en-US">
              <a:solidFill>
                <a:schemeClr val="accent3"/>
              </a:solidFill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3"/>
                </a:solidFill>
              </a:rPr>
              <a:t>Step 4. API</a:t>
            </a:r>
            <a:r>
              <a:rPr lang="zh-CN" altLang="en-US">
                <a:solidFill>
                  <a:schemeClr val="accent3"/>
                </a:solidFill>
              </a:rPr>
              <a:t>上下文相似</a:t>
            </a:r>
            <a:endParaRPr lang="zh-CN" altLang="en-US">
              <a:solidFill>
                <a:schemeClr val="accent3"/>
              </a:solidFill>
            </a:endParaRPr>
          </a:p>
        </p:txBody>
      </p:sp>
      <p:pic>
        <p:nvPicPr>
          <p:cNvPr id="8" name="图片 7" descr="截屏2023-10-10 13.36.15"/>
          <p:cNvPicPr>
            <a:picLocks noChangeAspect="1"/>
          </p:cNvPicPr>
          <p:nvPr/>
        </p:nvPicPr>
        <p:blipFill>
          <a:blip r:embed="rId1"/>
          <a:srcRect l="5183"/>
          <a:stretch>
            <a:fillRect/>
          </a:stretch>
        </p:blipFill>
        <p:spPr>
          <a:xfrm>
            <a:off x="4712970" y="0"/>
            <a:ext cx="7379970" cy="669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7910" y="2990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上周工作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1451610"/>
            <a:ext cx="3817620" cy="421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>
                <a:solidFill>
                  <a:schemeClr val="accent3"/>
                </a:solidFill>
              </a:rPr>
              <a:t>TensorFlow</a:t>
            </a:r>
            <a:r>
              <a:rPr lang="zh-CN" altLang="en-US">
                <a:solidFill>
                  <a:schemeClr val="accent3"/>
                </a:solidFill>
              </a:rPr>
              <a:t>数据收集（</a:t>
            </a:r>
            <a:r>
              <a:rPr lang="en-US" altLang="zh-CN">
                <a:solidFill>
                  <a:schemeClr val="accent3"/>
                </a:solidFill>
              </a:rPr>
              <a:t>information/tf/layer_info</a:t>
            </a:r>
            <a:r>
              <a:rPr lang="zh-CN" altLang="en-US">
                <a:solidFill>
                  <a:schemeClr val="accent3"/>
                </a:solidFill>
              </a:rPr>
              <a:t>）</a:t>
            </a:r>
            <a:endParaRPr lang="zh-CN" altLang="en-US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>
                <a:solidFill>
                  <a:schemeClr val="accent3"/>
                </a:solidFill>
              </a:rPr>
              <a:t>同框架相似度计算（</a:t>
            </a:r>
            <a:r>
              <a:rPr lang="en-US" altLang="zh-CN">
                <a:solidFill>
                  <a:schemeClr val="accent3"/>
                </a:solidFill>
              </a:rPr>
              <a:t>information/tf/api_similarity</a:t>
            </a:r>
            <a:r>
              <a:rPr lang="zh-CN" altLang="en-US">
                <a:solidFill>
                  <a:schemeClr val="accent3"/>
                </a:solidFill>
              </a:rPr>
              <a:t>）</a:t>
            </a:r>
            <a:endParaRPr lang="zh-CN" altLang="en-US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跨框架相似度</a:t>
            </a:r>
            <a:r>
              <a:rPr lang="zh-CN" altLang="en-US"/>
              <a:t>计算（information/api_info）</a:t>
            </a:r>
            <a:endParaRPr lang="zh-CN" altLang="en-US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/>
              <a:t>Step 1. </a:t>
            </a:r>
            <a:r>
              <a:rPr lang="en-US" altLang="zh-CN">
                <a:sym typeface="+mn-ea"/>
              </a:rPr>
              <a:t>API</a:t>
            </a:r>
            <a:r>
              <a:rPr lang="zh-CN" altLang="en-US"/>
              <a:t>名称相同</a:t>
            </a:r>
            <a:endParaRPr lang="zh-CN" altLang="en-US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/>
              <a:t>Step 2. </a:t>
            </a:r>
            <a:r>
              <a:rPr lang="en-US" altLang="zh-CN">
                <a:sym typeface="+mn-ea"/>
              </a:rPr>
              <a:t>API</a:t>
            </a:r>
            <a:r>
              <a:rPr lang="zh-CN" altLang="en-US"/>
              <a:t>名称</a:t>
            </a:r>
            <a:r>
              <a:rPr lang="zh-CN" altLang="en-US"/>
              <a:t>相似</a:t>
            </a:r>
            <a:endParaRPr lang="zh-CN" altLang="en-US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/>
              <a:t>Step 3. API</a:t>
            </a:r>
            <a:r>
              <a:rPr lang="zh-CN" altLang="en-US"/>
              <a:t>定义相似</a:t>
            </a:r>
            <a:endParaRPr lang="zh-CN" altLang="en-US"/>
          </a:p>
          <a:p>
            <a:pPr lvl="1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Step 4. API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上下文相似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图片 8" descr="截屏2023-10-10 13.42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4620" y="170180"/>
            <a:ext cx="8096250" cy="1791335"/>
          </a:xfrm>
          <a:prstGeom prst="rect">
            <a:avLst/>
          </a:prstGeom>
          <a:ln>
            <a:solidFill>
              <a:srgbClr val="A5719F"/>
            </a:solidFill>
          </a:ln>
        </p:spPr>
      </p:pic>
      <p:pic>
        <p:nvPicPr>
          <p:cNvPr id="13" name="图片 12" descr="截屏2023-10-10 13.42.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1961515"/>
            <a:ext cx="8096250" cy="2839085"/>
          </a:xfrm>
          <a:prstGeom prst="rect">
            <a:avLst/>
          </a:prstGeom>
          <a:ln>
            <a:solidFill>
              <a:srgbClr val="A5719F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057910" y="2990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上周工作</a:t>
            </a:r>
            <a:endParaRPr lang="zh-CN" altLang="en-US" sz="2400"/>
          </a:p>
        </p:txBody>
      </p:sp>
      <p:pic>
        <p:nvPicPr>
          <p:cNvPr id="3" name="图片 2" descr="截屏2023-10-10 15.35.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4833620"/>
            <a:ext cx="8096250" cy="1791335"/>
          </a:xfrm>
          <a:prstGeom prst="rect">
            <a:avLst/>
          </a:prstGeom>
          <a:ln>
            <a:solidFill>
              <a:srgbClr val="A5719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0" y="630873"/>
          <a:ext cx="12192000" cy="55962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675"/>
                <a:gridCol w="1342390"/>
                <a:gridCol w="1928495"/>
                <a:gridCol w="2256790"/>
                <a:gridCol w="2052320"/>
                <a:gridCol w="2309495"/>
                <a:gridCol w="1981835"/>
              </a:tblGrid>
              <a:tr h="7080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zh-CN" sz="14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400"/>
                        <a:t>abs_function</a:t>
                      </a:r>
                      <a:endParaRPr lang="en-US" altLang="zh-CN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/>
                        <a:t>torch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/>
                        <a:t>ms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/>
                        <a:t>paddle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/>
                        <a:t>tf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/>
                        <a:t>jittor</a:t>
                      </a:r>
                      <a:endParaRPr lang="en-US" altLang="zh-CN" sz="16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52133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conv1d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torch.nn.Conv1d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mindspore.nn.Conv1d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paddle.nn.Conv1D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tf.keras.layers.Conv1D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jittor.nn.Conv1d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2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conv2d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tf.keras.layers.Conv2D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conv3d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tf.keras.layers.Conv3D</a:t>
                      </a:r>
                      <a:endParaRPr lang="en-US" altLang="zh-CN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jittor.nn.Conv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880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convtranspose1d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torch.nn.ConvTranspose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paddle.nn.Conv1DTranspose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tf.keras.layers.Conv1D</a:t>
                      </a:r>
                      <a:r>
                        <a:rPr lang="zh-CN" altLang="en-US" sz="1200"/>
                        <a:t>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880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convtranspose2d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torch.nn.ConvTranspose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tf.keras.layers.Conv2D</a:t>
                      </a:r>
                      <a:r>
                        <a:rPr lang="zh-CN" altLang="en-US" sz="1200"/>
                        <a:t>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jittor.nn.ConvTranspose2d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880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6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convtranspose3d</a:t>
                      </a:r>
                      <a:endParaRPr lang="zh-CN" altLang="en-US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torch.nn.ConvTranspose3d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mindspore.nn.Conv3dTranspose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paddle.nn.Conv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tf.keras.layers.Conv3D</a:t>
                      </a:r>
                      <a:r>
                        <a:rPr lang="zh-CN" altLang="en-US" sz="1200"/>
                        <a:t>Transpose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jittor.nn.ConvTranspose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7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maxpool2d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torch.nn.MaxPool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mindspore.nn.MaxPool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paddle.nn.MaxPool2D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</a:t>
                      </a:r>
                      <a:r>
                        <a:rPr lang="zh-CN" altLang="en-US" sz="1200"/>
                        <a:t>MaxPooling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jittor.nn.MaxPool2d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8</a:t>
                      </a:r>
                      <a:endParaRPr lang="en-US" altLang="zh-CN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maxpool3d</a:t>
                      </a:r>
                      <a:endParaRPr lang="en-US" altLang="zh-CN" sz="12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torch.nn.MaxPool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mindspore.nn.MaxPool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paddle.nn.MaxPool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tf.keras.layers.</a:t>
                      </a:r>
                      <a:r>
                        <a:rPr lang="zh-CN" altLang="en-US" sz="1200"/>
                        <a:t>MaxPooling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jittor.nn.MaxPool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d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200"/>
                        <a:t>…</a:t>
                      </a:r>
                      <a:endParaRPr lang="zh-CN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9870" y="1033145"/>
            <a:ext cx="2898775" cy="4932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- layer: conv2d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params: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in_channels: 1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kernel_size: 5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out_channels: 6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in: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out: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- layer: relu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params: {}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in: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out: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- layer: maxpool2d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params: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kernel_size: 2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stride: 2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in: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out: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49020" y="902970"/>
            <a:ext cx="989965" cy="229870"/>
          </a:xfrm>
          <a:prstGeom prst="roundRect">
            <a:avLst/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抽象层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502410" y="1308735"/>
            <a:ext cx="989965" cy="300355"/>
          </a:xfrm>
          <a:prstGeom prst="rect">
            <a:avLst/>
          </a:prstGeom>
          <a:noFill/>
          <a:ln w="19050">
            <a:solidFill>
              <a:srgbClr val="A5719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3033395" y="3513455"/>
          <a:ext cx="9158605" cy="24930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0665"/>
                <a:gridCol w="1008380"/>
                <a:gridCol w="1448435"/>
                <a:gridCol w="1695450"/>
                <a:gridCol w="1541780"/>
                <a:gridCol w="1734820"/>
                <a:gridCol w="1489075"/>
              </a:tblGrid>
              <a:tr h="3479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endParaRPr lang="en-US" altLang="zh-CN" sz="1000"/>
                    </a:p>
                  </a:txBody>
                  <a:tcPr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000"/>
                        <a:t>abs_function</a:t>
                      </a:r>
                      <a:endParaRPr lang="en-US" altLang="zh-CN" sz="10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torch</a:t>
                      </a:r>
                      <a:endParaRPr lang="en-US" altLang="zh-CN" sz="12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ms</a:t>
                      </a:r>
                      <a:endParaRPr lang="en-US" altLang="zh-CN" sz="12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paddle</a:t>
                      </a:r>
                      <a:endParaRPr lang="en-US" altLang="zh-CN" sz="12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tf</a:t>
                      </a:r>
                      <a:endParaRPr lang="en-US" altLang="zh-CN" sz="12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200"/>
                        <a:t>jittor</a:t>
                      </a:r>
                      <a:endParaRPr lang="en-US" altLang="zh-CN" sz="12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  <a:tr h="25654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1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conv1d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torch.nn.Conv1d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mindspore.nn.Conv1d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paddle.nn.Conv1D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tf.keras.layers.Conv1D</a:t>
                      </a:r>
                      <a:endParaRPr lang="en-US" altLang="zh-CN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jittor.nn.Conv1d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2034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2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conv2d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tf.keras.layers.Conv2D</a:t>
                      </a:r>
                      <a:endParaRPr lang="en-US" altLang="zh-CN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590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3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conv3d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tf.keras.layers.Conv3D</a:t>
                      </a:r>
                      <a:endParaRPr lang="en-US" altLang="zh-CN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jittor.nn.Conv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4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convtranspose1d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torch.nn.ConvTranspose</a:t>
                      </a: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</a:t>
                      </a: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paddle.nn.Conv1DTranspose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tf.keras.layers.Conv1D</a:t>
                      </a:r>
                      <a:r>
                        <a:rPr lang="zh-CN" altLang="en-US" sz="900"/>
                        <a:t>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3622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5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convtranspose2d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torch.nn.ConvTranspose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tf.keras.layers.Conv2D</a:t>
                      </a:r>
                      <a:r>
                        <a:rPr lang="zh-CN" altLang="en-US" sz="900"/>
                        <a:t>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jittor.nn.ConvTranspose2d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6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convtranspose3d</a:t>
                      </a:r>
                      <a:endParaRPr lang="zh-CN" altLang="en-US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torch.nn.ConvTranspose3d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mindspore.nn.Conv3dTranspose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paddle.nn.Conv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tf.keras.layers.Conv3D</a:t>
                      </a:r>
                      <a:r>
                        <a:rPr lang="zh-CN" altLang="en-US" sz="900"/>
                        <a:t>Transpose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jittor.nn.ConvTranspose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1971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7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maxpool2d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torch.nn.MaxPool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mindspore.nn.MaxPool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paddle.nn.MaxPool2D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</a:t>
                      </a:r>
                      <a:r>
                        <a:rPr lang="zh-CN" altLang="en-US" sz="900"/>
                        <a:t>MaxPooling</a:t>
                      </a:r>
                      <a:r>
                        <a:rPr lang="en-US" altLang="zh-CN" sz="900"/>
                        <a:t>2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jittor.nn.MaxPool2d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02565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8</a:t>
                      </a:r>
                      <a:endParaRPr lang="en-US" altLang="zh-CN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maxpool3d</a:t>
                      </a:r>
                      <a:endParaRPr lang="en-US" altLang="zh-CN" sz="900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torch.nn.MaxPool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mindspore.nn.MaxPool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paddle.nn.MaxPool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900"/>
                        <a:t>tf.keras.layers.</a:t>
                      </a:r>
                      <a:r>
                        <a:rPr lang="zh-CN" altLang="en-US" sz="900"/>
                        <a:t>MaxPooling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jittor.nn.MaxPool</a:t>
                      </a:r>
                      <a:r>
                        <a:rPr lang="en-US" altLang="zh-CN" sz="900"/>
                        <a:t>3</a:t>
                      </a:r>
                      <a:r>
                        <a:rPr lang="zh-CN" altLang="en-US" sz="900"/>
                        <a:t>d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38760"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900"/>
                        <a:t>…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57910" y="299085"/>
            <a:ext cx="179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API Mutate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215640" y="2337435"/>
            <a:ext cx="224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ourier New Bold" panose="02070309020205020404" charset="0"/>
                <a:cs typeface="Courier New Bold" panose="02070309020205020404" charset="0"/>
              </a:rPr>
              <a:t>conv2d</a:t>
            </a:r>
            <a:r>
              <a:rPr lang="en-US" altLang="zh-CN"/>
              <a:t>(</a:t>
            </a:r>
            <a:r>
              <a:rPr lang="zh-CN" altLang="en-US"/>
              <a:t>抽象层函数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5763260" y="2337435"/>
            <a:ext cx="3051175" cy="328295"/>
          </a:xfrm>
          <a:prstGeom prst="rightArrow">
            <a:avLst/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爆炸形 1 17"/>
          <p:cNvSpPr/>
          <p:nvPr/>
        </p:nvSpPr>
        <p:spPr>
          <a:xfrm>
            <a:off x="9242425" y="1739265"/>
            <a:ext cx="2172970" cy="1525270"/>
          </a:xfrm>
          <a:prstGeom prst="irregularSeal1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34000" y="1609090"/>
            <a:ext cx="35814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information/tf/layer_info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）</a:t>
            </a:r>
            <a:endParaRPr lang="zh-CN" altLang="en-US" sz="1400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information/tf/api_similarity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）</a:t>
            </a:r>
            <a:endParaRPr lang="zh-CN" altLang="en-US" sz="1400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（information/api_info）</a:t>
            </a:r>
            <a:endParaRPr lang="zh-CN" altLang="en-US" sz="1400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30015" y="759460"/>
            <a:ext cx="7200900" cy="645160"/>
          </a:xfrm>
          <a:prstGeom prst="rect">
            <a:avLst/>
          </a:prstGeom>
          <a:noFill/>
          <a:ln w="19050">
            <a:solidFill>
              <a:srgbClr val="A5719F"/>
            </a:solidFill>
            <a:prstDash val="dashDot"/>
          </a:ln>
        </p:spPr>
        <p:txBody>
          <a:bodyPr wrap="square" rtlCol="0">
            <a:spAutoFit/>
          </a:bodyPr>
          <a:p>
            <a:r>
              <a:rPr lang="zh-CN" altLang="en-US"/>
              <a:t>为了保证语义一致性，</a:t>
            </a:r>
            <a:r>
              <a:rPr lang="en-US" altLang="zh-CN"/>
              <a:t>API Mutate</a:t>
            </a:r>
            <a:r>
              <a:rPr lang="zh-CN" altLang="en-US"/>
              <a:t>的函数选择过程在抽象层进行，就要计算抽象函数</a:t>
            </a:r>
            <a:r>
              <a:rPr lang="en-US" altLang="zh-CN"/>
              <a:t>conv2d</a:t>
            </a:r>
            <a:r>
              <a:rPr lang="zh-CN" altLang="en-US"/>
              <a:t>在所有框架下可以突变为的抽象层函数。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 txBox="1"/>
          <p:nvPr/>
        </p:nvSpPr>
        <p:spPr>
          <a:xfrm>
            <a:off x="11229278" y="6322741"/>
            <a:ext cx="535260" cy="52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D91E7F-84B6-4064-9D4E-CC7D244BCA04}" type="slidenum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</a:rPr>
            </a:fld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910" y="2990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API Mutate</a:t>
            </a:r>
            <a:endParaRPr lang="zh-CN" altLang="en-US" sz="2400"/>
          </a:p>
        </p:txBody>
      </p:sp>
      <p:pic>
        <p:nvPicPr>
          <p:cNvPr id="4" name="图片 3" descr="抽象层函数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1156335"/>
            <a:ext cx="10920730" cy="4545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39350" y="4049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1732915"/>
            <a:ext cx="26949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14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（information/api_info）</a:t>
            </a:r>
            <a:endParaRPr lang="zh-CN" altLang="en-US" sz="1400"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1245" y="919480"/>
            <a:ext cx="4320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14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</a:t>
            </a:r>
            <a:r>
              <a:rPr lang="en-US" altLang="zh-CN" sz="14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information/framework/api_similarity</a:t>
            </a:r>
            <a:r>
              <a:rPr lang="zh-CN" altLang="en-US" sz="14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）</a:t>
            </a:r>
            <a:endParaRPr lang="zh-CN" altLang="en-US" sz="1400"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8950" y="1732915"/>
            <a:ext cx="26949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zh-CN" altLang="en-US" sz="1400"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（information/api_info）</a:t>
            </a:r>
            <a:endParaRPr lang="zh-CN" altLang="en-US" sz="1400">
              <a:latin typeface="Courier New Regular" panose="02070309020205020404" charset="0"/>
              <a:cs typeface="Courier New Regular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9870" y="1033145"/>
            <a:ext cx="2898775" cy="25069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- layer: conv2d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params: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in_channels: 1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kernel_size: 5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out_channels: 6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in: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out: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49020" y="902970"/>
            <a:ext cx="989965" cy="229870"/>
          </a:xfrm>
          <a:prstGeom prst="roundRect">
            <a:avLst/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抽象层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1502410" y="1276350"/>
            <a:ext cx="989965" cy="300355"/>
          </a:xfrm>
          <a:prstGeom prst="rect">
            <a:avLst/>
          </a:prstGeom>
          <a:noFill/>
          <a:ln w="19050">
            <a:solidFill>
              <a:srgbClr val="A5719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90620" y="758825"/>
            <a:ext cx="8355965" cy="278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rgbClr val="000080"/>
                </a:solidFill>
                <a:latin typeface="Courier New Bold" panose="02070309020205020404" charset="0"/>
                <a:cs typeface="Courier New Bold" panose="02070309020205020404" charset="0"/>
              </a:rPr>
              <a:t>class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Demo(torch.nn.Module):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latin typeface="Courier New Bold" panose="02070309020205020404" charset="0"/>
                <a:cs typeface="Courier New Bold" panose="02070309020205020404" charset="0"/>
              </a:rPr>
              <a:t>def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</a:t>
            </a:r>
            <a:r>
              <a:rPr lang="en-US" altLang="zh-CN" sz="1400" b="1">
                <a:solidFill>
                  <a:srgbClr val="CE5ECE"/>
                </a:solidFill>
                <a:latin typeface="Courier New Bold" panose="02070309020205020404" charset="0"/>
                <a:cs typeface="Courier New Bold" panose="02070309020205020404" charset="0"/>
              </a:rPr>
              <a:t>__init__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(</a:t>
            </a:r>
            <a:r>
              <a:rPr lang="en-US" altLang="zh-CN" sz="1400" b="1">
                <a:solidFill>
                  <a:srgbClr val="A5719F"/>
                </a:solidFill>
                <a:latin typeface="Courier New Regular" panose="02070309020205020404" charset="0"/>
                <a:cs typeface="Courier New Regular" panose="02070309020205020404" charset="0"/>
              </a:rPr>
              <a:t>self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):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</a:t>
            </a:r>
            <a:r>
              <a:rPr lang="en-US" altLang="zh-CN" sz="1400" b="1">
                <a:solidFill>
                  <a:srgbClr val="000080"/>
                </a:solidFill>
                <a:latin typeface="Courier New Regular" panose="02070309020205020404" charset="0"/>
                <a:cs typeface="Courier New Regular" panose="02070309020205020404" charset="0"/>
              </a:rPr>
              <a:t>super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(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Demo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, </a:t>
            </a:r>
            <a:r>
              <a:rPr lang="en-US" altLang="zh-CN" sz="1400" b="1">
                <a:solidFill>
                  <a:srgbClr val="A5719F"/>
                </a:solidFill>
                <a:latin typeface="Courier New Regular" panose="02070309020205020404" charset="0"/>
                <a:cs typeface="Courier New Regular" panose="02070309020205020404" charset="0"/>
              </a:rPr>
              <a:t>self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).__init__()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</a:t>
            </a:r>
            <a:r>
              <a:rPr lang="en-US" altLang="zh-CN" sz="1400" b="1">
                <a:solidFill>
                  <a:srgbClr val="A5719F"/>
                </a:solidFill>
                <a:latin typeface="Courier New Bold Italic" panose="02070309020205020404" charset="0"/>
                <a:cs typeface="Courier New Bold Italic" panose="02070309020205020404" charset="0"/>
              </a:rPr>
              <a:t>self</a:t>
            </a:r>
            <a:r>
              <a:rPr lang="en-US" altLang="zh-CN" sz="1400" b="1">
                <a:solidFill>
                  <a:schemeClr val="tx1"/>
                </a:solidFill>
                <a:latin typeface="Courier New Bold Italic" panose="02070309020205020404" charset="0"/>
                <a:cs typeface="Courier New Bold Italic" panose="02070309020205020404" charset="0"/>
              </a:rPr>
              <a:t>.convtranspore2d_1 = torch.nn.ConvTranspore2D(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in_channels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=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1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, 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kernel_size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=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5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, 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out_channels</a:t>
            </a:r>
            <a:r>
              <a:rPr lang="en-US" altLang="zh-CN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=</a:t>
            </a:r>
            <a:r>
              <a:rPr lang="zh-CN" altLang="en-US" sz="1400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  <a:sym typeface="+mn-ea"/>
              </a:rPr>
              <a:t>6</a:t>
            </a:r>
            <a:r>
              <a:rPr lang="en-US" altLang="zh-CN" sz="1400" b="1">
                <a:solidFill>
                  <a:schemeClr val="tx1"/>
                </a:solidFill>
                <a:latin typeface="Courier New Bold Italic" panose="02070309020205020404" charset="0"/>
                <a:cs typeface="Courier New Bold Italic" panose="02070309020205020404" charset="0"/>
              </a:rPr>
              <a:t>)  </a:t>
            </a:r>
            <a:endParaRPr lang="en-US" altLang="zh-CN" sz="1400" b="1">
              <a:solidFill>
                <a:schemeClr val="tx1"/>
              </a:solidFill>
              <a:latin typeface="Courier New Bold Italic" panose="02070309020205020404" charset="0"/>
              <a:cs typeface="Courier New Bold Italic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endParaRPr lang="en-US" altLang="zh-CN" sz="1400" b="1">
              <a:solidFill>
                <a:schemeClr val="tx1"/>
              </a:solidFill>
              <a:latin typeface="Courier New Bold Italic" panose="02070309020205020404" charset="0"/>
              <a:cs typeface="Courier New Bold Italic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def forward(self, x):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</a:t>
            </a:r>
            <a:r>
              <a:rPr lang="en-US" altLang="zh-CN" sz="1400" b="1">
                <a:solidFill>
                  <a:schemeClr val="accent2"/>
                </a:solidFill>
                <a:latin typeface="Courier New Bold" panose="02070309020205020404" charset="0"/>
                <a:cs typeface="Courier New Bold" panose="02070309020205020404" charset="0"/>
              </a:rPr>
              <a:t># 1st block</a:t>
            </a:r>
            <a:endParaRPr lang="en-US" altLang="zh-CN" sz="1400" b="1">
              <a:solidFill>
                <a:schemeClr val="accent2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x = </a:t>
            </a:r>
            <a:r>
              <a:rPr lang="en-US" altLang="zh-CN" sz="1400" b="1">
                <a:solidFill>
                  <a:srgbClr val="A5719F"/>
                </a:solidFill>
                <a:latin typeface="Courier New Regular" panose="02070309020205020404" charset="0"/>
                <a:cs typeface="Courier New Regular" panose="02070309020205020404" charset="0"/>
              </a:rPr>
              <a:t>self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.</a:t>
            </a:r>
            <a:r>
              <a:rPr lang="en-US" altLang="zh-CN" sz="1400" b="1">
                <a:solidFill>
                  <a:schemeClr val="tx1"/>
                </a:solidFill>
                <a:latin typeface="Courier New Bold Italic" panose="02070309020205020404" charset="0"/>
                <a:cs typeface="Courier New Bold Italic" panose="02070309020205020404" charset="0"/>
                <a:sym typeface="+mn-ea"/>
              </a:rPr>
              <a:t>convtranspore2d_1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(x)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    </a:t>
            </a:r>
            <a:r>
              <a:rPr lang="en-US" altLang="zh-CN" sz="1400" b="1">
                <a:solidFill>
                  <a:srgbClr val="000080"/>
                </a:solidFill>
                <a:latin typeface="Courier New Bold" panose="02070309020205020404" charset="0"/>
                <a:cs typeface="Courier New Bold" panose="02070309020205020404" charset="0"/>
              </a:rPr>
              <a:t>return 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x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845685" y="3777615"/>
            <a:ext cx="7200900" cy="17716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rgbClr val="000080"/>
                </a:solidFill>
                <a:latin typeface="Courier New Bold" panose="02070309020205020404" charset="0"/>
                <a:cs typeface="Courier New Bold" panose="02070309020205020404" charset="0"/>
              </a:rPr>
              <a:t>def 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Demo(label_num=</a:t>
            </a:r>
            <a:r>
              <a:rPr lang="en-US" altLang="zh-CN" sz="1400" b="1">
                <a:solidFill>
                  <a:srgbClr val="000080"/>
                </a:solidFill>
                <a:latin typeface="Courier New Regular" panose="02070309020205020404" charset="0"/>
                <a:cs typeface="Courier New Regular" panose="02070309020205020404" charset="0"/>
              </a:rPr>
              <a:t>10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, input_shape=</a:t>
            </a:r>
            <a:r>
              <a:rPr lang="en-US" altLang="zh-CN" sz="1400" b="1">
                <a:solidFill>
                  <a:srgbClr val="000080"/>
                </a:solidFill>
                <a:latin typeface="Courier New Regular" panose="02070309020205020404" charset="0"/>
                <a:cs typeface="Courier New Regular" panose="02070309020205020404" charset="0"/>
              </a:rPr>
              <a:t>(28, 28, 1)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):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input_tensor = tf.keras.Input(</a:t>
            </a:r>
            <a:r>
              <a:rPr lang="en-US" altLang="zh-CN" sz="1400" b="1">
                <a:solidFill>
                  <a:srgbClr val="A5719F"/>
                </a:solidFill>
                <a:latin typeface="Courier New Regular" panose="02070309020205020404" charset="0"/>
                <a:cs typeface="Courier New Regular" panose="02070309020205020404" charset="0"/>
              </a:rPr>
              <a:t>shape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=input_shape)   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</a:t>
            </a:r>
            <a:r>
              <a:rPr lang="en-US" altLang="zh-CN" sz="1400" b="1">
                <a:solidFill>
                  <a:schemeClr val="accent2"/>
                </a:solidFill>
                <a:latin typeface="Courier New Bold" panose="02070309020205020404" charset="0"/>
                <a:cs typeface="Courier New Bold" panose="02070309020205020404" charset="0"/>
              </a:rPr>
              <a:t> # 1st block</a:t>
            </a:r>
            <a:endParaRPr lang="en-US" altLang="zh-CN" sz="1400" b="1">
              <a:solidFill>
                <a:schemeClr val="accent2"/>
              </a:solidFill>
              <a:latin typeface="Courier New Bold" panose="02070309020205020404" charset="0"/>
              <a:cs typeface="Courier New Bold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</a:t>
            </a:r>
            <a:r>
              <a:rPr lang="en-US" altLang="zh-CN" sz="1400" b="1" i="1">
                <a:solidFill>
                  <a:schemeClr val="tx1"/>
                </a:solidFill>
                <a:latin typeface="Courier New Bold Italic" panose="02070309020205020404" charset="0"/>
                <a:cs typeface="Courier New Bold Italic" panose="02070309020205020404" charset="0"/>
              </a:rPr>
              <a:t>x = tf.keras.layers.Conv2DTranspore(</a:t>
            </a:r>
            <a:r>
              <a:rPr lang="en-US" altLang="zh-CN" sz="140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filters=6, kernel_size=5</a:t>
            </a:r>
            <a:r>
              <a:rPr lang="en-US" altLang="zh-CN" sz="1400" b="1" i="1">
                <a:solidFill>
                  <a:schemeClr val="tx1"/>
                </a:solidFill>
                <a:latin typeface="Courier New Bold Italic" panose="02070309020205020404" charset="0"/>
                <a:cs typeface="Courier New Bold Italic" panose="02070309020205020404" charset="0"/>
              </a:rPr>
              <a:t>)</a:t>
            </a:r>
            <a:endParaRPr lang="en-US" altLang="zh-CN" sz="1400" b="1" i="1">
              <a:solidFill>
                <a:schemeClr val="tx1"/>
              </a:solidFill>
              <a:latin typeface="Courier New Bold Italic" panose="02070309020205020404" charset="0"/>
              <a:cs typeface="Courier New Bold Italic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  <a:p>
            <a:pPr indent="0" algn="l" fontAlgn="auto">
              <a:lnSpc>
                <a:spcPts val="1800"/>
              </a:lnSpc>
            </a:pP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latin typeface="Courier New Bold" panose="02070309020205020404" charset="0"/>
                <a:cs typeface="Courier New Bold" panose="02070309020205020404" charset="0"/>
              </a:rPr>
              <a:t>return </a:t>
            </a:r>
            <a:r>
              <a:rPr lang="en-US" altLang="zh-CN" sz="1400" b="1">
                <a:solidFill>
                  <a:schemeClr val="tx1"/>
                </a:solidFill>
                <a:latin typeface="Courier New Regular" panose="02070309020205020404" charset="0"/>
                <a:cs typeface="Courier New Regular" panose="02070309020205020404" charset="0"/>
              </a:rPr>
              <a:t>x</a:t>
            </a:r>
            <a:endParaRPr lang="en-US" altLang="zh-CN" sz="1400" b="1">
              <a:solidFill>
                <a:schemeClr val="tx1"/>
              </a:solidFill>
              <a:latin typeface="Courier New Regular" panose="02070309020205020404" charset="0"/>
              <a:cs typeface="Courier New Regular" panose="020703090202050204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7910" y="299085"/>
            <a:ext cx="451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基于语义一致性的</a:t>
            </a:r>
            <a:r>
              <a:rPr lang="en-US" altLang="zh-CN" sz="2400"/>
              <a:t>API</a:t>
            </a:r>
            <a:r>
              <a:rPr lang="zh-CN" altLang="en-US" sz="2400"/>
              <a:t>翻译</a:t>
            </a:r>
            <a:r>
              <a:rPr lang="zh-CN" altLang="en-US" sz="2400"/>
              <a:t>过程</a:t>
            </a:r>
            <a:endParaRPr lang="zh-CN" altLang="en-US" sz="2400"/>
          </a:p>
        </p:txBody>
      </p:sp>
      <p:sp>
        <p:nvSpPr>
          <p:cNvPr id="16" name="圆角右箭头 15"/>
          <p:cNvSpPr/>
          <p:nvPr/>
        </p:nvSpPr>
        <p:spPr>
          <a:xfrm rot="16200000" flipV="1">
            <a:off x="3402965" y="3740150"/>
            <a:ext cx="989330" cy="1066165"/>
          </a:xfrm>
          <a:prstGeom prst="bentArrow">
            <a:avLst>
              <a:gd name="adj1" fmla="val 15821"/>
              <a:gd name="adj2" fmla="val 19464"/>
              <a:gd name="adj3" fmla="val 25000"/>
              <a:gd name="adj4" fmla="val 43750"/>
            </a:avLst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364865" y="4599940"/>
            <a:ext cx="1413510" cy="300990"/>
          </a:xfrm>
          <a:prstGeom prst="rightArrow">
            <a:avLst/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29870" y="3824605"/>
            <a:ext cx="3461385" cy="25069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- layer: conv</a:t>
            </a:r>
            <a:r>
              <a:rPr lang="en-US" altLang="zh-CN" sz="1600">
                <a:latin typeface="Courier New" panose="02070309020205020404" charset="0"/>
                <a:cs typeface="Courier New" panose="02070309020205020404" charset="0"/>
              </a:rPr>
              <a:t>transpore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2d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params: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in_channels: 1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kernel_size: 5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  out_channels: 6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in: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 out: x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indent="0" algn="l" fontAlgn="auto">
              <a:lnSpc>
                <a:spcPts val="2000"/>
              </a:lnSpc>
            </a:pP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3" name="弧形 22"/>
          <p:cNvSpPr/>
          <p:nvPr/>
        </p:nvSpPr>
        <p:spPr>
          <a:xfrm rot="660000">
            <a:off x="680720" y="1357630"/>
            <a:ext cx="2771775" cy="4333875"/>
          </a:xfrm>
          <a:prstGeom prst="arc">
            <a:avLst>
              <a:gd name="adj1" fmla="val 16195023"/>
              <a:gd name="adj2" fmla="val 482539"/>
            </a:avLst>
          </a:prstGeom>
          <a:ln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65580" y="4023360"/>
            <a:ext cx="2004060" cy="300355"/>
          </a:xfrm>
          <a:prstGeom prst="rect">
            <a:avLst/>
          </a:prstGeom>
          <a:noFill/>
          <a:ln w="19050">
            <a:solidFill>
              <a:srgbClr val="A5719F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51355" y="3496945"/>
            <a:ext cx="1676400" cy="301625"/>
          </a:xfrm>
          <a:prstGeom prst="rect">
            <a:avLst/>
          </a:prstGeom>
          <a:noFill/>
          <a:ln w="19050">
            <a:solidFill>
              <a:srgbClr val="A5719F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noAutofit/>
          </a:bodyPr>
          <a:p>
            <a:r>
              <a:rPr lang="en-US" altLang="zh-CN" b="1">
                <a:latin typeface="Courier New Bold" panose="02070309020205020404" charset="0"/>
                <a:cs typeface="Courier New Bold" panose="02070309020205020404" charset="0"/>
              </a:rPr>
              <a:t>API Mutate</a:t>
            </a:r>
            <a:endParaRPr lang="en-US" altLang="zh-CN" b="1">
              <a:latin typeface="Courier New Bold" panose="02070309020205020404" charset="0"/>
              <a:cs typeface="Courier New Bold" panose="020703090202050204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281920" y="673100"/>
            <a:ext cx="989965" cy="229870"/>
          </a:xfrm>
          <a:prstGeom prst="roundRect">
            <a:avLst/>
          </a:prstGeom>
          <a:solidFill>
            <a:srgbClr val="A5719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具体层</a:t>
            </a:r>
            <a:endParaRPr lang="zh-CN" altLang="en-US" sz="1400"/>
          </a:p>
        </p:txBody>
      </p:sp>
      <p:pic>
        <p:nvPicPr>
          <p:cNvPr id="27" name="图片 26" descr="Tensor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885" y="5049520"/>
            <a:ext cx="2225040" cy="499745"/>
          </a:xfrm>
          <a:prstGeom prst="rect">
            <a:avLst/>
          </a:prstGeom>
        </p:spPr>
      </p:pic>
      <p:pic>
        <p:nvPicPr>
          <p:cNvPr id="29" name="图片 28" descr="pyto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955" y="2976880"/>
            <a:ext cx="2818130" cy="56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57910" y="2990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本周工作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353628" y="2421890"/>
            <a:ext cx="7484745" cy="2014220"/>
          </a:xfrm>
          <a:prstGeom prst="rect">
            <a:avLst/>
          </a:prstGeom>
          <a:noFill/>
          <a:ln>
            <a:solidFill>
              <a:srgbClr val="A5719F"/>
            </a:solidFill>
          </a:ln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收集基于不同框架实现的神经网络（</a:t>
            </a:r>
            <a:r>
              <a:rPr lang="en-US" altLang="zh-CN" sz="2000"/>
              <a:t>CNN/RNN</a:t>
            </a:r>
            <a:r>
              <a:rPr lang="zh-CN" altLang="en-US" sz="2000"/>
              <a:t>）各</a:t>
            </a:r>
            <a:r>
              <a:rPr lang="en-US" altLang="zh-CN" sz="2000"/>
              <a:t>100</a:t>
            </a:r>
            <a:r>
              <a:rPr lang="zh-CN" altLang="en-US" sz="2000"/>
              <a:t>个。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(C)</a:t>
            </a:r>
            <a:r>
              <a:rPr lang="zh-CN" altLang="en-US" sz="2000"/>
              <a:t>对收集到的</a:t>
            </a:r>
            <a:r>
              <a:rPr lang="zh-CN" altLang="en-US" sz="2000"/>
              <a:t>网络进行裁剪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/>
              <a:t>(W)</a:t>
            </a:r>
            <a:r>
              <a:rPr lang="zh-CN" altLang="en-US" sz="2000"/>
              <a:t>利用收集到的神经网络计算</a:t>
            </a:r>
            <a:r>
              <a:rPr lang="en-US" altLang="zh-CN" sz="2000"/>
              <a:t>API</a:t>
            </a:r>
            <a:r>
              <a:rPr lang="en-US" altLang="zh-CN" sz="2000">
                <a:solidFill>
                  <a:schemeClr val="accent2"/>
                </a:solidFill>
              </a:rPr>
              <a:t>Step 4. </a:t>
            </a:r>
            <a:r>
              <a:rPr lang="zh-CN" altLang="en-US" sz="2000">
                <a:solidFill>
                  <a:schemeClr val="accent2"/>
                </a:solidFill>
              </a:rPr>
              <a:t>上下文相似度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>
                <a:solidFill>
                  <a:schemeClr val="tx1"/>
                </a:solidFill>
              </a:rPr>
              <a:t>(Y)</a:t>
            </a:r>
            <a:r>
              <a:rPr lang="zh-CN" altLang="en-US" sz="2000">
                <a:solidFill>
                  <a:schemeClr val="tx1"/>
                </a:solidFill>
              </a:rPr>
              <a:t>用</a:t>
            </a:r>
            <a:r>
              <a:rPr lang="en-US" altLang="zh-CN" sz="2000">
                <a:solidFill>
                  <a:schemeClr val="tx1"/>
                </a:solidFill>
              </a:rPr>
              <a:t>abs_function</a:t>
            </a:r>
            <a:r>
              <a:rPr lang="zh-CN" altLang="en-US" sz="2000">
                <a:solidFill>
                  <a:schemeClr val="tx1"/>
                </a:solidFill>
              </a:rPr>
              <a:t>表以及相关数据完成</a:t>
            </a:r>
            <a:r>
              <a:rPr lang="en-US" altLang="zh-CN" sz="2000">
                <a:solidFill>
                  <a:schemeClr val="tx1"/>
                </a:solidFill>
              </a:rPr>
              <a:t>API Mutate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>
                <a:solidFill>
                  <a:schemeClr val="accent2"/>
                </a:solidFill>
              </a:rPr>
              <a:t>原型设计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TABLE_ENDDRAG_ORIGIN_RECT" val="960*440"/>
  <p:tag name="TABLE_ENDDRAG_RECT" val="0*46*960*440"/>
</p:tagLst>
</file>

<file path=ppt/tags/tag2.xml><?xml version="1.0" encoding="utf-8"?>
<p:tagLst xmlns:p="http://schemas.openxmlformats.org/presentationml/2006/main">
  <p:tag name="TABLE_ENDDRAG_ORIGIN_RECT" val="670*252"/>
  <p:tag name="TABLE_ENDDRAG_RECT" val="281*235*670*252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3796</Words>
  <Application>WPS 表格</Application>
  <PresentationFormat>宽屏</PresentationFormat>
  <Paragraphs>406</Paragraphs>
  <Slides>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微软雅黑</vt:lpstr>
      <vt:lpstr>汉仪旗黑</vt:lpstr>
      <vt:lpstr>Courier New</vt:lpstr>
      <vt:lpstr>Courier New Regular</vt:lpstr>
      <vt:lpstr>Courier New Bold</vt:lpstr>
      <vt:lpstr>Courier New Bold Italic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Times New Roman</vt:lpstr>
      <vt:lpstr>汉仪粗仿宋简</vt:lpstr>
      <vt:lpstr>PingFang TC Regular</vt:lpstr>
      <vt:lpstr>AkayaKanadaka</vt:lpstr>
      <vt:lpstr>Avenir Next Regular</vt:lpstr>
      <vt:lpstr>Baloo Chettan 2 Regular</vt:lpstr>
      <vt:lpstr>Bradley Hand</vt:lpstr>
      <vt:lpstr>Copperplate Regular</vt:lpstr>
      <vt:lpstr>Times New Roman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category>第一PPT模板网-WWW.1PPT.COM</cp:category>
  <cp:lastModifiedBy>鞠诺</cp:lastModifiedBy>
  <cp:revision>1399</cp:revision>
  <cp:lastPrinted>2023-10-10T07:40:46Z</cp:lastPrinted>
  <dcterms:created xsi:type="dcterms:W3CDTF">2023-10-10T07:40:46Z</dcterms:created>
  <dcterms:modified xsi:type="dcterms:W3CDTF">2023-10-10T07:40:46Z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2052-6.0.0.8068</vt:lpwstr>
  </property>
  <property fmtid="{D5CDD505-2E9C-101B-9397-08002B2CF9AE}" pid="3" name="ICV">
    <vt:lpwstr>F5C05B7F197FB67791620465E54695CE_43</vt:lpwstr>
  </property>
</Properties>
</file>