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9" r:id="rId9"/>
    <p:sldId id="269" r:id="rId10"/>
    <p:sldId id="272" r:id="rId11"/>
    <p:sldId id="275" r:id="rId12"/>
    <p:sldId id="276" r:id="rId13"/>
    <p:sldId id="273" r:id="rId14"/>
    <p:sldId id="278" r:id="rId15"/>
    <p:sldId id="27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CBFF"/>
    <a:srgbClr val="EDE7FF"/>
    <a:srgbClr val="FCEE21"/>
    <a:srgbClr val="22B573"/>
    <a:srgbClr val="FFC79F"/>
    <a:srgbClr val="6A005F"/>
    <a:srgbClr val="FDE1D8"/>
    <a:srgbClr val="B4E8FE"/>
    <a:srgbClr val="D8F7FE"/>
    <a:srgbClr val="FF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8" autoAdjust="0"/>
    <p:restoredTop sz="89116" autoAdjust="0"/>
  </p:normalViewPr>
  <p:slideViewPr>
    <p:cSldViewPr snapToGrid="0" showGuides="1">
      <p:cViewPr varScale="1">
        <p:scale>
          <a:sx n="104" d="100"/>
          <a:sy n="104" d="100"/>
        </p:scale>
        <p:origin x="768" y="96"/>
      </p:cViewPr>
      <p:guideLst>
        <p:guide orient="horz" pos="2160"/>
        <p:guide pos="37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notesViewPr>
    <p:cSldViewPr snapToGrid="0">
      <p:cViewPr varScale="1">
        <p:scale>
          <a:sx n="72" d="100"/>
          <a:sy n="72" d="100"/>
        </p:scale>
        <p:origin x="30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7D45F-9B06-4FD6-B80D-63AF92FC02D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3F7F3-BE4C-4D86-9918-24458AE0A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灯片编号占位符 15"/>
          <p:cNvSpPr txBox="1"/>
          <p:nvPr userDrawn="1"/>
        </p:nvSpPr>
        <p:spPr>
          <a:xfrm>
            <a:off x="10801349" y="6405444"/>
            <a:ext cx="139065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5" y="281328"/>
            <a:ext cx="1136719" cy="3614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373615"/>
            <a:ext cx="12192000" cy="729400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/>
              <a:t>	</a:t>
            </a:r>
            <a:r>
              <a:rPr lang="zh-CN" altLang="en-US" sz="2800"/>
              <a:t>基于代码组装的深度学习框架模糊测试方法</a:t>
            </a:r>
            <a:r>
              <a:rPr lang="zh-CN" altLang="en-US"/>
              <a:t> </a:t>
            </a:r>
            <a:endParaRPr lang="zh-CN" altLang="en-US" sz="400" i="1"/>
          </a:p>
        </p:txBody>
      </p:sp>
      <p:sp>
        <p:nvSpPr>
          <p:cNvPr id="7" name="矩形 6"/>
          <p:cNvSpPr/>
          <p:nvPr/>
        </p:nvSpPr>
        <p:spPr>
          <a:xfrm>
            <a:off x="0" y="2086928"/>
            <a:ext cx="12192000" cy="1286885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	</a:t>
            </a:r>
            <a:r>
              <a:rPr lang="en-US" altLang="zh-CN" sz="3200" b="1"/>
              <a:t>MoCo Assembler</a:t>
            </a:r>
            <a:r>
              <a:rPr lang="zh-CN" altLang="en-US" sz="3200" b="1"/>
              <a:t>：</a:t>
            </a:r>
            <a:r>
              <a:rPr lang="en-US" altLang="zh-CN" sz="3200" b="1"/>
              <a:t>Fuzzing Deep Learning</a:t>
            </a:r>
          </a:p>
          <a:p>
            <a:pPr algn="ctr"/>
            <a:r>
              <a:rPr lang="en-US" altLang="zh-CN" sz="3200" b="1"/>
              <a:t>via Code Assembling	</a:t>
            </a:r>
            <a:endParaRPr lang="zh-CN" altLang="en-US" sz="3200" b="1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379511" y="3030718"/>
            <a:ext cx="555624" cy="48947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7" y="1631368"/>
            <a:ext cx="2373178" cy="2974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8000" y="313055"/>
            <a:ext cx="2145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本周工作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urier New Bold" panose="02070309020205020404" charset="0"/>
                <a:cs typeface="Courier New Bold" panose="02070309020205020404" charset="0"/>
              </a:rPr>
              <a:t>Work this week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8610" y="1305878"/>
            <a:ext cx="39243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收集基于不同框架实现的神经网络（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CNN/RNN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）各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100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个。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收集种子模型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seeds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(C)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对收集到的网络进行裁剪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(W)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利用收集到的神经网络计算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API Step 4. 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上下文相似度。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(Y)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用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abs_function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表以及相关数据完成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API Mutate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的原型设计。</a:t>
            </a:r>
          </a:p>
        </p:txBody>
      </p:sp>
      <p:pic>
        <p:nvPicPr>
          <p:cNvPr id="10" name="图片 9" descr="2018145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2910" y="1168400"/>
            <a:ext cx="582930" cy="58293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4806315" y="1490980"/>
            <a:ext cx="435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46370" y="1168400"/>
            <a:ext cx="1078230" cy="64516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API</a:t>
            </a:r>
            <a:r>
              <a:rPr lang="zh-CN" altLang="en-US"/>
              <a:t>序列提取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324600" y="1490980"/>
            <a:ext cx="3854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764655" y="106362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15" name="矩形 14"/>
          <p:cNvSpPr/>
          <p:nvPr/>
        </p:nvSpPr>
        <p:spPr>
          <a:xfrm>
            <a:off x="7214870" y="106362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16" name="矩形 15"/>
          <p:cNvSpPr/>
          <p:nvPr/>
        </p:nvSpPr>
        <p:spPr>
          <a:xfrm>
            <a:off x="7665085" y="106362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0" name="矩形 19"/>
          <p:cNvSpPr/>
          <p:nvPr/>
        </p:nvSpPr>
        <p:spPr>
          <a:xfrm>
            <a:off x="6764655" y="1402080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1" name="矩形 20"/>
          <p:cNvSpPr/>
          <p:nvPr/>
        </p:nvSpPr>
        <p:spPr>
          <a:xfrm>
            <a:off x="7214870" y="1402080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5" name="矩形 24"/>
          <p:cNvSpPr/>
          <p:nvPr/>
        </p:nvSpPr>
        <p:spPr>
          <a:xfrm>
            <a:off x="6764655" y="174053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6" name="矩形 25"/>
          <p:cNvSpPr/>
          <p:nvPr/>
        </p:nvSpPr>
        <p:spPr>
          <a:xfrm>
            <a:off x="7214870" y="174053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7" name="矩形 26"/>
          <p:cNvSpPr/>
          <p:nvPr/>
        </p:nvSpPr>
        <p:spPr>
          <a:xfrm>
            <a:off x="7665085" y="174053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8" name="矩形 27"/>
          <p:cNvSpPr/>
          <p:nvPr/>
        </p:nvSpPr>
        <p:spPr>
          <a:xfrm>
            <a:off x="8115300" y="174053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64655" y="567055"/>
            <a:ext cx="1134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API </a:t>
            </a:r>
            <a:r>
              <a:rPr lang="zh-CN" altLang="en-US"/>
              <a:t>序列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288020" y="1490980"/>
            <a:ext cx="3854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685530" y="1168400"/>
            <a:ext cx="1078230" cy="64516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API</a:t>
            </a:r>
            <a:r>
              <a:rPr lang="zh-CN" altLang="en-US"/>
              <a:t>关系图提取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9775825" y="1490980"/>
            <a:ext cx="3854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5" name="图片 34" descr="469784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1440" y="1080135"/>
            <a:ext cx="803275" cy="80327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9919970" y="567055"/>
            <a:ext cx="1545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API </a:t>
            </a:r>
            <a:r>
              <a:rPr lang="zh-CN" altLang="en-US"/>
              <a:t>调用关系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993515" y="2326640"/>
            <a:ext cx="8067040" cy="404685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network = Sequential([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layers.Conv2D(64, kernel_size=3, strides=1, padding='same', activation='relu'),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layers.MaxPooling2D(pool_size=2, strides=2),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layers.Conv2D(128, kernel_size=3, strides=1, padding='same', activation='relu'),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layers.MaxPooling2D(pool_size=2, strides=2),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layers.Conv2D(256, kernel_size=3, strides=1, padding='same', activation='relu'),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layers.Conv2D(256, kernel_size=3, strides=1, padding='same', activation='relu'),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layers.MaxPooling2D(pool_size=2, strides=2),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layers.Conv2D(512, kernel_size=3, strides=1, padding='same', activation='relu'),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layers.Conv2D(512, kernel_size=3, strides=1, padding='same', activation='relu'),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layers.MaxPooling2D(pool_size=2, strides=2),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layers.Conv2D(512, kernel_size=3, strides=1, padding='same', activation='relu'),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layers.Conv2D(512, kernel_size=3, strides=1, padding='same', activation='relu'),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layers.MaxPooling2D(pool_size=2, strides=2),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layers.Flatten(),  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layers.Dense(1024, activation='relu'),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layers.Dropout(rate=0.5),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layers.Dense(128, activation='relu'),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layers.Dropout(rate=0.5),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layers.Dense(5, activation='softmax')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])</a:t>
            </a: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4004945" y="1763395"/>
            <a:ext cx="237490" cy="54038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784090" y="1784985"/>
            <a:ext cx="7252970" cy="5473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8000" y="313055"/>
            <a:ext cx="2145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本周工作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urier New Bold" panose="02070309020205020404" charset="0"/>
                <a:cs typeface="Courier New Bold" panose="02070309020205020404" charset="0"/>
              </a:rPr>
              <a:t>Work this week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8610" y="1305878"/>
            <a:ext cx="39243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收集基于不同框架实现的神经网络（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CNN/RNN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）各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100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个。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收集种子模型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seeds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(C)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对收集到的网络进行裁剪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ym typeface="+mn-ea"/>
              </a:rPr>
              <a:t>(W)</a:t>
            </a:r>
            <a:r>
              <a:rPr lang="zh-CN" altLang="en-US" sz="2000">
                <a:sym typeface="+mn-ea"/>
              </a:rPr>
              <a:t>利用收集到的神经网络计算</a:t>
            </a:r>
            <a:r>
              <a:rPr lang="en-US" altLang="zh-CN" sz="2000">
                <a:sym typeface="+mn-ea"/>
              </a:rPr>
              <a:t>API 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Step 4. 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上下文相似度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(Y)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用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abs_function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表以及相关数据完成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API Mutate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的原型设计。</a:t>
            </a:r>
          </a:p>
        </p:txBody>
      </p:sp>
      <p:pic>
        <p:nvPicPr>
          <p:cNvPr id="10" name="图片 9" descr="2018145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2910" y="1168400"/>
            <a:ext cx="582930" cy="58293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4806315" y="1490980"/>
            <a:ext cx="435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46370" y="1168400"/>
            <a:ext cx="1078230" cy="64516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API</a:t>
            </a:r>
            <a:r>
              <a:rPr lang="zh-CN" altLang="en-US"/>
              <a:t>序列提取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324600" y="1490980"/>
            <a:ext cx="3854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764655" y="106362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15" name="矩形 14"/>
          <p:cNvSpPr/>
          <p:nvPr/>
        </p:nvSpPr>
        <p:spPr>
          <a:xfrm>
            <a:off x="7214870" y="106362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16" name="矩形 15"/>
          <p:cNvSpPr/>
          <p:nvPr/>
        </p:nvSpPr>
        <p:spPr>
          <a:xfrm>
            <a:off x="7665085" y="106362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0" name="矩形 19"/>
          <p:cNvSpPr/>
          <p:nvPr/>
        </p:nvSpPr>
        <p:spPr>
          <a:xfrm>
            <a:off x="6764655" y="1402080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1" name="矩形 20"/>
          <p:cNvSpPr/>
          <p:nvPr/>
        </p:nvSpPr>
        <p:spPr>
          <a:xfrm>
            <a:off x="7214870" y="1402080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5" name="矩形 24"/>
          <p:cNvSpPr/>
          <p:nvPr/>
        </p:nvSpPr>
        <p:spPr>
          <a:xfrm>
            <a:off x="6764655" y="174053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6" name="矩形 25"/>
          <p:cNvSpPr/>
          <p:nvPr/>
        </p:nvSpPr>
        <p:spPr>
          <a:xfrm>
            <a:off x="7214870" y="174053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7" name="矩形 26"/>
          <p:cNvSpPr/>
          <p:nvPr/>
        </p:nvSpPr>
        <p:spPr>
          <a:xfrm>
            <a:off x="7665085" y="174053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8" name="矩形 27"/>
          <p:cNvSpPr/>
          <p:nvPr/>
        </p:nvSpPr>
        <p:spPr>
          <a:xfrm>
            <a:off x="8115300" y="174053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64655" y="567055"/>
            <a:ext cx="1134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API </a:t>
            </a:r>
            <a:r>
              <a:rPr lang="zh-CN" altLang="en-US"/>
              <a:t>序列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288020" y="1490980"/>
            <a:ext cx="3854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685530" y="1168400"/>
            <a:ext cx="1078230" cy="64516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API</a:t>
            </a:r>
            <a:r>
              <a:rPr lang="zh-CN" altLang="en-US"/>
              <a:t>关系图提取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9775825" y="1490980"/>
            <a:ext cx="3854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5" name="图片 34" descr="469784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1440" y="1080135"/>
            <a:ext cx="803275" cy="80327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9919970" y="567055"/>
            <a:ext cx="1545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API </a:t>
            </a:r>
            <a:r>
              <a:rPr lang="zh-CN" altLang="en-US"/>
              <a:t>调用关系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068570" y="2894330"/>
          <a:ext cx="1256030" cy="1369695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="0"/>
                        <a:t>MAPO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UP</a:t>
                      </a:r>
                      <a:r>
                        <a:rPr lang="en-US" altLang="zh-CN" sz="1600"/>
                        <a:t>-</a:t>
                      </a:r>
                      <a:r>
                        <a:rPr lang="zh-CN" altLang="en-US" sz="1600"/>
                        <a:t>Miner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PAM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H="1">
            <a:off x="5080000" y="1798955"/>
            <a:ext cx="167640" cy="112268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328410" y="1813560"/>
            <a:ext cx="0" cy="10985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654165" y="3427730"/>
            <a:ext cx="101092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665085" y="2046605"/>
            <a:ext cx="3924300" cy="54673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tf.keras.layers.Conv2D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tf.keras.layers.MaxPooling2D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tf.keras.layers.Conv2D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tf.keras.layers.MaxPooling2D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tf.keras.layers.Conv2D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tf.keras.layers.Conv2D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tf.keras.layers.MaxPooling2D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tf.keras.layers.Conv2D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tf.keras.layers.Conv2D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tf.keras.layers.MaxPooling2D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tf.keras.layers.Conv2D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tf.keras.layers.Conv2D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tf.keras.layers.MaxPooling2D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tf.keras.layers.Flatten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tf.keras.layers.Dense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tf.keras.layers.Dropout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tf.keras.layers.Dense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tf.keras.layers.Dropout</a:t>
            </a:r>
          </a:p>
          <a:p>
            <a:r>
              <a:rPr lang="zh-CN" altLang="en-US" sz="1600">
                <a:latin typeface="Courier New Regular" panose="02070309020205020404" charset="0"/>
                <a:cs typeface="Courier New Regular" panose="02070309020205020404" charset="0"/>
              </a:rPr>
              <a:t>tf.keras.layers.Dense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8000" y="313055"/>
            <a:ext cx="2145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本周工作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urier New Bold" panose="02070309020205020404" charset="0"/>
                <a:cs typeface="Courier New Bold" panose="02070309020205020404" charset="0"/>
              </a:rPr>
              <a:t>Work this week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8610" y="1305878"/>
            <a:ext cx="39243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收集基于不同框架实现的神经网络（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CNN/RNN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）各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100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个。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收集种子模型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seeds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(C)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对收集到的网络进行裁剪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ym typeface="+mn-ea"/>
              </a:rPr>
              <a:t>(W)</a:t>
            </a:r>
            <a:r>
              <a:rPr lang="zh-CN" altLang="en-US" sz="2000">
                <a:sym typeface="+mn-ea"/>
              </a:rPr>
              <a:t>利用收集到的神经网络计算</a:t>
            </a:r>
            <a:r>
              <a:rPr lang="en-US" altLang="zh-CN" sz="2000">
                <a:sym typeface="+mn-ea"/>
              </a:rPr>
              <a:t>API 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Step 4. 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上下文相似度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(Y)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用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abs_function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表以及相关数据完成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API Mutate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的原型设计。</a:t>
            </a:r>
          </a:p>
        </p:txBody>
      </p:sp>
      <p:pic>
        <p:nvPicPr>
          <p:cNvPr id="10" name="图片 9" descr="2018145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2910" y="1168400"/>
            <a:ext cx="582930" cy="58293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4806315" y="1490980"/>
            <a:ext cx="435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46370" y="1168400"/>
            <a:ext cx="1078230" cy="64516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API</a:t>
            </a:r>
            <a:r>
              <a:rPr lang="zh-CN" altLang="en-US"/>
              <a:t>序列提取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324600" y="1490980"/>
            <a:ext cx="3854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764655" y="106362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15" name="矩形 14"/>
          <p:cNvSpPr/>
          <p:nvPr/>
        </p:nvSpPr>
        <p:spPr>
          <a:xfrm>
            <a:off x="7214870" y="106362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16" name="矩形 15"/>
          <p:cNvSpPr/>
          <p:nvPr/>
        </p:nvSpPr>
        <p:spPr>
          <a:xfrm>
            <a:off x="7665085" y="106362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0" name="矩形 19"/>
          <p:cNvSpPr/>
          <p:nvPr/>
        </p:nvSpPr>
        <p:spPr>
          <a:xfrm>
            <a:off x="6764655" y="1402080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1" name="矩形 20"/>
          <p:cNvSpPr/>
          <p:nvPr/>
        </p:nvSpPr>
        <p:spPr>
          <a:xfrm>
            <a:off x="7214870" y="1402080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5" name="矩形 24"/>
          <p:cNvSpPr/>
          <p:nvPr/>
        </p:nvSpPr>
        <p:spPr>
          <a:xfrm>
            <a:off x="6764655" y="174053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6" name="矩形 25"/>
          <p:cNvSpPr/>
          <p:nvPr/>
        </p:nvSpPr>
        <p:spPr>
          <a:xfrm>
            <a:off x="7214870" y="174053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7" name="矩形 26"/>
          <p:cNvSpPr/>
          <p:nvPr/>
        </p:nvSpPr>
        <p:spPr>
          <a:xfrm>
            <a:off x="7665085" y="174053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28" name="矩形 27"/>
          <p:cNvSpPr/>
          <p:nvPr/>
        </p:nvSpPr>
        <p:spPr>
          <a:xfrm>
            <a:off x="8115300" y="1740535"/>
            <a:ext cx="450215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Courier New Bold" panose="02070309020205020404" charset="0"/>
                <a:cs typeface="Courier New Bold" panose="02070309020205020404" charset="0"/>
              </a:rPr>
              <a:t>API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64655" y="567055"/>
            <a:ext cx="1134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API </a:t>
            </a:r>
            <a:r>
              <a:rPr lang="zh-CN" altLang="en-US"/>
              <a:t>序列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288020" y="1490980"/>
            <a:ext cx="3854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685530" y="1168400"/>
            <a:ext cx="1078230" cy="64516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API</a:t>
            </a:r>
            <a:r>
              <a:rPr lang="zh-CN" altLang="en-US"/>
              <a:t>关系图提取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9775825" y="1490980"/>
            <a:ext cx="3854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5" name="图片 34" descr="469784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1440" y="1080135"/>
            <a:ext cx="803275" cy="80327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9919970" y="567055"/>
            <a:ext cx="1545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API </a:t>
            </a:r>
            <a:r>
              <a:rPr lang="zh-CN" altLang="en-US"/>
              <a:t>调用关系</a:t>
            </a:r>
          </a:p>
        </p:txBody>
      </p:sp>
      <p:pic>
        <p:nvPicPr>
          <p:cNvPr id="3" name="图片 2" descr="API调用序列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450" y="2306320"/>
            <a:ext cx="6087110" cy="39052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6" name="直接连接符 5"/>
          <p:cNvCxnSpPr/>
          <p:nvPr/>
        </p:nvCxnSpPr>
        <p:spPr>
          <a:xfrm flipH="1">
            <a:off x="4617720" y="1945640"/>
            <a:ext cx="5581015" cy="3581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0701655" y="1936115"/>
            <a:ext cx="184785" cy="3740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8000" y="313055"/>
            <a:ext cx="728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本周工作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urier New Bold" panose="02070309020205020404" charset="0"/>
                <a:cs typeface="Courier New Bold" panose="02070309020205020404" charset="0"/>
              </a:rPr>
              <a:t>Work this week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8610" y="1305878"/>
            <a:ext cx="39243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收集基于不同框架实现的神经网络（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CNN/RNN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）各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100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个。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收集种子模型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seeds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(C)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对收集到的网络进行裁剪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(W)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利用收集到的神经网络计算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API Step 4. 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上下文相似度。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ym typeface="+mn-ea"/>
              </a:rPr>
              <a:t>(Y)</a:t>
            </a:r>
            <a:r>
              <a:rPr lang="zh-CN" altLang="en-US" sz="2000">
                <a:sym typeface="+mn-ea"/>
              </a:rPr>
              <a:t>用</a:t>
            </a:r>
            <a:r>
              <a:rPr lang="en-US" altLang="zh-CN" sz="2000">
                <a:sym typeface="+mn-ea"/>
              </a:rPr>
              <a:t>abs_function</a:t>
            </a:r>
            <a:r>
              <a:rPr lang="zh-CN" altLang="en-US" sz="2000">
                <a:sym typeface="+mn-ea"/>
              </a:rPr>
              <a:t>表以及相关数据完成</a:t>
            </a:r>
            <a:r>
              <a:rPr lang="en-US" altLang="zh-CN" sz="2000">
                <a:sym typeface="+mn-ea"/>
              </a:rPr>
              <a:t>API Mutate</a:t>
            </a:r>
            <a:r>
              <a:rPr lang="zh-CN" altLang="en-US" sz="2000">
                <a:sym typeface="+mn-ea"/>
              </a:rPr>
              <a:t>的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原型设计</a:t>
            </a:r>
            <a:r>
              <a:rPr lang="zh-CN" altLang="en-US" sz="2000">
                <a:sym typeface="+mn-ea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3F2E34-302F-0D8E-9FE1-1ABB35E5F2F7}"/>
              </a:ext>
            </a:extLst>
          </p:cNvPr>
          <p:cNvSpPr txBox="1"/>
          <p:nvPr/>
        </p:nvSpPr>
        <p:spPr>
          <a:xfrm>
            <a:off x="4872989" y="636097"/>
            <a:ext cx="6506211" cy="537677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EF2381-6704-5098-7F07-59328E136F14}"/>
              </a:ext>
            </a:extLst>
          </p:cNvPr>
          <p:cNvSpPr txBox="1"/>
          <p:nvPr/>
        </p:nvSpPr>
        <p:spPr>
          <a:xfrm>
            <a:off x="5550621" y="773430"/>
            <a:ext cx="728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</a:t>
            </a:r>
            <a:r>
              <a:rPr lang="zh-CN" altLang="en-US" sz="2400"/>
              <a:t>使用反映射实现的</a:t>
            </a:r>
            <a:r>
              <a:rPr lang="en-US" altLang="zh-CN" sz="2400"/>
              <a:t>API MUTATE</a:t>
            </a:r>
            <a:endParaRPr lang="zh-CN" alt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797DD4-7499-3DB5-2983-EC63027CCCEC}"/>
              </a:ext>
            </a:extLst>
          </p:cNvPr>
          <p:cNvSpPr txBox="1"/>
          <p:nvPr/>
        </p:nvSpPr>
        <p:spPr>
          <a:xfrm>
            <a:off x="5292551" y="1935018"/>
            <a:ext cx="1078230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conv2d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E025C8-9EC6-12AB-8BD3-CC7F5B942719}"/>
              </a:ext>
            </a:extLst>
          </p:cNvPr>
          <p:cNvSpPr txBox="1"/>
          <p:nvPr/>
        </p:nvSpPr>
        <p:spPr>
          <a:xfrm>
            <a:off x="9775883" y="1842685"/>
            <a:ext cx="104190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相似度表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94ACA0-55BB-A479-58C5-901B9535D58E}"/>
              </a:ext>
            </a:extLst>
          </p:cNvPr>
          <p:cNvSpPr txBox="1"/>
          <p:nvPr/>
        </p:nvSpPr>
        <p:spPr>
          <a:xfrm>
            <a:off x="5424833" y="163499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抽象</a:t>
            </a:r>
            <a:r>
              <a:rPr lang="en-US" altLang="zh-CN" sz="1200"/>
              <a:t>API</a:t>
            </a:r>
            <a:endParaRPr lang="zh-CN" altLang="en-US" sz="120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6F10794-CA3C-59DB-4A5D-5B8702A1842C}"/>
              </a:ext>
            </a:extLst>
          </p:cNvPr>
          <p:cNvCxnSpPr>
            <a:stCxn id="9" idx="3"/>
          </p:cNvCxnSpPr>
          <p:nvPr/>
        </p:nvCxnSpPr>
        <p:spPr>
          <a:xfrm>
            <a:off x="6370781" y="2119684"/>
            <a:ext cx="95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5C27444-93C7-6EA2-C3D6-5C14FDF5A2F9}"/>
              </a:ext>
            </a:extLst>
          </p:cNvPr>
          <p:cNvSpPr txBox="1"/>
          <p:nvPr/>
        </p:nvSpPr>
        <p:spPr>
          <a:xfrm>
            <a:off x="7324436" y="1797827"/>
            <a:ext cx="1782344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/>
              <a:t>torch.nn.Conv2d</a:t>
            </a:r>
          </a:p>
          <a:p>
            <a:r>
              <a:rPr lang="en-US" altLang="zh-CN" sz="1200"/>
              <a:t>tf.keras.layers.conv2D</a:t>
            </a:r>
          </a:p>
          <a:p>
            <a:r>
              <a:rPr lang="en-US" altLang="zh-CN" sz="1200"/>
              <a:t>jittor.nn.Conv2d</a:t>
            </a:r>
            <a:endParaRPr lang="zh-CN" altLang="en-US" sz="1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B6EDB4-3A31-CFA0-00AD-53F01A85880A}"/>
              </a:ext>
            </a:extLst>
          </p:cNvPr>
          <p:cNvSpPr txBox="1"/>
          <p:nvPr/>
        </p:nvSpPr>
        <p:spPr>
          <a:xfrm>
            <a:off x="6607640" y="17965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查表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9E49CF9-F155-6E4F-42F1-0BE304ED8A8E}"/>
              </a:ext>
            </a:extLst>
          </p:cNvPr>
          <p:cNvSpPr txBox="1"/>
          <p:nvPr/>
        </p:nvSpPr>
        <p:spPr>
          <a:xfrm>
            <a:off x="7806331" y="152058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具体</a:t>
            </a:r>
            <a:r>
              <a:rPr lang="en-US" altLang="zh-CN" sz="1200"/>
              <a:t>API</a:t>
            </a:r>
            <a:endParaRPr lang="zh-CN" altLang="en-US" sz="1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603D95-B6F0-30FC-FAEF-41638B718FCE}"/>
              </a:ext>
            </a:extLst>
          </p:cNvPr>
          <p:cNvSpPr txBox="1"/>
          <p:nvPr/>
        </p:nvSpPr>
        <p:spPr>
          <a:xfrm>
            <a:off x="9928283" y="1995085"/>
            <a:ext cx="104190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相似度表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E18C37-E04D-864B-4833-1979BD323188}"/>
              </a:ext>
            </a:extLst>
          </p:cNvPr>
          <p:cNvSpPr txBox="1"/>
          <p:nvPr/>
        </p:nvSpPr>
        <p:spPr>
          <a:xfrm>
            <a:off x="10080683" y="2147485"/>
            <a:ext cx="104190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相似度表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C23EFCB-6031-22D0-6A63-694D8C2308D3}"/>
              </a:ext>
            </a:extLst>
          </p:cNvPr>
          <p:cNvCxnSpPr>
            <a:cxnSpLocks/>
          </p:cNvCxnSpPr>
          <p:nvPr/>
        </p:nvCxnSpPr>
        <p:spPr>
          <a:xfrm flipH="1">
            <a:off x="9115044" y="2147485"/>
            <a:ext cx="63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8EAAE84-DE17-5755-C493-43B24204650E}"/>
              </a:ext>
            </a:extLst>
          </p:cNvPr>
          <p:cNvSpPr txBox="1"/>
          <p:nvPr/>
        </p:nvSpPr>
        <p:spPr>
          <a:xfrm>
            <a:off x="5077574" y="3004273"/>
            <a:ext cx="1909598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err="1"/>
              <a:t>torch.nn</a:t>
            </a:r>
            <a:r>
              <a:rPr lang="en-US" altLang="zh-CN" sz="1200"/>
              <a:t>.Conv3d</a:t>
            </a:r>
          </a:p>
          <a:p>
            <a:r>
              <a:rPr lang="en-US" altLang="zh-CN" sz="1200"/>
              <a:t>torch.nn.ConvTranspose2d</a:t>
            </a:r>
          </a:p>
          <a:p>
            <a:r>
              <a:rPr lang="en-US" altLang="zh-CN" sz="1200"/>
              <a:t>torch.nn.ZeroPad2d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155E92-8131-F223-F8E8-946505A4E7C8}"/>
              </a:ext>
            </a:extLst>
          </p:cNvPr>
          <p:cNvSpPr txBox="1"/>
          <p:nvPr/>
        </p:nvSpPr>
        <p:spPr>
          <a:xfrm>
            <a:off x="7180571" y="2996725"/>
            <a:ext cx="2093295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/>
              <a:t>tf.keras.layers.conv1d</a:t>
            </a:r>
          </a:p>
          <a:p>
            <a:r>
              <a:rPr lang="en-US" altLang="zh-CN" sz="1200"/>
              <a:t>tf.keras.layers.convtranspose</a:t>
            </a:r>
          </a:p>
          <a:p>
            <a:r>
              <a:rPr lang="en-US" altLang="zh-CN" sz="1200"/>
              <a:t>tf.keras.layers.conv3d</a:t>
            </a:r>
            <a:endParaRPr lang="zh-CN" altLang="en-US" sz="12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9041CF6-8FDC-2A90-ED3E-7FA6DF7BCC6E}"/>
              </a:ext>
            </a:extLst>
          </p:cNvPr>
          <p:cNvSpPr txBox="1"/>
          <p:nvPr/>
        </p:nvSpPr>
        <p:spPr>
          <a:xfrm>
            <a:off x="9440953" y="2985417"/>
            <a:ext cx="1869643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/>
              <a:t>jittor.nn.Conv1d</a:t>
            </a:r>
          </a:p>
          <a:p>
            <a:r>
              <a:rPr lang="en-US" altLang="zh-CN" sz="1200"/>
              <a:t>jittor.nn.ConstantPad2d</a:t>
            </a:r>
          </a:p>
          <a:p>
            <a:r>
              <a:rPr lang="en-US" altLang="zh-CN" sz="1200"/>
              <a:t>jittor.nn.ConvTranspose2d</a:t>
            </a:r>
            <a:endParaRPr lang="zh-CN" altLang="en-US" sz="120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EC5DB92-9CD6-296F-78A5-98A3D5C56A89}"/>
              </a:ext>
            </a:extLst>
          </p:cNvPr>
          <p:cNvCxnSpPr>
            <a:stCxn id="25" idx="2"/>
          </p:cNvCxnSpPr>
          <p:nvPr/>
        </p:nvCxnSpPr>
        <p:spPr>
          <a:xfrm flipH="1">
            <a:off x="5948218" y="2444158"/>
            <a:ext cx="2267390" cy="56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FF1CA97-6E31-39F5-420C-C151AAB92BCD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>
            <a:off x="8215608" y="2444158"/>
            <a:ext cx="11611" cy="55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359981-1C08-94CE-C2D8-F6017076746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195080" y="2468765"/>
            <a:ext cx="2180695" cy="51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801EB54-6EFF-9427-3269-D632484AEAD3}"/>
              </a:ext>
            </a:extLst>
          </p:cNvPr>
          <p:cNvSpPr txBox="1"/>
          <p:nvPr/>
        </p:nvSpPr>
        <p:spPr>
          <a:xfrm>
            <a:off x="9873684" y="256307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计算变异范围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9A02B49-D2B3-29C0-F287-2FB42631E81C}"/>
              </a:ext>
            </a:extLst>
          </p:cNvPr>
          <p:cNvCxnSpPr/>
          <p:nvPr/>
        </p:nvCxnSpPr>
        <p:spPr>
          <a:xfrm>
            <a:off x="6032373" y="3650604"/>
            <a:ext cx="0" cy="49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C089EBA-6167-5F08-077C-C65FC8125D3E}"/>
              </a:ext>
            </a:extLst>
          </p:cNvPr>
          <p:cNvCxnSpPr/>
          <p:nvPr/>
        </p:nvCxnSpPr>
        <p:spPr>
          <a:xfrm>
            <a:off x="8227218" y="3650604"/>
            <a:ext cx="0" cy="4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323932E-0CC6-BFA3-85FA-84E79996D53E}"/>
              </a:ext>
            </a:extLst>
          </p:cNvPr>
          <p:cNvCxnSpPr/>
          <p:nvPr/>
        </p:nvCxnSpPr>
        <p:spPr>
          <a:xfrm>
            <a:off x="10375774" y="3631748"/>
            <a:ext cx="0" cy="4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576E580C-7286-6C18-9EB5-ED6AE6F21868}"/>
              </a:ext>
            </a:extLst>
          </p:cNvPr>
          <p:cNvSpPr txBox="1"/>
          <p:nvPr/>
        </p:nvSpPr>
        <p:spPr>
          <a:xfrm>
            <a:off x="5079788" y="4147003"/>
            <a:ext cx="1909598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/>
              <a:t>conv3d</a:t>
            </a:r>
          </a:p>
          <a:p>
            <a:r>
              <a:rPr lang="en-US" altLang="zh-CN" sz="1200"/>
              <a:t>convtranspose2d</a:t>
            </a:r>
          </a:p>
          <a:p>
            <a:r>
              <a:rPr lang="en-US" altLang="zh-CN" sz="1200"/>
              <a:t>zeropad2d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5707FD7-4452-70F9-9CCD-F38D4A0F7F4F}"/>
              </a:ext>
            </a:extLst>
          </p:cNvPr>
          <p:cNvSpPr txBox="1"/>
          <p:nvPr/>
        </p:nvSpPr>
        <p:spPr>
          <a:xfrm>
            <a:off x="7260809" y="4126966"/>
            <a:ext cx="1909598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/>
              <a:t>conv1d</a:t>
            </a:r>
          </a:p>
          <a:p>
            <a:r>
              <a:rPr lang="en-US" altLang="zh-CN" sz="1200"/>
              <a:t>convtranspose</a:t>
            </a:r>
          </a:p>
          <a:p>
            <a:r>
              <a:rPr lang="en-US" altLang="zh-CN" sz="1200"/>
              <a:t>conv3d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1C6B85D-48E1-5D88-5C23-789F3A56D967}"/>
              </a:ext>
            </a:extLst>
          </p:cNvPr>
          <p:cNvSpPr txBox="1"/>
          <p:nvPr/>
        </p:nvSpPr>
        <p:spPr>
          <a:xfrm>
            <a:off x="9397895" y="4117263"/>
            <a:ext cx="1909598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/>
              <a:t>conv1d</a:t>
            </a:r>
          </a:p>
          <a:p>
            <a:r>
              <a:rPr lang="en-US" altLang="zh-CN" sz="1200"/>
              <a:t>constantpad2d</a:t>
            </a:r>
          </a:p>
          <a:p>
            <a:r>
              <a:rPr lang="en-US" altLang="zh-CN" sz="1200"/>
              <a:t>convtranspose2d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4722E14-1E52-2D50-007B-7EEA208A8C61}"/>
              </a:ext>
            </a:extLst>
          </p:cNvPr>
          <p:cNvSpPr txBox="1"/>
          <p:nvPr/>
        </p:nvSpPr>
        <p:spPr>
          <a:xfrm>
            <a:off x="10507835" y="37360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反映射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D785DFD-C01D-6BB6-CC06-6E0033B81557}"/>
              </a:ext>
            </a:extLst>
          </p:cNvPr>
          <p:cNvSpPr txBox="1"/>
          <p:nvPr/>
        </p:nvSpPr>
        <p:spPr>
          <a:xfrm>
            <a:off x="7272419" y="5263754"/>
            <a:ext cx="1909598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convtranspose2d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A712E7B-16B5-46E5-140C-CF4C6E49C11B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6010310" y="4793334"/>
            <a:ext cx="2216908" cy="47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3608C67-B6D3-91C3-94C4-81C4BA520F3C}"/>
              </a:ext>
            </a:extLst>
          </p:cNvPr>
          <p:cNvCxnSpPr/>
          <p:nvPr/>
        </p:nvCxnSpPr>
        <p:spPr>
          <a:xfrm>
            <a:off x="8182253" y="4773297"/>
            <a:ext cx="0" cy="49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C31718D-1018-9D53-0C4D-71737D09C343}"/>
              </a:ext>
            </a:extLst>
          </p:cNvPr>
          <p:cNvCxnSpPr>
            <a:cxnSpLocks/>
          </p:cNvCxnSpPr>
          <p:nvPr/>
        </p:nvCxnSpPr>
        <p:spPr>
          <a:xfrm flipH="1">
            <a:off x="8175983" y="4763594"/>
            <a:ext cx="2182357" cy="50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A05931E-758B-D9F3-B4ED-352233821569}"/>
              </a:ext>
            </a:extLst>
          </p:cNvPr>
          <p:cNvSpPr txBox="1"/>
          <p:nvPr/>
        </p:nvSpPr>
        <p:spPr>
          <a:xfrm>
            <a:off x="10138182" y="49587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合并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43B52B9-0496-EA6B-13A0-EC6FCF8B67CB}"/>
              </a:ext>
            </a:extLst>
          </p:cNvPr>
          <p:cNvSpPr txBox="1"/>
          <p:nvPr/>
        </p:nvSpPr>
        <p:spPr>
          <a:xfrm>
            <a:off x="9370744" y="5271425"/>
            <a:ext cx="167594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API MUTATE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35A75FF-B81D-9818-4095-DE94374C011C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>
            <a:off x="9182017" y="5402254"/>
            <a:ext cx="188727" cy="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8000" y="313055"/>
            <a:ext cx="728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本周工作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urier New Bold" panose="02070309020205020404" charset="0"/>
                <a:cs typeface="Courier New Bold" panose="02070309020205020404" charset="0"/>
              </a:rPr>
              <a:t>Work this week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8610" y="1305878"/>
            <a:ext cx="39243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收集基于不同框架实现的神经网络（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CNN/RNN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）各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100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个。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收集种子模型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seeds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(C)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对收集到的网络进行裁剪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(W)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利用收集到的神经网络计算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API Step 4. 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上下文相似度。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ym typeface="+mn-ea"/>
              </a:rPr>
              <a:t>(Y)</a:t>
            </a:r>
            <a:r>
              <a:rPr lang="zh-CN" altLang="en-US" sz="2000">
                <a:sym typeface="+mn-ea"/>
              </a:rPr>
              <a:t>用</a:t>
            </a:r>
            <a:r>
              <a:rPr lang="en-US" altLang="zh-CN" sz="2000">
                <a:sym typeface="+mn-ea"/>
              </a:rPr>
              <a:t>abs_function</a:t>
            </a:r>
            <a:r>
              <a:rPr lang="zh-CN" altLang="en-US" sz="2000">
                <a:sym typeface="+mn-ea"/>
              </a:rPr>
              <a:t>表以及相关数据完成</a:t>
            </a:r>
            <a:r>
              <a:rPr lang="en-US" altLang="zh-CN" sz="2000">
                <a:sym typeface="+mn-ea"/>
              </a:rPr>
              <a:t>API Mutate</a:t>
            </a:r>
            <a:r>
              <a:rPr lang="zh-CN" altLang="en-US" sz="2000">
                <a:sym typeface="+mn-ea"/>
              </a:rPr>
              <a:t>的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原型设计</a:t>
            </a:r>
            <a:r>
              <a:rPr lang="zh-CN" altLang="en-US" sz="2000">
                <a:sym typeface="+mn-ea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6FE248-84FF-E0C9-E7D9-6522407E68E9}"/>
              </a:ext>
            </a:extLst>
          </p:cNvPr>
          <p:cNvSpPr txBox="1"/>
          <p:nvPr/>
        </p:nvSpPr>
        <p:spPr>
          <a:xfrm>
            <a:off x="5117061" y="604837"/>
            <a:ext cx="6465339" cy="562970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66E858-5876-20CB-C2A4-0DA237B9945E}"/>
              </a:ext>
            </a:extLst>
          </p:cNvPr>
          <p:cNvSpPr txBox="1"/>
          <p:nvPr/>
        </p:nvSpPr>
        <p:spPr>
          <a:xfrm>
            <a:off x="6317238" y="796253"/>
            <a:ext cx="3879707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API MUTATE</a:t>
            </a:r>
            <a:r>
              <a:rPr lang="zh-CN" altLang="en-US"/>
              <a:t>的封装与预计算效果：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E3A126-2104-B2F4-5C6C-7F568D1498DC}"/>
              </a:ext>
            </a:extLst>
          </p:cNvPr>
          <p:cNvSpPr txBox="1"/>
          <p:nvPr/>
        </p:nvSpPr>
        <p:spPr>
          <a:xfrm>
            <a:off x="5305856" y="1457367"/>
            <a:ext cx="6119526" cy="140590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4418E1-646E-3A45-863E-32EABA6C9717}"/>
              </a:ext>
            </a:extLst>
          </p:cNvPr>
          <p:cNvSpPr txBox="1"/>
          <p:nvPr/>
        </p:nvSpPr>
        <p:spPr>
          <a:xfrm>
            <a:off x="5328512" y="1509497"/>
            <a:ext cx="499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 接口封装：直接调用以获取</a:t>
            </a:r>
            <a:r>
              <a:rPr lang="en-US" altLang="zh-CN"/>
              <a:t>API MUTATE</a:t>
            </a:r>
            <a:r>
              <a:rPr lang="zh-CN" altLang="en-US"/>
              <a:t>范围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ACAF90-3F57-32F0-4593-CEE98B77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312" y="1998885"/>
            <a:ext cx="5856770" cy="56882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F0346C6-49B5-0878-8276-E82E66218070}"/>
              </a:ext>
            </a:extLst>
          </p:cNvPr>
          <p:cNvSpPr txBox="1"/>
          <p:nvPr/>
        </p:nvSpPr>
        <p:spPr>
          <a:xfrm>
            <a:off x="5289934" y="3155054"/>
            <a:ext cx="6135448" cy="290669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A9FD66-4CA5-AB19-599C-1D192BC2C260}"/>
              </a:ext>
            </a:extLst>
          </p:cNvPr>
          <p:cNvSpPr txBox="1"/>
          <p:nvPr/>
        </p:nvSpPr>
        <p:spPr>
          <a:xfrm>
            <a:off x="5328512" y="334647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预计算：在运行前完成计算过程，并可根据阈值刷新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6FE6B73-5DC4-CE32-832E-8E744C6C3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312" y="4132659"/>
            <a:ext cx="58293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2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8000" y="313055"/>
            <a:ext cx="728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本周工作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urier New Bold" panose="02070309020205020404" charset="0"/>
                <a:cs typeface="Courier New Bold" panose="02070309020205020404" charset="0"/>
              </a:rPr>
              <a:t>Work this week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8610" y="1305878"/>
            <a:ext cx="3924300" cy="4653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收集基于不同框架实现的神经网络（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CNN/RNN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）各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100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个。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收集种子模型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seeds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(C)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对收集到的网络进行裁剪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(W)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利用收集到的神经网络计算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API Step 4. 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上下文相似度。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(Y)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用</a:t>
            </a:r>
            <a:r>
              <a:rPr lang="en-US" altLang="zh-CN" sz="2000" err="1">
                <a:solidFill>
                  <a:schemeClr val="bg2">
                    <a:lumMod val="90000"/>
                  </a:schemeClr>
                </a:solidFill>
                <a:sym typeface="+mn-ea"/>
              </a:rPr>
              <a:t>abs_function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表以及相关数据完成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API Mutate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的原型设计。</a:t>
            </a:r>
            <a:endParaRPr lang="en-US" altLang="zh-CN" sz="2000">
              <a:solidFill>
                <a:schemeClr val="bg2">
                  <a:lumMod val="90000"/>
                </a:schemeClr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ym typeface="+mn-ea"/>
              </a:rPr>
              <a:t>(Y)</a:t>
            </a:r>
            <a:r>
              <a:rPr lang="zh-CN" altLang="en-US" sz="2000">
                <a:sym typeface="+mn-ea"/>
              </a:rPr>
              <a:t>系统原型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D2EA9C-AC3A-1381-18DC-D298156D9AFD}"/>
              </a:ext>
            </a:extLst>
          </p:cNvPr>
          <p:cNvSpPr txBox="1"/>
          <p:nvPr/>
        </p:nvSpPr>
        <p:spPr>
          <a:xfrm>
            <a:off x="7472332" y="1003819"/>
            <a:ext cx="1865631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用例生成模块</a:t>
            </a:r>
            <a:endParaRPr lang="en-US" altLang="zh-CN"/>
          </a:p>
          <a:p>
            <a:pPr algn="ctr"/>
            <a:r>
              <a:rPr lang="zh-CN" altLang="en-US"/>
              <a:t>负责变异</a:t>
            </a:r>
            <a:endParaRPr lang="en-US" altLang="zh-CN"/>
          </a:p>
          <a:p>
            <a:pPr algn="ctr"/>
            <a:r>
              <a:rPr lang="zh-CN" altLang="en-US"/>
              <a:t>生成树状用例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90F5E6-23E7-A276-402A-7B5526ADDD47}"/>
              </a:ext>
            </a:extLst>
          </p:cNvPr>
          <p:cNvSpPr txBox="1"/>
          <p:nvPr/>
        </p:nvSpPr>
        <p:spPr>
          <a:xfrm>
            <a:off x="5491829" y="2980158"/>
            <a:ext cx="1638646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执行模块</a:t>
            </a:r>
            <a:endParaRPr lang="en-US" altLang="zh-CN"/>
          </a:p>
          <a:p>
            <a:pPr algn="ctr"/>
            <a:r>
              <a:rPr lang="zh-CN" altLang="en-US"/>
              <a:t>负责翻译</a:t>
            </a:r>
            <a:endParaRPr lang="en-US" altLang="zh-CN"/>
          </a:p>
          <a:p>
            <a:pPr algn="ctr"/>
            <a:r>
              <a:rPr lang="zh-CN" altLang="en-US"/>
              <a:t>测试  训练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6DA824-3EE1-F8C6-ECDD-7E22E4AF5F59}"/>
              </a:ext>
            </a:extLst>
          </p:cNvPr>
          <p:cNvSpPr txBox="1"/>
          <p:nvPr/>
        </p:nvSpPr>
        <p:spPr>
          <a:xfrm>
            <a:off x="9700204" y="2980158"/>
            <a:ext cx="1638646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分析模块</a:t>
            </a:r>
            <a:endParaRPr lang="en-US" altLang="zh-CN"/>
          </a:p>
          <a:p>
            <a:pPr algn="ctr"/>
            <a:r>
              <a:rPr lang="zh-CN" altLang="en-US"/>
              <a:t>负责分析结果</a:t>
            </a:r>
            <a:endParaRPr lang="en-US" altLang="zh-CN"/>
          </a:p>
          <a:p>
            <a:pPr algn="ctr"/>
            <a:r>
              <a:rPr lang="zh-CN" altLang="en-US"/>
              <a:t>生成报告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C56A00-DC14-C953-F14A-9625431EB701}"/>
              </a:ext>
            </a:extLst>
          </p:cNvPr>
          <p:cNvSpPr txBox="1"/>
          <p:nvPr/>
        </p:nvSpPr>
        <p:spPr>
          <a:xfrm>
            <a:off x="7541605" y="5059746"/>
            <a:ext cx="1865631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数据模块</a:t>
            </a:r>
            <a:endParaRPr lang="en-US" altLang="zh-CN"/>
          </a:p>
          <a:p>
            <a:pPr algn="ctr"/>
            <a:r>
              <a:rPr lang="zh-CN" altLang="en-US"/>
              <a:t>封装静态数据</a:t>
            </a:r>
            <a:endParaRPr lang="en-US" altLang="zh-CN"/>
          </a:p>
          <a:p>
            <a:pPr algn="ctr"/>
            <a:r>
              <a:rPr lang="zh-CN" altLang="en-US"/>
              <a:t>提供访问接口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52D7D40-2655-05E0-597C-5B452795E03A}"/>
              </a:ext>
            </a:extLst>
          </p:cNvPr>
          <p:cNvCxnSpPr>
            <a:stCxn id="3" idx="1"/>
            <a:endCxn id="6" idx="0"/>
          </p:cNvCxnSpPr>
          <p:nvPr/>
        </p:nvCxnSpPr>
        <p:spPr>
          <a:xfrm flipH="1">
            <a:off x="6311152" y="1465484"/>
            <a:ext cx="1161180" cy="151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6EA8C50-A420-50CE-1A5E-ABA45CB37D48}"/>
              </a:ext>
            </a:extLst>
          </p:cNvPr>
          <p:cNvSpPr txBox="1"/>
          <p:nvPr/>
        </p:nvSpPr>
        <p:spPr>
          <a:xfrm rot="18490309">
            <a:off x="6200795" y="2084321"/>
            <a:ext cx="114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传入抽象用例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AAEC740-4D8A-F5FE-6251-5322E3138F8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130475" y="3441823"/>
            <a:ext cx="2569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7DD1064-3AB2-5663-7E38-A31B57D7DF93}"/>
              </a:ext>
            </a:extLst>
          </p:cNvPr>
          <p:cNvSpPr txBox="1"/>
          <p:nvPr/>
        </p:nvSpPr>
        <p:spPr>
          <a:xfrm>
            <a:off x="7815433" y="3152001"/>
            <a:ext cx="114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传入执行结果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8A2401-F4F2-D8E9-1787-17EA24CD9D7B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9337963" y="1465484"/>
            <a:ext cx="1181564" cy="151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BA7F5D2-9838-6112-806A-0AD90C16AFBC}"/>
              </a:ext>
            </a:extLst>
          </p:cNvPr>
          <p:cNvSpPr txBox="1"/>
          <p:nvPr/>
        </p:nvSpPr>
        <p:spPr>
          <a:xfrm rot="3225042">
            <a:off x="9477615" y="2001220"/>
            <a:ext cx="114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反馈分析结果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FBD71AE-0BDC-ECDF-30BB-386262A7952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311152" y="3903488"/>
            <a:ext cx="2163269" cy="115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6677523-977E-CDE4-5463-D0AF165FED7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406105" y="1940720"/>
            <a:ext cx="68316" cy="31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31A08E1-5205-4BBA-13E8-9D371928C0E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474421" y="3916908"/>
            <a:ext cx="2096936" cy="114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49338E5-7736-0AF1-7220-943A69ED787E}"/>
              </a:ext>
            </a:extLst>
          </p:cNvPr>
          <p:cNvSpPr txBox="1"/>
          <p:nvPr/>
        </p:nvSpPr>
        <p:spPr>
          <a:xfrm>
            <a:off x="9314335" y="4598082"/>
            <a:ext cx="114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查表</a:t>
            </a:r>
          </a:p>
        </p:txBody>
      </p:sp>
    </p:spTree>
    <p:extLst>
      <p:ext uri="{BB962C8B-B14F-4D97-AF65-F5344CB8AC3E}">
        <p14:creationId xmlns:p14="http://schemas.microsoft.com/office/powerpoint/2010/main" val="8543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78000" y="313055"/>
            <a:ext cx="728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下周工作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urier New Bold" panose="02070309020205020404" charset="0"/>
                <a:cs typeface="Courier New Bold" panose="02070309020205020404" charset="0"/>
              </a:rPr>
              <a:t>Work Plan</a:t>
            </a:r>
            <a:endParaRPr lang="zh-CN" altLang="en-US" sz="1400" b="1">
              <a:latin typeface="Courier New Bold" panose="02070309020205020404" charset="0"/>
              <a:cs typeface="Courier New Bold" panose="0207030902020502040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19175" y="1253490"/>
          <a:ext cx="10115550" cy="434467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8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9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7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7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MoCo1.0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/>
                        <a:t>复现</a:t>
                      </a:r>
                      <a:r>
                        <a:rPr lang="zh-CN" altLang="en-US" sz="2000">
                          <a:sym typeface="+mn-ea"/>
                        </a:rPr>
                        <a:t>Muffin、 DeepREL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/>
                        <a:t>增加</a:t>
                      </a:r>
                      <a:r>
                        <a:rPr lang="en-US" altLang="zh-CN" sz="2000"/>
                        <a:t>API</a:t>
                      </a:r>
                      <a:r>
                        <a:rPr lang="zh-CN" altLang="en-US" sz="2000"/>
                        <a:t>上下文的相似度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r>
                        <a:rPr lang="zh-CN" altLang="en-US" sz="2000"/>
                        <a:t>重构</a:t>
                      </a:r>
                      <a:r>
                        <a:rPr lang="en-US" altLang="zh-CN" sz="2000"/>
                        <a:t>MoCo1.0</a:t>
                      </a:r>
                      <a:r>
                        <a:rPr lang="zh-CN" altLang="en-US" sz="2000"/>
                        <a:t> 抽象层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MoCo2.0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裁剪网络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裁剪网络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Courier New Bold" panose="02070309020205020404" charset="0"/>
                <a:cs typeface="Courier New Bold" panose="02070309020205020404" charset="0"/>
              </a:rPr>
              <a:t>Potentially biased evaluation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024255" y="1288733"/>
          <a:ext cx="10123170" cy="428053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0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3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67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问题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解决方案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API和代码覆盖率计算方式不正确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GCOV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7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B</a:t>
                      </a:r>
                      <a:r>
                        <a:rPr lang="zh-CN" altLang="en-US" sz="2000"/>
                        <a:t>aseline（</a:t>
                      </a:r>
                      <a:r>
                        <a:rPr lang="en-US" altLang="zh-CN" sz="2000"/>
                        <a:t>FreeFuzz</a:t>
                      </a:r>
                      <a:r>
                        <a:rPr lang="zh-CN" altLang="en-US" sz="2000"/>
                        <a:t>）和MoCo的执行时间没有进行比较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重新运行实验时解决该问题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78000" y="313055"/>
            <a:ext cx="8872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审稿意见：评估方法存在偏差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78000" y="313055"/>
            <a:ext cx="8872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审稿意见：缺少对于新工具</a:t>
            </a:r>
            <a:r>
              <a:rPr lang="en-US" altLang="zh-CN" sz="3200" u="sng"/>
              <a:t>/</a:t>
            </a:r>
            <a:r>
              <a:rPr lang="zh-CN" altLang="en-US" sz="3200" u="sng"/>
              <a:t>方法的讨论以及评估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326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Courier New Bold" panose="02070309020205020404" charset="0"/>
                <a:cs typeface="Courier New Bold" panose="02070309020205020404" charset="0"/>
              </a:rPr>
              <a:t>Missing evaluation/discussion of more recent techniques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055370" y="1298575"/>
          <a:ext cx="10065385" cy="427545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49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64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问题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解决方案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缺少和模型级的模糊测试方法进行对比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/>
                        <a:t>模型级：Muffin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/>
                        <a:t>API级别：DeepREL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/>
                        <a:t>数据流动：将MoCo用于单个API变异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000"/>
                        <a:t>缺少更先进的baseline</a:t>
                      </a:r>
                      <a:endParaRPr lang="zh-CN" sz="2000"/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6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似乎本文中的大多数示例错误都与单层API有关。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一个有趣的基线是使用MoCoAssembler改变单层模型(该层可以从种子模型中提取)。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78000" y="313055"/>
            <a:ext cx="5845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审稿意见：测试预言不明确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Courier New Bold" panose="02070309020205020404" charset="0"/>
                <a:cs typeface="Courier New Bold" panose="02070309020205020404" charset="0"/>
              </a:rPr>
              <a:t>Unclear test oracle adopted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034415" y="1280160"/>
          <a:ext cx="10093960" cy="430847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46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问题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解决方案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2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测试预言尚不明确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表述问题，后续改进</a:t>
                      </a:r>
                      <a:endParaRPr lang="zh-CN" altLang="en-US" sz="2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4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000"/>
                        <a:t>缺陷分类涉及到人工检查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自动化缺陷分类（实现可实现的部分，除去与原文档对比的缺陷）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78000" y="313055"/>
            <a:ext cx="728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审稿意见：缺少关于基线性能差的讨论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Courier New Bold" panose="02070309020205020404" charset="0"/>
                <a:cs typeface="Courier New Bold" panose="02070309020205020404" charset="0"/>
              </a:rPr>
              <a:t>Missing discussion on the poor performance of baseline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043305" y="1259205"/>
          <a:ext cx="10114280" cy="436943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71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7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问题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解决方案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3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FreeFuzz可以有效地检测由单个API触发的bug。MoCoAssembler检测到的bug是否必须由一系列一起使用的API触发?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后续根据实验结果再改进论文的讨论部分</a:t>
                      </a:r>
                      <a:endParaRPr lang="zh-CN" altLang="en-US" sz="2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84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000"/>
                        <a:t>MoCoAssembler是否能检测到FreeFuzz检测到的所有bug，目前还不清楚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78000" y="313055"/>
            <a:ext cx="728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审稿意见：创新性不明确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Courier New Bold" panose="02070309020205020404" charset="0"/>
                <a:cs typeface="Courier New Bold" panose="02070309020205020404" charset="0"/>
              </a:rPr>
              <a:t>Unclear novelty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34415" y="1280160"/>
          <a:ext cx="10093960" cy="43611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40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3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问题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解决方案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2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API替换类似于LEMON中和DeepREL中的层替换和API替换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增加</a:t>
                      </a:r>
                      <a:r>
                        <a:rPr lang="en-US" altLang="zh-CN" sz="2000"/>
                        <a:t>API</a:t>
                      </a:r>
                      <a:r>
                        <a:rPr lang="zh-CN" altLang="en-US" sz="2000"/>
                        <a:t>上下文的相似度，以便与</a:t>
                      </a:r>
                      <a:r>
                        <a:rPr lang="en-US" altLang="zh-CN" sz="2000"/>
                        <a:t>LEMON</a:t>
                      </a:r>
                      <a:r>
                        <a:rPr lang="zh-CN" altLang="en-US" sz="2000"/>
                        <a:t>以及</a:t>
                      </a:r>
                      <a:r>
                        <a:rPr lang="en-US" altLang="zh-CN" sz="2000"/>
                        <a:t>DeepREL</a:t>
                      </a:r>
                      <a:r>
                        <a:rPr lang="zh-CN" altLang="en-US" sz="2000"/>
                        <a:t>中的</a:t>
                      </a:r>
                      <a:r>
                        <a:rPr lang="en-US" altLang="zh-CN" sz="2000"/>
                        <a:t>API</a:t>
                      </a:r>
                      <a:r>
                        <a:rPr lang="zh-CN" altLang="en-US" sz="2000"/>
                        <a:t>替换进行区分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000"/>
                        <a:t>参数约束类似于DocTer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实验中参考了</a:t>
                      </a:r>
                      <a:r>
                        <a:rPr lang="en-US" altLang="zh-CN" sz="2000"/>
                        <a:t>DocTer</a:t>
                      </a:r>
                      <a:r>
                        <a:rPr lang="zh-CN" altLang="en-US" sz="2000"/>
                        <a:t>，并对其结构进行修正，在论文中作出更进一步的描述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有一些方法的设计缺少明确的原因，比如为什么选用轮盘方法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在论文中作出更进一步的描述</a:t>
                      </a:r>
                      <a:endParaRPr lang="zh-CN" altLang="en-US" sz="2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78000" y="313055"/>
            <a:ext cx="728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审稿意见：表述模糊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Courier New Bold" panose="02070309020205020404" charset="0"/>
                <a:cs typeface="Courier New Bold" panose="02070309020205020404" charset="0"/>
              </a:rPr>
              <a:t>Vague description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34415" y="1280160"/>
          <a:ext cx="10103485" cy="433768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747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问题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解决方案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46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应澄清其基本思想及其与现有工作的区别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表述问题，后续改进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1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000"/>
                        <a:t>应该给出技术设计背后的直觉和见解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373615"/>
            <a:ext cx="12192000" cy="729400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/>
              <a:t>	</a:t>
            </a:r>
            <a:r>
              <a:rPr lang="zh-CN" altLang="en-US" sz="2800"/>
              <a:t>基于代码组装的深度学习框架差分测试方法</a:t>
            </a:r>
            <a:r>
              <a:rPr lang="zh-CN" altLang="en-US"/>
              <a:t> </a:t>
            </a:r>
            <a:endParaRPr lang="zh-CN" altLang="en-US" sz="400" i="1"/>
          </a:p>
        </p:txBody>
      </p:sp>
      <p:sp>
        <p:nvSpPr>
          <p:cNvPr id="7" name="矩形 6"/>
          <p:cNvSpPr/>
          <p:nvPr/>
        </p:nvSpPr>
        <p:spPr>
          <a:xfrm>
            <a:off x="0" y="2086928"/>
            <a:ext cx="12192000" cy="1286885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	</a:t>
            </a:r>
            <a:r>
              <a:rPr lang="en-US" altLang="zh-CN" sz="3200" b="1"/>
              <a:t>MoCo2.0 </a:t>
            </a:r>
            <a:endParaRPr lang="zh-CN" altLang="en-US" sz="3200" b="1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379511" y="3030718"/>
            <a:ext cx="555624" cy="48947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7" y="1631368"/>
            <a:ext cx="2373178" cy="2974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8000" y="313055"/>
            <a:ext cx="728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本周工作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urier New Bold" panose="02070309020205020404" charset="0"/>
                <a:cs typeface="Courier New Bold" panose="02070309020205020404" charset="0"/>
              </a:rPr>
              <a:t>Work this week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8610" y="1305878"/>
            <a:ext cx="39243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ym typeface="+mn-ea"/>
              </a:rPr>
              <a:t>收集基于不同框架实现的神经网络（</a:t>
            </a:r>
            <a:r>
              <a:rPr lang="en-US" altLang="zh-CN" sz="2000">
                <a:sym typeface="+mn-ea"/>
              </a:rPr>
              <a:t>CNN/RNN</a:t>
            </a:r>
            <a:r>
              <a:rPr lang="zh-CN" altLang="en-US" sz="2000">
                <a:sym typeface="+mn-ea"/>
              </a:rPr>
              <a:t>）各</a:t>
            </a:r>
            <a:r>
              <a:rPr lang="en-US" altLang="zh-CN" sz="2000">
                <a:sym typeface="+mn-ea"/>
              </a:rPr>
              <a:t>100</a:t>
            </a:r>
            <a:r>
              <a:rPr lang="zh-CN" altLang="en-US" sz="2000">
                <a:sym typeface="+mn-ea"/>
              </a:rPr>
              <a:t>个。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ym typeface="+mn-ea"/>
              </a:rPr>
              <a:t>收集种子模型</a:t>
            </a:r>
            <a:r>
              <a:rPr lang="en-US" altLang="zh-CN" sz="2000">
                <a:sym typeface="+mn-ea"/>
              </a:rPr>
              <a:t>seeds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(C)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对收集到的网络进行裁剪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(W)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利用收集到的神经网络计算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API Step 4. 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上下文相似度。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(Y)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用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abs_function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表以及相关数据完成</a:t>
            </a: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sym typeface="+mn-ea"/>
              </a:rPr>
              <a:t>API Mutate</a:t>
            </a:r>
            <a:r>
              <a:rPr lang="zh-CN" altLang="en-US" sz="2000">
                <a:solidFill>
                  <a:schemeClr val="bg2">
                    <a:lumMod val="90000"/>
                  </a:schemeClr>
                </a:solidFill>
                <a:sym typeface="+mn-ea"/>
              </a:rPr>
              <a:t>的原型设计。</a:t>
            </a:r>
          </a:p>
        </p:txBody>
      </p:sp>
      <p:pic>
        <p:nvPicPr>
          <p:cNvPr id="8" name="图片 7" descr="截屏2023-10-16 20.12.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25" y="450850"/>
            <a:ext cx="7775575" cy="16719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32605" y="2150110"/>
            <a:ext cx="239776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lenet: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- layer: conv2d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params: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  in_channels: 1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  kernel_size: 5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  out_channels: 6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in: x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out: x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- layer: relu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params: {}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in: x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out: x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- layer: maxpool2d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params: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  kernel_size: 2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  stride: 2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in: x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out: x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- layer: conv2d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params: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in_channels: 6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kernel_size: 5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out_channels: 16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in: x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out: x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18605" y="2150110"/>
            <a:ext cx="244538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- layer: relu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params: {}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in: x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out: x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- layer: maxpool2d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params: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  kernel_size: 2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  stride: 2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in: x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out: x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- layer: flatten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params: {}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in: x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out: x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- layer: linear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params: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in_features: 256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out_features: 120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in: x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out: x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- layer: relu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params: {}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in: x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out: x</a:t>
            </a:r>
            <a:endParaRPr lang="zh-CN" altLang="en-US" sz="1200"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44000" y="2150110"/>
            <a:ext cx="239776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- layer: linear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params: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  in_features: 120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  out_features: 84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in: x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out: x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- layer: relu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params: {}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in: x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out: x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- layer: linear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params: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  in_features: 84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  out_features: 10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in: x</a:t>
            </a:r>
          </a:p>
          <a:p>
            <a:r>
              <a:rPr lang="zh-CN" altLang="en-US" sz="1200">
                <a:latin typeface="Courier New Regular" panose="02070309020205020404" charset="0"/>
                <a:cs typeface="Courier New Regular" panose="02070309020205020404" charset="0"/>
              </a:rPr>
              <a:t>    out: 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44*304"/>
  <p:tag name="TABLE_ENDDRAG_RECT" val="81*101*844*3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2*369"/>
  <p:tag name="TABLE_ENDDRAG_RECT" val="83*102*792*3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4*339"/>
  <p:tag name="TABLE_ENDDRAG_RECT" val="81*100*794*3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6*344"/>
  <p:tag name="TABLE_ENDDRAG_RECT" val="82*99*796*3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4*339"/>
  <p:tag name="TABLE_ENDDRAG_RECT" val="81*100*794*3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5*341"/>
  <p:tag name="TABLE_ENDDRAG_RECT" val="81*100*795*34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8*107"/>
  <p:tag name="TABLE_ENDDRAG_RECT" val="333*213*98*10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6*341"/>
  <p:tag name="TABLE_ENDDRAG_RECT" val="80*98*796*341"/>
</p:tagLst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1977</Words>
  <Application>Microsoft Office PowerPoint</Application>
  <PresentationFormat>宽屏</PresentationFormat>
  <Paragraphs>332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Courier New Regular</vt:lpstr>
      <vt:lpstr>等线</vt:lpstr>
      <vt:lpstr>Arial</vt:lpstr>
      <vt:lpstr>Calibri</vt:lpstr>
      <vt:lpstr>Courier New Bold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Lingyue Yan</cp:lastModifiedBy>
  <cp:revision>1608</cp:revision>
  <cp:lastPrinted>2023-10-16T13:18:52Z</cp:lastPrinted>
  <dcterms:created xsi:type="dcterms:W3CDTF">2023-10-16T13:18:52Z</dcterms:created>
  <dcterms:modified xsi:type="dcterms:W3CDTF">2023-10-17T06:30:19Z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2052-6.0.0.8068</vt:lpwstr>
  </property>
  <property fmtid="{D5CDD505-2E9C-101B-9397-08002B2CF9AE}" pid="3" name="ICV">
    <vt:lpwstr>E4392D7CB89A5FD524A7F163A8D04E9C</vt:lpwstr>
  </property>
</Properties>
</file>