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569" r:id="rId2"/>
    <p:sldId id="568" r:id="rId3"/>
    <p:sldId id="571" r:id="rId4"/>
    <p:sldId id="572" r:id="rId5"/>
    <p:sldId id="573" r:id="rId6"/>
    <p:sldId id="574" r:id="rId7"/>
    <p:sldId id="57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1" userDrawn="1">
          <p15:clr>
            <a:srgbClr val="A4A3A4"/>
          </p15:clr>
        </p15:guide>
        <p15:guide id="2" pos="37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uel Garcia" initials="S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6A005F"/>
    <a:srgbClr val="A5719F"/>
    <a:srgbClr val="000080"/>
    <a:srgbClr val="B3B3D9"/>
    <a:srgbClr val="CE5ECE"/>
    <a:srgbClr val="870078"/>
    <a:srgbClr val="730067"/>
    <a:srgbClr val="AD2675"/>
    <a:srgbClr val="2894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5" autoAdjust="0"/>
    <p:restoredTop sz="88981" autoAdjust="0"/>
  </p:normalViewPr>
  <p:slideViewPr>
    <p:cSldViewPr snapToGrid="0" showGuides="1">
      <p:cViewPr varScale="1">
        <p:scale>
          <a:sx n="91" d="100"/>
          <a:sy n="91" d="100"/>
        </p:scale>
        <p:origin x="772" y="44"/>
      </p:cViewPr>
      <p:guideLst>
        <p:guide orient="horz" pos="2141"/>
        <p:guide pos="37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3360"/>
    </p:cViewPr>
  </p:sorterViewPr>
  <p:notesViewPr>
    <p:cSldViewPr snapToGrid="0">
      <p:cViewPr varScale="1">
        <p:scale>
          <a:sx n="72" d="100"/>
          <a:sy n="72" d="100"/>
        </p:scale>
        <p:origin x="3012" y="54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7D45F-9B06-4FD6-B80D-63AF92FC02D4}" type="datetimeFigureOut">
              <a:rPr lang="zh-CN" altLang="en-US" smtClean="0"/>
              <a:t>2024.1.9,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3F7F3-BE4C-4D86-9918-24458AE0A2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F98C7-9395-4E9A-96EC-DE4C39432AA7}" type="datetimeFigureOut">
              <a:rPr lang="zh-CN" altLang="en-US" smtClean="0"/>
              <a:t>2024.1.9,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64DB0-CCE3-4363-801A-A01AADC639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71325" y="387275"/>
            <a:ext cx="324000" cy="324000"/>
          </a:xfrm>
          <a:prstGeom prst="rect">
            <a:avLst/>
          </a:prstGeom>
          <a:solidFill>
            <a:srgbClr val="870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>
            <a:off x="119325" y="135275"/>
            <a:ext cx="252000" cy="252000"/>
          </a:xfrm>
          <a:prstGeom prst="rect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矩形 8"/>
          <p:cNvSpPr/>
          <p:nvPr userDrawn="1"/>
        </p:nvSpPr>
        <p:spPr>
          <a:xfrm>
            <a:off x="11226675" y="6318000"/>
            <a:ext cx="540000" cy="540000"/>
          </a:xfrm>
          <a:prstGeom prst="rect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801349" y="6405444"/>
            <a:ext cx="1390651" cy="365125"/>
          </a:xfrm>
        </p:spPr>
        <p:txBody>
          <a:bodyPr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25" y="6409078"/>
            <a:ext cx="1136719" cy="3614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C821-51AF-415E-BF5B-CDCDE3466362}" type="datetime1">
              <a:rPr lang="zh-CN" altLang="en-US" smtClean="0"/>
              <a:t>2024.1.9,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4C821-51AF-415E-BF5B-CDCDE3466362}" type="datetime1">
              <a:rPr lang="zh-CN" altLang="en-US" smtClean="0"/>
              <a:t>2024.1.9,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71325" y="387275"/>
            <a:ext cx="324000" cy="324000"/>
          </a:xfrm>
          <a:prstGeom prst="rect">
            <a:avLst/>
          </a:prstGeom>
          <a:solidFill>
            <a:srgbClr val="870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>
            <a:off x="119325" y="135275"/>
            <a:ext cx="252000" cy="252000"/>
          </a:xfrm>
          <a:prstGeom prst="rect">
            <a:avLst/>
          </a:prstGeom>
          <a:solidFill>
            <a:srgbClr val="6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灯片编号占位符 15"/>
          <p:cNvSpPr txBox="1"/>
          <p:nvPr userDrawn="1"/>
        </p:nvSpPr>
        <p:spPr>
          <a:xfrm>
            <a:off x="10801349" y="6405444"/>
            <a:ext cx="1390651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ctr" defTabSz="914400" rtl="0" eaLnBrk="1" latinLnBrk="0" hangingPunct="1"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D91E7F-84B6-4064-9D4E-CC7D244BCA04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11" name="图片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25" y="6409078"/>
            <a:ext cx="1136719" cy="36149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62355" y="191770"/>
            <a:ext cx="14890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000" b="1">
                <a:latin typeface="Courier New Bold" panose="02070409020205090404" charset="0"/>
                <a:cs typeface="Courier New Bold" panose="02070409020205090404" charset="0"/>
              </a:rPr>
              <a:t>ONNX</a:t>
            </a:r>
            <a:endParaRPr lang="zh-CN" altLang="en-US" sz="4000" b="1">
              <a:latin typeface="Courier New Bold" panose="02070409020205090404" charset="0"/>
              <a:cs typeface="Courier New Bold" panose="020704090202050904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02370" y="314960"/>
            <a:ext cx="2574925" cy="460375"/>
          </a:xfrm>
          <a:prstGeom prst="rect">
            <a:avLst/>
          </a:prstGeom>
          <a:solidFill>
            <a:srgbClr val="6A005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Courier New Bold" panose="02070409020205090404" charset="0"/>
                <a:cs typeface="Courier New Bold" panose="02070409020205090404" charset="0"/>
              </a:rPr>
              <a:t>Pytorch-&gt;ONNX</a:t>
            </a:r>
          </a:p>
        </p:txBody>
      </p:sp>
      <p:sp>
        <p:nvSpPr>
          <p:cNvPr id="9" name="矩形 8"/>
          <p:cNvSpPr/>
          <p:nvPr/>
        </p:nvSpPr>
        <p:spPr>
          <a:xfrm>
            <a:off x="374015" y="897890"/>
            <a:ext cx="1647190" cy="706755"/>
          </a:xfrm>
          <a:prstGeom prst="rect">
            <a:avLst/>
          </a:prstGeom>
          <a:solidFill>
            <a:srgbClr val="B3B3D9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Courier New Bold" panose="02070409020205090404" charset="0"/>
                <a:cs typeface="Courier New Bold" panose="02070409020205090404" charset="0"/>
              </a:rPr>
              <a:t>model</a:t>
            </a:r>
            <a:endParaRPr lang="en-US" altLang="zh-CN" sz="2400" b="1">
              <a:solidFill>
                <a:schemeClr val="tx1"/>
              </a:solidFill>
              <a:latin typeface="Courier New Bold" panose="02070409020205090404" charset="0"/>
              <a:cs typeface="Courier New Bold" panose="02070409020205090404" charset="0"/>
            </a:endParaRPr>
          </a:p>
        </p:txBody>
      </p:sp>
      <p:cxnSp>
        <p:nvCxnSpPr>
          <p:cNvPr id="10" name="直接箭头连接符 9"/>
          <p:cNvCxnSpPr>
            <a:endCxn id="11" idx="1"/>
          </p:cNvCxnSpPr>
          <p:nvPr/>
        </p:nvCxnSpPr>
        <p:spPr>
          <a:xfrm flipV="1">
            <a:off x="1998980" y="1251585"/>
            <a:ext cx="2574290" cy="15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573270" y="898525"/>
            <a:ext cx="2574290" cy="706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Courier New Bold" panose="02070409020205090404" charset="0"/>
                <a:cs typeface="Courier New Bold" panose="02070409020205090404" charset="0"/>
              </a:rPr>
              <a:t>model.onnx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998980" y="863600"/>
            <a:ext cx="2574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Courier New Regular" panose="02070409020205090404" charset="0"/>
                <a:cs typeface="Courier New Regular" panose="02070409020205090404" charset="0"/>
              </a:rPr>
              <a:t>torch.onnx.export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0086340" y="913765"/>
            <a:ext cx="1290955" cy="69088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2400"/>
              <a:t>可视化</a:t>
            </a:r>
          </a:p>
        </p:txBody>
      </p:sp>
      <p:cxnSp>
        <p:nvCxnSpPr>
          <p:cNvPr id="15" name="直接箭头连接符 14"/>
          <p:cNvCxnSpPr>
            <a:stCxn id="11" idx="3"/>
            <a:endCxn id="13" idx="1"/>
          </p:cNvCxnSpPr>
          <p:nvPr/>
        </p:nvCxnSpPr>
        <p:spPr>
          <a:xfrm>
            <a:off x="7147560" y="1251585"/>
            <a:ext cx="2938780" cy="76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8080375" y="890905"/>
            <a:ext cx="1072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Courier New Regular" panose="02070409020205090404" charset="0"/>
                <a:cs typeface="Courier New Regular" panose="02070409020205090404" charset="0"/>
              </a:rPr>
              <a:t>NETRON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-19685" y="2327910"/>
            <a:ext cx="675005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Courier New Regular" panose="02070409020205090404" charset="0"/>
                <a:cs typeface="Courier New Regular" panose="02070409020205090404" charset="0"/>
              </a:rPr>
              <a:t># model pytorch implementation</a:t>
            </a:r>
          </a:p>
          <a:p>
            <a:r>
              <a:rPr lang="zh-CN" altLang="en-US" sz="1600">
                <a:latin typeface="Courier New Regular" panose="02070409020205090404" charset="0"/>
                <a:cs typeface="Courier New Regular" panose="02070409020205090404" charset="0"/>
              </a:rPr>
              <a:t>class Demo(nn.Module):</a:t>
            </a:r>
          </a:p>
          <a:p>
            <a:r>
              <a:rPr lang="zh-CN" altLang="en-US" sz="1600">
                <a:latin typeface="Courier New Regular" panose="02070409020205090404" charset="0"/>
                <a:cs typeface="Courier New Regular" panose="02070409020205090404" charset="0"/>
              </a:rPr>
              <a:t>    def __init__(self):</a:t>
            </a:r>
          </a:p>
          <a:p>
            <a:r>
              <a:rPr lang="zh-CN" altLang="en-US" sz="1600">
                <a:latin typeface="Courier New Regular" panose="02070409020205090404" charset="0"/>
                <a:cs typeface="Courier New Regular" panose="02070409020205090404" charset="0"/>
              </a:rPr>
              <a:t>        super(Demo, self).__init__()</a:t>
            </a:r>
          </a:p>
          <a:p>
            <a:r>
              <a:rPr lang="zh-CN" altLang="en-US" sz="1600">
                <a:latin typeface="Courier New Regular" panose="02070409020205090404" charset="0"/>
                <a:cs typeface="Courier New Regular" panose="02070409020205090404" charset="0"/>
              </a:rPr>
              <a:t>        self.layer1 = torch.nn.Conv2d(in_channels=1, </a:t>
            </a:r>
          </a:p>
          <a:p>
            <a:pPr marL="1371600" lvl="3" indent="457200"/>
            <a:r>
              <a:rPr lang="zh-CN" altLang="en-US" sz="1600">
                <a:latin typeface="Courier New Regular" panose="02070409020205090404" charset="0"/>
                <a:cs typeface="Courier New Regular" panose="02070409020205090404" charset="0"/>
              </a:rPr>
              <a:t>kernel_size=5, out_channels=6)</a:t>
            </a:r>
          </a:p>
          <a:p>
            <a:r>
              <a:rPr lang="zh-CN" altLang="en-US" sz="1600">
                <a:latin typeface="Courier New Regular" panose="02070409020205090404" charset="0"/>
                <a:cs typeface="Courier New Regular" panose="02070409020205090404" charset="0"/>
              </a:rPr>
              <a:t>        self.layer2 = torch.nn.ReLU()</a:t>
            </a:r>
          </a:p>
          <a:p>
            <a:r>
              <a:rPr lang="zh-CN" altLang="en-US" sz="1600">
                <a:latin typeface="Courier New Regular" panose="02070409020205090404" charset="0"/>
                <a:cs typeface="Courier New Regular" panose="02070409020205090404" charset="0"/>
              </a:rPr>
              <a:t>        self.layer3 = torch.nn.MaxPool2d(</a:t>
            </a:r>
          </a:p>
          <a:p>
            <a:pPr marL="1371600" lvl="3" indent="457200"/>
            <a:r>
              <a:rPr lang="zh-CN" altLang="en-US" sz="1600">
                <a:latin typeface="Courier New Regular" panose="02070409020205090404" charset="0"/>
                <a:cs typeface="Courier New Regular" panose="02070409020205090404" charset="0"/>
              </a:rPr>
              <a:t>kernel_size=2, stride=2)</a:t>
            </a:r>
          </a:p>
          <a:p>
            <a:endParaRPr lang="zh-CN" altLang="en-US" sz="1600">
              <a:latin typeface="Courier New Regular" panose="02070409020205090404" charset="0"/>
              <a:cs typeface="Courier New Regular" panose="02070409020205090404" charset="0"/>
            </a:endParaRPr>
          </a:p>
          <a:p>
            <a:r>
              <a:rPr lang="zh-CN" altLang="en-US" sz="1600">
                <a:latin typeface="Courier New Regular" panose="02070409020205090404" charset="0"/>
                <a:cs typeface="Courier New Regular" panose="02070409020205090404" charset="0"/>
              </a:rPr>
              <a:t>    def forward(self, x):</a:t>
            </a:r>
          </a:p>
          <a:p>
            <a:r>
              <a:rPr lang="zh-CN" altLang="en-US" sz="1600">
                <a:latin typeface="Courier New Regular" panose="02070409020205090404" charset="0"/>
                <a:cs typeface="Courier New Regular" panose="02070409020205090404" charset="0"/>
              </a:rPr>
              <a:t>        x = self.layer1(x)</a:t>
            </a:r>
          </a:p>
          <a:p>
            <a:r>
              <a:rPr lang="zh-CN" altLang="en-US" sz="1600">
                <a:latin typeface="Courier New Regular" panose="02070409020205090404" charset="0"/>
                <a:cs typeface="Courier New Regular" panose="02070409020205090404" charset="0"/>
              </a:rPr>
              <a:t>        x = self.layer2(x)</a:t>
            </a:r>
          </a:p>
          <a:p>
            <a:r>
              <a:rPr lang="zh-CN" altLang="en-US" sz="1600">
                <a:latin typeface="Courier New Regular" panose="02070409020205090404" charset="0"/>
                <a:cs typeface="Courier New Regular" panose="02070409020205090404" charset="0"/>
              </a:rPr>
              <a:t>        x = self.layer3(x)</a:t>
            </a:r>
          </a:p>
          <a:p>
            <a:r>
              <a:rPr lang="zh-CN" altLang="en-US" sz="1600">
                <a:latin typeface="Courier New Regular" panose="02070409020205090404" charset="0"/>
                <a:cs typeface="Courier New Regular" panose="02070409020205090404" charset="0"/>
              </a:rPr>
              <a:t>        return x</a:t>
            </a:r>
          </a:p>
        </p:txBody>
      </p:sp>
      <p:pic>
        <p:nvPicPr>
          <p:cNvPr id="19" name="图片 18" descr="截屏2024-01-09 10.38.2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rcRect t="16386"/>
          <a:stretch>
            <a:fillRect/>
          </a:stretch>
        </p:blipFill>
        <p:spPr>
          <a:xfrm>
            <a:off x="6440805" y="1514475"/>
            <a:ext cx="2788285" cy="5274945"/>
          </a:xfrm>
          <a:prstGeom prst="rect">
            <a:avLst/>
          </a:prstGeom>
        </p:spPr>
      </p:pic>
      <p:pic>
        <p:nvPicPr>
          <p:cNvPr id="20" name="图片 19" descr="截屏2024-01-09 10.38.5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9403715" y="1514475"/>
            <a:ext cx="2788285" cy="5343525"/>
          </a:xfrm>
          <a:prstGeom prst="rect">
            <a:avLst/>
          </a:prstGeom>
        </p:spPr>
      </p:pic>
      <p:sp>
        <p:nvSpPr>
          <p:cNvPr id="21" name="文本框 20"/>
          <p:cNvSpPr txBox="1"/>
          <p:nvPr>
            <p:custDataLst>
              <p:tags r:id="rId3"/>
            </p:custDataLst>
          </p:nvPr>
        </p:nvSpPr>
        <p:spPr>
          <a:xfrm>
            <a:off x="2276475" y="6417945"/>
            <a:ext cx="6134735" cy="368300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b="1">
                <a:latin typeface="Courier New Bold" panose="02070409020205090404" charset="0"/>
                <a:cs typeface="Courier New Bold" panose="02070409020205090404" charset="0"/>
              </a:rPr>
              <a:t>dim = len(IR_node.get_attr('strides')) - 2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62355" y="191770"/>
            <a:ext cx="14890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000" b="1">
                <a:latin typeface="Courier New Bold" panose="02070409020205090404" charset="0"/>
                <a:cs typeface="Courier New Bold" panose="02070409020205090404" charset="0"/>
              </a:rPr>
              <a:t>ONNX</a:t>
            </a:r>
            <a:endParaRPr lang="zh-CN" altLang="en-US" sz="4000" b="1">
              <a:latin typeface="Courier New Bold" panose="02070409020205090404" charset="0"/>
              <a:cs typeface="Courier New Bold" panose="020704090202050904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21215" y="314960"/>
            <a:ext cx="1656080" cy="460375"/>
          </a:xfrm>
          <a:prstGeom prst="rect">
            <a:avLst/>
          </a:prstGeom>
          <a:solidFill>
            <a:srgbClr val="6A005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Courier New Bold" panose="02070409020205090404" charset="0"/>
                <a:cs typeface="Courier New Bold" panose="02070409020205090404" charset="0"/>
              </a:rPr>
              <a:t>PROTOBUF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28295" y="1264285"/>
            <a:ext cx="5428615" cy="457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ts val="2500"/>
              </a:lnSpc>
            </a:pPr>
            <a:r>
              <a:rPr lang="zh-CN" altLang="en-US" sz="1600">
                <a:latin typeface="Courier New Regular" panose="02070409020205090404" charset="0"/>
                <a:cs typeface="Courier New Regular" panose="02070409020205090404" charset="0"/>
              </a:rPr>
              <a:t>graph</a:t>
            </a:r>
          </a:p>
          <a:p>
            <a:pPr indent="0" fontAlgn="auto">
              <a:lnSpc>
                <a:spcPts val="2500"/>
              </a:lnSpc>
            </a:pPr>
            <a:r>
              <a:rPr lang="zh-CN" altLang="en-US" sz="1600">
                <a:latin typeface="Courier New Regular" panose="02070409020205090404" charset="0"/>
                <a:cs typeface="Courier New Regular" panose="02070409020205090404" charset="0"/>
              </a:rPr>
              <a:t>|__node</a:t>
            </a:r>
          </a:p>
          <a:p>
            <a:pPr indent="0" fontAlgn="auto">
              <a:lnSpc>
                <a:spcPts val="2500"/>
              </a:lnSpc>
            </a:pPr>
            <a:r>
              <a:rPr lang="zh-CN" altLang="en-US" sz="1600">
                <a:latin typeface="Courier New Regular" panose="02070409020205090404" charset="0"/>
                <a:cs typeface="Courier New Regular" panose="02070409020205090404" charset="0"/>
              </a:rPr>
              <a:t>|	|__input</a:t>
            </a:r>
          </a:p>
          <a:p>
            <a:pPr indent="0" fontAlgn="auto">
              <a:lnSpc>
                <a:spcPts val="2500"/>
              </a:lnSpc>
            </a:pPr>
            <a:r>
              <a:rPr lang="zh-CN" altLang="en-US" sz="1600">
                <a:latin typeface="Courier New Regular" panose="02070409020205090404" charset="0"/>
                <a:cs typeface="Courier New Regular" panose="02070409020205090404" charset="0"/>
              </a:rPr>
              <a:t>|	|__output</a:t>
            </a:r>
          </a:p>
          <a:p>
            <a:pPr indent="0" fontAlgn="auto">
              <a:lnSpc>
                <a:spcPts val="2500"/>
              </a:lnSpc>
            </a:pPr>
            <a:r>
              <a:rPr lang="zh-CN" altLang="en-US" sz="1600">
                <a:latin typeface="Courier New Regular" panose="02070409020205090404" charset="0"/>
                <a:cs typeface="Courier New Regular" panose="02070409020205090404" charset="0"/>
              </a:rPr>
              <a:t>|	|__name</a:t>
            </a:r>
          </a:p>
          <a:p>
            <a:pPr indent="0" fontAlgn="auto">
              <a:lnSpc>
                <a:spcPts val="2500"/>
              </a:lnSpc>
            </a:pPr>
            <a:r>
              <a:rPr lang="zh-CN" altLang="en-US" sz="1600">
                <a:latin typeface="Courier New Regular" panose="02070409020205090404" charset="0"/>
                <a:cs typeface="Courier New Regular" panose="02070409020205090404" charset="0"/>
              </a:rPr>
              <a:t>|	|__</a:t>
            </a:r>
            <a:r>
              <a:rPr lang="zh-CN" altLang="en-US" b="1">
                <a:latin typeface="Courier New Bold" panose="02070409020205090404" charset="0"/>
                <a:cs typeface="Courier New Bold" panose="02070409020205090404" charset="0"/>
              </a:rPr>
              <a:t>op_type</a:t>
            </a:r>
            <a:endParaRPr lang="zh-CN" altLang="en-US" sz="1600" b="1">
              <a:latin typeface="Courier New Bold" panose="02070409020205090404" charset="0"/>
              <a:cs typeface="Courier New Bold" panose="02070409020205090404" charset="0"/>
            </a:endParaRPr>
          </a:p>
          <a:p>
            <a:pPr indent="0" fontAlgn="auto">
              <a:lnSpc>
                <a:spcPts val="2500"/>
              </a:lnSpc>
            </a:pPr>
            <a:r>
              <a:rPr lang="zh-CN" altLang="en-US" sz="1600">
                <a:latin typeface="Courier New Regular" panose="02070409020205090404" charset="0"/>
                <a:cs typeface="Courier New Regular" panose="02070409020205090404" charset="0"/>
              </a:rPr>
              <a:t>|	|__domain</a:t>
            </a:r>
          </a:p>
          <a:p>
            <a:pPr indent="0" fontAlgn="auto">
              <a:lnSpc>
                <a:spcPts val="2500"/>
              </a:lnSpc>
            </a:pPr>
            <a:r>
              <a:rPr lang="zh-CN" altLang="en-US" sz="1600">
                <a:latin typeface="Courier New Regular" panose="02070409020205090404" charset="0"/>
                <a:cs typeface="Courier New Regular" panose="02070409020205090404" charset="0"/>
              </a:rPr>
              <a:t>|	|__</a:t>
            </a:r>
            <a:r>
              <a:rPr lang="zh-CN" altLang="en-US" b="1">
                <a:latin typeface="Courier New Bold" panose="02070409020205090404" charset="0"/>
                <a:cs typeface="Courier New Bold" panose="02070409020205090404" charset="0"/>
              </a:rPr>
              <a:t>attribute</a:t>
            </a:r>
          </a:p>
          <a:p>
            <a:pPr indent="0" fontAlgn="auto">
              <a:lnSpc>
                <a:spcPts val="2500"/>
              </a:lnSpc>
            </a:pPr>
            <a:r>
              <a:rPr lang="zh-CN" altLang="en-US" sz="1600">
                <a:latin typeface="Courier New Regular" panose="02070409020205090404" charset="0"/>
                <a:cs typeface="Courier New Regular" panose="02070409020205090404" charset="0"/>
              </a:rPr>
              <a:t>|	|	|__name</a:t>
            </a:r>
          </a:p>
          <a:p>
            <a:pPr indent="0" fontAlgn="auto">
              <a:lnSpc>
                <a:spcPts val="2500"/>
              </a:lnSpc>
            </a:pPr>
            <a:r>
              <a:rPr lang="zh-CN" altLang="en-US" sz="1600">
                <a:latin typeface="Courier New Regular" panose="02070409020205090404" charset="0"/>
                <a:cs typeface="Courier New Regular" panose="02070409020205090404" charset="0"/>
              </a:rPr>
              <a:t>|	|	|__</a:t>
            </a:r>
            <a:r>
              <a:rPr lang="zh-CN" altLang="en-US" b="1">
                <a:latin typeface="Courier New Bold" panose="02070409020205090404" charset="0"/>
                <a:cs typeface="Courier New Bold" panose="02070409020205090404" charset="0"/>
              </a:rPr>
              <a:t>type</a:t>
            </a:r>
          </a:p>
          <a:p>
            <a:pPr indent="0" fontAlgn="auto">
              <a:lnSpc>
                <a:spcPts val="2500"/>
              </a:lnSpc>
            </a:pPr>
            <a:r>
              <a:rPr lang="zh-CN" altLang="en-US" sz="1600">
                <a:latin typeface="Courier New Regular" panose="02070409020205090404" charset="0"/>
                <a:cs typeface="Courier New Regular" panose="02070409020205090404" charset="0"/>
              </a:rPr>
              <a:t>|	|	|__ints(when type is INTS)</a:t>
            </a:r>
          </a:p>
          <a:p>
            <a:pPr indent="0" fontAlgn="auto">
              <a:lnSpc>
                <a:spcPts val="2500"/>
              </a:lnSpc>
            </a:pPr>
            <a:r>
              <a:rPr lang="zh-CN" altLang="en-US" sz="1600">
                <a:latin typeface="Courier New Regular" panose="02070409020205090404" charset="0"/>
                <a:cs typeface="Courier New Regular" panose="02070409020205090404" charset="0"/>
              </a:rPr>
              <a:t>|	|	|__f(when type is FLOAT)</a:t>
            </a:r>
          </a:p>
          <a:p>
            <a:pPr indent="0" fontAlgn="auto">
              <a:lnSpc>
                <a:spcPts val="2500"/>
              </a:lnSpc>
            </a:pPr>
            <a:r>
              <a:rPr lang="zh-CN" altLang="en-US" sz="1600">
                <a:latin typeface="Courier New Regular" panose="02070409020205090404" charset="0"/>
                <a:cs typeface="Courier New Regular" panose="02070409020205090404" charset="0"/>
              </a:rPr>
              <a:t>|	|	|__i(when type is INT)</a:t>
            </a:r>
          </a:p>
          <a:p>
            <a:pPr indent="0" fontAlgn="auto">
              <a:lnSpc>
                <a:spcPts val="2500"/>
              </a:lnSpc>
            </a:pPr>
            <a:r>
              <a:rPr lang="zh-CN" altLang="en-US" sz="1600">
                <a:latin typeface="Courier New Regular" panose="02070409020205090404" charset="0"/>
                <a:cs typeface="Courier New Regular" panose="02070409020205090404" charset="0"/>
              </a:rPr>
              <a:t>|__initializer(weight/bias初始化数值)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756910" y="1094740"/>
            <a:ext cx="6435090" cy="5220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ts val="2500"/>
              </a:lnSpc>
            </a:pPr>
            <a:r>
              <a:rPr lang="zh-CN" altLang="en-US" sz="1600">
                <a:latin typeface="Courier New Regular" panose="02070409020205090404" charset="0"/>
                <a:cs typeface="Courier New Regular" panose="02070409020205090404" charset="0"/>
              </a:rPr>
              <a:t>|__input(input_tensor)</a:t>
            </a:r>
          </a:p>
          <a:p>
            <a:pPr indent="0" fontAlgn="auto">
              <a:lnSpc>
                <a:spcPts val="2500"/>
              </a:lnSpc>
            </a:pPr>
            <a:r>
              <a:rPr lang="zh-CN" altLang="en-US" sz="1600">
                <a:latin typeface="Courier New Regular" panose="02070409020205090404" charset="0"/>
                <a:cs typeface="Courier New Regular" panose="02070409020205090404" charset="0"/>
              </a:rPr>
              <a:t>|	|__name</a:t>
            </a:r>
          </a:p>
          <a:p>
            <a:pPr indent="0" fontAlgn="auto">
              <a:lnSpc>
                <a:spcPts val="2500"/>
              </a:lnSpc>
            </a:pPr>
            <a:r>
              <a:rPr lang="zh-CN" altLang="en-US" sz="1600">
                <a:latin typeface="Courier New Regular" panose="02070409020205090404" charset="0"/>
                <a:cs typeface="Courier New Regular" panose="02070409020205090404" charset="0"/>
              </a:rPr>
              <a:t>|	|__type</a:t>
            </a:r>
          </a:p>
          <a:p>
            <a:pPr indent="0" fontAlgn="auto">
              <a:lnSpc>
                <a:spcPts val="2500"/>
              </a:lnSpc>
            </a:pPr>
            <a:r>
              <a:rPr lang="zh-CN" altLang="en-US" sz="1600">
                <a:latin typeface="Courier New Regular" panose="02070409020205090404" charset="0"/>
                <a:cs typeface="Courier New Regular" panose="02070409020205090404" charset="0"/>
              </a:rPr>
              <a:t>|	|	|__tensor_type</a:t>
            </a:r>
          </a:p>
          <a:p>
            <a:pPr indent="0" fontAlgn="auto">
              <a:lnSpc>
                <a:spcPts val="2500"/>
              </a:lnSpc>
            </a:pPr>
            <a:r>
              <a:rPr lang="zh-CN" altLang="en-US" sz="1600">
                <a:latin typeface="Courier New Regular" panose="02070409020205090404" charset="0"/>
                <a:cs typeface="Courier New Regular" panose="02070409020205090404" charset="0"/>
              </a:rPr>
              <a:t>|	|	|	|__elem_type</a:t>
            </a:r>
          </a:p>
          <a:p>
            <a:pPr indent="0" fontAlgn="auto">
              <a:lnSpc>
                <a:spcPts val="2500"/>
              </a:lnSpc>
            </a:pPr>
            <a:r>
              <a:rPr lang="zh-CN" altLang="en-US" sz="1600">
                <a:latin typeface="Courier New Regular" panose="02070409020205090404" charset="0"/>
                <a:cs typeface="Courier New Regular" panose="02070409020205090404" charset="0"/>
              </a:rPr>
              <a:t>|	|	|	|__</a:t>
            </a:r>
            <a:r>
              <a:rPr lang="zh-CN" altLang="en-US" b="1">
                <a:latin typeface="Courier New Bold" panose="02070409020205090404" charset="0"/>
                <a:cs typeface="Courier New Bold" panose="02070409020205090404" charset="0"/>
              </a:rPr>
              <a:t>shape</a:t>
            </a:r>
            <a:endParaRPr lang="zh-CN" altLang="en-US" sz="1600">
              <a:latin typeface="Courier New Regular" panose="02070409020205090404" charset="0"/>
              <a:cs typeface="Courier New Regular" panose="02070409020205090404" charset="0"/>
            </a:endParaRPr>
          </a:p>
          <a:p>
            <a:pPr indent="0" fontAlgn="auto">
              <a:lnSpc>
                <a:spcPts val="2500"/>
              </a:lnSpc>
            </a:pPr>
            <a:r>
              <a:rPr lang="zh-CN" altLang="en-US" sz="1600">
                <a:latin typeface="Courier New Regular" panose="02070409020205090404" charset="0"/>
                <a:cs typeface="Courier New Regular" panose="02070409020205090404" charset="0"/>
              </a:rPr>
              <a:t>|	|	|	|	|__dim</a:t>
            </a:r>
          </a:p>
          <a:p>
            <a:pPr indent="0" fontAlgn="auto">
              <a:lnSpc>
                <a:spcPts val="2500"/>
              </a:lnSpc>
            </a:pPr>
            <a:r>
              <a:rPr lang="zh-CN" altLang="en-US" sz="1600">
                <a:latin typeface="Courier New Regular" panose="02070409020205090404" charset="0"/>
                <a:cs typeface="Courier New Regular" panose="02070409020205090404" charset="0"/>
              </a:rPr>
              <a:t>|	|	|	|		|__dim_value</a:t>
            </a:r>
          </a:p>
          <a:p>
            <a:pPr indent="0" fontAlgn="auto">
              <a:lnSpc>
                <a:spcPts val="2500"/>
              </a:lnSpc>
            </a:pPr>
            <a:r>
              <a:rPr lang="zh-CN" altLang="en-US" sz="1600">
                <a:latin typeface="Courier New Regular" panose="02070409020205090404" charset="0"/>
                <a:cs typeface="Courier New Regular" panose="02070409020205090404" charset="0"/>
              </a:rPr>
              <a:t>|	|	|	|	|__dim</a:t>
            </a:r>
          </a:p>
          <a:p>
            <a:pPr indent="0" fontAlgn="auto">
              <a:lnSpc>
                <a:spcPts val="2500"/>
              </a:lnSpc>
            </a:pPr>
            <a:r>
              <a:rPr lang="zh-CN" altLang="en-US" sz="1600">
                <a:latin typeface="Courier New Regular" panose="02070409020205090404" charset="0"/>
                <a:cs typeface="Courier New Regular" panose="02070409020205090404" charset="0"/>
              </a:rPr>
              <a:t>|	|	|	|		|__dim_value</a:t>
            </a:r>
          </a:p>
          <a:p>
            <a:pPr indent="0" fontAlgn="auto">
              <a:lnSpc>
                <a:spcPts val="2500"/>
              </a:lnSpc>
            </a:pPr>
            <a:r>
              <a:rPr lang="zh-CN" altLang="en-US" sz="1600">
                <a:latin typeface="Courier New Regular" panose="02070409020205090404" charset="0"/>
                <a:cs typeface="Courier New Regular" panose="02070409020205090404" charset="0"/>
              </a:rPr>
              <a:t>|	|	|	|	|__dim</a:t>
            </a:r>
          </a:p>
          <a:p>
            <a:pPr indent="0" fontAlgn="auto">
              <a:lnSpc>
                <a:spcPts val="2500"/>
              </a:lnSpc>
            </a:pPr>
            <a:r>
              <a:rPr lang="zh-CN" altLang="en-US" sz="1600">
                <a:latin typeface="Courier New Regular" panose="02070409020205090404" charset="0"/>
                <a:cs typeface="Courier New Regular" panose="02070409020205090404" charset="0"/>
              </a:rPr>
              <a:t>|	|	|	|		|__dim_value</a:t>
            </a:r>
          </a:p>
          <a:p>
            <a:pPr indent="0" fontAlgn="auto">
              <a:lnSpc>
                <a:spcPts val="2500"/>
              </a:lnSpc>
            </a:pPr>
            <a:r>
              <a:rPr lang="zh-CN" altLang="en-US" sz="1600">
                <a:latin typeface="Courier New Regular" panose="02070409020205090404" charset="0"/>
                <a:cs typeface="Courier New Regular" panose="02070409020205090404" charset="0"/>
              </a:rPr>
              <a:t>|	|	|	|	|__dim</a:t>
            </a:r>
          </a:p>
          <a:p>
            <a:pPr indent="0" fontAlgn="auto">
              <a:lnSpc>
                <a:spcPts val="2500"/>
              </a:lnSpc>
            </a:pPr>
            <a:r>
              <a:rPr lang="zh-CN" altLang="en-US" sz="1600">
                <a:latin typeface="Courier New Regular" panose="02070409020205090404" charset="0"/>
                <a:cs typeface="Courier New Regular" panose="02070409020205090404" charset="0"/>
              </a:rPr>
              <a:t>|	|	|	|		|__dim_value</a:t>
            </a:r>
          </a:p>
          <a:p>
            <a:pPr indent="0" fontAlgn="auto">
              <a:lnSpc>
                <a:spcPts val="2500"/>
              </a:lnSpc>
            </a:pPr>
            <a:r>
              <a:rPr lang="zh-CN" altLang="en-US" sz="1600">
                <a:latin typeface="Courier New Regular" panose="02070409020205090404" charset="0"/>
                <a:cs typeface="Courier New Regular" panose="02070409020205090404" charset="0"/>
              </a:rPr>
              <a:t>|	|	|	|	|__...</a:t>
            </a:r>
          </a:p>
          <a:p>
            <a:pPr indent="0" fontAlgn="auto">
              <a:lnSpc>
                <a:spcPts val="2500"/>
              </a:lnSpc>
            </a:pPr>
            <a:r>
              <a:rPr lang="zh-CN" altLang="en-US" sz="1600">
                <a:latin typeface="Courier New Regular" panose="02070409020205090404" charset="0"/>
                <a:cs typeface="Courier New Regular" panose="02070409020205090404" charset="0"/>
              </a:rPr>
              <a:t>|__output(output_tensor,同上)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62355" y="191770"/>
            <a:ext cx="14890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000" b="1">
                <a:latin typeface="Courier New Bold" panose="02070409020205090404" charset="0"/>
                <a:cs typeface="Courier New Bold" panose="02070409020205090404" charset="0"/>
              </a:rPr>
              <a:t>ONNX</a:t>
            </a:r>
            <a:endParaRPr lang="zh-CN" altLang="en-US" sz="4000" b="1">
              <a:latin typeface="Courier New Bold" panose="02070409020205090404" charset="0"/>
              <a:cs typeface="Courier New Bold" panose="020704090202050904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21215" y="314960"/>
            <a:ext cx="1656080" cy="460375"/>
          </a:xfrm>
          <a:prstGeom prst="rect">
            <a:avLst/>
          </a:prstGeom>
          <a:solidFill>
            <a:srgbClr val="6A005F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>
                <a:solidFill>
                  <a:schemeClr val="bg1"/>
                </a:solidFill>
                <a:latin typeface="Courier New Bold" panose="02070409020205090404" charset="0"/>
                <a:cs typeface="Courier New Bold" panose="02070409020205090404" charset="0"/>
              </a:rPr>
              <a:t>可变范围</a:t>
            </a: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956310" y="1524000"/>
          <a:ext cx="10154285" cy="3617595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195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9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9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9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179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</a:rPr>
                        <a:t>参数</a:t>
                      </a:r>
                    </a:p>
                  </a:txBody>
                  <a:tcPr anchor="ctr">
                    <a:lnL w="12700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</a:rPr>
                        <a:t>原工具</a:t>
                      </a:r>
                    </a:p>
                  </a:txBody>
                  <a:tcPr anchor="ctr">
                    <a:lnL w="12700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chemeClr val="bg1"/>
                          </a:solidFill>
                          <a:latin typeface="Courier New Bold" panose="02070409020205090404" charset="0"/>
                          <a:ea typeface="微软雅黑" charset="0"/>
                          <a:cs typeface="Courier New Bold" panose="02070409020205090404" charset="0"/>
                        </a:rPr>
                        <a:t>TensorScope</a:t>
                      </a:r>
                    </a:p>
                  </a:txBody>
                  <a:tcPr anchor="ctr">
                    <a:lnL w="12700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charset="0"/>
                          <a:ea typeface="微软雅黑" charset="0"/>
                        </a:rPr>
                        <a:t>希望实现</a:t>
                      </a:r>
                    </a:p>
                  </a:txBody>
                  <a:tcPr anchor="ctr">
                    <a:lnL w="12700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98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latin typeface="Courier New Bold" panose="02070409020205090404" charset="0"/>
                          <a:cs typeface="Courier New Bold" panose="02070409020205090404" charset="0"/>
                        </a:rPr>
                        <a:t>node.op_type</a:t>
                      </a:r>
                    </a:p>
                  </a:txBody>
                  <a:tcPr anchor="ctr">
                    <a:lnL w="12700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latin typeface="Courier New Bold" panose="02070409020205090404" charset="0"/>
                          <a:cs typeface="Courier New Bold" panose="02070409020205090404" charset="0"/>
                        </a:rPr>
                        <a:t>1</a:t>
                      </a:r>
                    </a:p>
                  </a:txBody>
                  <a:tcPr anchor="ctr">
                    <a:lnL w="12700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latin typeface="Courier New Bold" panose="02070409020205090404" charset="0"/>
                          <a:cs typeface="Courier New Bold" panose="02070409020205090404" charset="0"/>
                        </a:rPr>
                        <a:t>0</a:t>
                      </a:r>
                    </a:p>
                  </a:txBody>
                  <a:tcPr anchor="ctr">
                    <a:lnL w="12700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latin typeface="Courier New Bold" panose="02070409020205090404" charset="0"/>
                          <a:cs typeface="Courier New Bold" panose="02070409020205090404" charset="0"/>
                        </a:rPr>
                        <a:t>1</a:t>
                      </a:r>
                    </a:p>
                  </a:txBody>
                  <a:tcPr anchor="ctr">
                    <a:lnL w="12700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98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latin typeface="Courier New Bold" panose="02070409020205090404" charset="0"/>
                          <a:cs typeface="Courier New Bold" panose="02070409020205090404" charset="0"/>
                        </a:rPr>
                        <a:t>nodel.</a:t>
                      </a:r>
                      <a:r>
                        <a:rPr lang="zh-CN" altLang="en-US" sz="2400" b="1">
                          <a:latin typeface="Courier New Bold" panose="02070409020205090404" charset="0"/>
                          <a:cs typeface="Courier New Bold" panose="02070409020205090404" charset="0"/>
                          <a:sym typeface="+mn-ea"/>
                        </a:rPr>
                        <a:t>attribute</a:t>
                      </a:r>
                    </a:p>
                  </a:txBody>
                  <a:tcPr anchor="ctr">
                    <a:lnL w="12700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latin typeface="Courier New Bold" panose="02070409020205090404" charset="0"/>
                          <a:cs typeface="Courier New Bold" panose="02070409020205090404" charset="0"/>
                        </a:rPr>
                        <a:t>1</a:t>
                      </a:r>
                    </a:p>
                  </a:txBody>
                  <a:tcPr anchor="ctr">
                    <a:lnL w="12700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latin typeface="Courier New Bold" panose="02070409020205090404" charset="0"/>
                          <a:cs typeface="Courier New Bold" panose="02070409020205090404" charset="0"/>
                        </a:rPr>
                        <a:t>1</a:t>
                      </a:r>
                    </a:p>
                  </a:txBody>
                  <a:tcPr anchor="ctr">
                    <a:lnL w="12700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latin typeface="Courier New Bold" panose="02070409020205090404" charset="0"/>
                          <a:cs typeface="Courier New Bold" panose="02070409020205090404" charset="0"/>
                        </a:rPr>
                        <a:t>1</a:t>
                      </a:r>
                    </a:p>
                  </a:txBody>
                  <a:tcPr anchor="ctr">
                    <a:lnL w="12700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</a:lnL>
                    <a:lnR w="12700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</a:lnR>
                    <a:lnT w="12700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</a:lnT>
                    <a:lnB w="12700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62355" y="191770"/>
            <a:ext cx="14890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000" b="1">
                <a:latin typeface="Courier New Bold" panose="02070409020205090404" charset="0"/>
                <a:cs typeface="Courier New Bold" panose="02070409020205090404" charset="0"/>
              </a:rPr>
              <a:t>ONNX</a:t>
            </a:r>
            <a:endParaRPr lang="zh-CN" altLang="en-US" sz="4000" b="1">
              <a:latin typeface="Courier New Bold" panose="02070409020205090404" charset="0"/>
              <a:cs typeface="Courier New Bold" panose="020704090202050904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212580" y="314960"/>
            <a:ext cx="2164715" cy="460375"/>
          </a:xfrm>
          <a:prstGeom prst="rect">
            <a:avLst/>
          </a:prstGeom>
          <a:solidFill>
            <a:srgbClr val="6A005F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>
                <a:solidFill>
                  <a:schemeClr val="bg1"/>
                </a:solidFill>
                <a:latin typeface="Courier New Bold" panose="02070409020205090404" charset="0"/>
                <a:cs typeface="Courier New Bold" panose="02070409020205090404" charset="0"/>
              </a:rPr>
              <a:t>获取抽象信息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54330" y="4011295"/>
            <a:ext cx="11486515" cy="12712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fontAlgn="auto">
              <a:lnSpc>
                <a:spcPts val="2300"/>
              </a:lnSpc>
            </a:pPr>
            <a:r>
              <a:rPr lang="zh-CN" altLang="en-US" sz="1600">
                <a:latin typeface="Courier New Regular" panose="02070409020205090404" charset="0"/>
                <a:cs typeface="Courier New Regular" panose="02070409020205090404" charset="0"/>
                <a:sym typeface="+mn-ea"/>
              </a:rPr>
              <a:t>def </a:t>
            </a:r>
            <a:r>
              <a:rPr lang="zh-CN" altLang="en-US" sz="1600" b="1">
                <a:latin typeface="Courier New Bold" panose="02070409020205090404" charset="0"/>
                <a:cs typeface="Courier New Bold" panose="02070409020205090404" charset="0"/>
                <a:sym typeface="+mn-ea"/>
              </a:rPr>
              <a:t>_convolution</a:t>
            </a:r>
            <a:r>
              <a:rPr lang="en-US" altLang="zh-CN" sz="1600">
                <a:latin typeface="Courier New Regular" panose="02070409020205090404" charset="0"/>
                <a:cs typeface="Courier New Regular" panose="02070409020205090404" charset="0"/>
                <a:sym typeface="+mn-ea"/>
              </a:rPr>
              <a:t>():</a:t>
            </a:r>
            <a:endParaRPr lang="zh-CN" altLang="en-US" sz="1600">
              <a:latin typeface="Courier New Regular" panose="02070409020205090404" charset="0"/>
              <a:cs typeface="Courier New Regular" panose="02070409020205090404" charset="0"/>
            </a:endParaRPr>
          </a:p>
          <a:p>
            <a:pPr indent="457200" fontAlgn="auto">
              <a:lnSpc>
                <a:spcPts val="2300"/>
              </a:lnSpc>
            </a:pPr>
            <a:r>
              <a:rPr lang="en-US" altLang="zh-CN" sz="1600">
                <a:latin typeface="Courier New Regular" panose="02070409020205090404" charset="0"/>
                <a:cs typeface="Courier New Regular" panose="02070409020205090404" charset="0"/>
                <a:sym typeface="+mn-ea"/>
              </a:rPr>
              <a:t>...</a:t>
            </a:r>
            <a:r>
              <a:rPr lang="zh-CN" altLang="en-US" sz="1600">
                <a:latin typeface="Courier New Regular" panose="02070409020205090404" charset="0"/>
                <a:cs typeface="Courier New Regular" panose="02070409020205090404" charset="0"/>
                <a:sym typeface="+mn-ea"/>
              </a:rPr>
              <a:t> </a:t>
            </a:r>
            <a:endParaRPr lang="zh-CN" altLang="en-US" sz="1600">
              <a:latin typeface="Courier New Regular" panose="02070409020205090404" charset="0"/>
              <a:cs typeface="Courier New Regular" panose="02070409020205090404" charset="0"/>
            </a:endParaRPr>
          </a:p>
          <a:p>
            <a:pPr indent="457200" fontAlgn="auto">
              <a:lnSpc>
                <a:spcPts val="2300"/>
              </a:lnSpc>
            </a:pPr>
            <a:r>
              <a:rPr lang="zh-CN" altLang="en-US" sz="1600">
                <a:latin typeface="Courier New" panose="02070409020205090404" charset="0"/>
                <a:cs typeface="Courier New" panose="02070409020205090404" charset="0"/>
                <a:sym typeface="+mn-ea"/>
              </a:rPr>
              <a:t>n = g.op("</a:t>
            </a:r>
            <a:r>
              <a:rPr lang="zh-CN" altLang="en-US" sz="1600" b="1">
                <a:latin typeface="Courier New Bold" panose="02070409020205090404" charset="0"/>
                <a:cs typeface="Courier New Bold" panose="02070409020205090404" charset="0"/>
                <a:sym typeface="+mn-ea"/>
              </a:rPr>
              <a:t>ConvTranspose</a:t>
            </a:r>
            <a:r>
              <a:rPr lang="zh-CN" altLang="en-US" sz="1600">
                <a:latin typeface="Courier New" panose="02070409020205090404" charset="0"/>
                <a:cs typeface="Courier New" panose="02070409020205090404" charset="0"/>
                <a:sym typeface="+mn-ea"/>
              </a:rPr>
              <a:t>" if transposed else "</a:t>
            </a:r>
            <a:r>
              <a:rPr lang="zh-CN" altLang="en-US" sz="1600" b="1">
                <a:latin typeface="Courier New Bold" panose="02070409020205090404" charset="0"/>
                <a:cs typeface="Courier New Bold" panose="02070409020205090404" charset="0"/>
                <a:sym typeface="+mn-ea"/>
              </a:rPr>
              <a:t>Conv</a:t>
            </a:r>
            <a:r>
              <a:rPr lang="zh-CN" altLang="en-US" sz="1600">
                <a:latin typeface="Courier New" panose="02070409020205090404" charset="0"/>
                <a:cs typeface="Courier New" panose="02070409020205090404" charset="0"/>
                <a:sym typeface="+mn-ea"/>
              </a:rPr>
              <a:t>", *args, **kwargs)</a:t>
            </a:r>
            <a:endParaRPr lang="zh-CN" altLang="en-US" sz="1600">
              <a:latin typeface="Courier New" panose="02070409020205090404" charset="0"/>
              <a:cs typeface="Courier New" panose="02070409020205090404" charset="0"/>
            </a:endParaRPr>
          </a:p>
          <a:p>
            <a:pPr indent="457200" fontAlgn="auto">
              <a:lnSpc>
                <a:spcPts val="2300"/>
              </a:lnSpc>
            </a:pPr>
            <a:r>
              <a:rPr lang="en-US" altLang="zh-CN" sz="1600">
                <a:latin typeface="Courier New Regular" panose="02070409020205090404" charset="0"/>
                <a:cs typeface="Courier New Regular" panose="02070409020205090404" charset="0"/>
                <a:sym typeface="+mn-ea"/>
              </a:rPr>
              <a:t>...</a:t>
            </a:r>
            <a:endParaRPr lang="zh-CN" altLang="en-US" sz="1600">
              <a:latin typeface="Courier New Regular" panose="02070409020205090404" charset="0"/>
              <a:cs typeface="Courier New Regular" panose="020704090202050904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4330" y="5477510"/>
            <a:ext cx="11487150" cy="12712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fontAlgn="auto">
              <a:lnSpc>
                <a:spcPts val="2300"/>
              </a:lnSpc>
            </a:pPr>
            <a:r>
              <a:rPr lang="zh-CN" altLang="en-US" sz="1600">
                <a:latin typeface="Courier New Regular" panose="02070409020205090404" charset="0"/>
                <a:cs typeface="Courier New Regular" panose="02070409020205090404" charset="0"/>
              </a:rPr>
              <a:t>def </a:t>
            </a:r>
            <a:r>
              <a:rPr lang="zh-CN" altLang="en-US" sz="1600" b="1">
                <a:latin typeface="Courier New Bold" panose="02070409020205090404" charset="0"/>
                <a:cs typeface="Courier New Bold" panose="02070409020205090404" charset="0"/>
              </a:rPr>
              <a:t>_convolution_mod</a:t>
            </a:r>
            <a:r>
              <a:rPr lang="en-US" altLang="zh-CN" sz="1600" b="1">
                <a:latin typeface="Courier New Bold" panose="02070409020205090404" charset="0"/>
                <a:cs typeface="Courier New Bold" panose="02070409020205090404" charset="0"/>
              </a:rPr>
              <a:t>e</a:t>
            </a:r>
            <a:r>
              <a:rPr lang="en-US" altLang="zh-CN" sz="1600">
                <a:latin typeface="Courier New Regular" panose="02070409020205090404" charset="0"/>
                <a:cs typeface="Courier New Regular" panose="02070409020205090404" charset="0"/>
              </a:rPr>
              <a:t>():</a:t>
            </a:r>
            <a:endParaRPr lang="zh-CN" altLang="en-US" sz="1600">
              <a:latin typeface="Courier New Regular" panose="02070409020205090404" charset="0"/>
              <a:cs typeface="Courier New Regular" panose="02070409020205090404" charset="0"/>
            </a:endParaRPr>
          </a:p>
          <a:p>
            <a:pPr indent="457200" fontAlgn="auto">
              <a:lnSpc>
                <a:spcPts val="2300"/>
              </a:lnSpc>
            </a:pPr>
            <a:r>
              <a:rPr lang="en-US" altLang="zh-CN" sz="1600">
                <a:latin typeface="Courier New Regular" panose="02070409020205090404" charset="0"/>
                <a:cs typeface="Courier New Regular" panose="02070409020205090404" charset="0"/>
              </a:rPr>
              <a:t>...</a:t>
            </a:r>
            <a:r>
              <a:rPr lang="zh-CN" altLang="en-US" sz="1600">
                <a:latin typeface="Courier New Regular" panose="02070409020205090404" charset="0"/>
                <a:cs typeface="Courier New Regular" panose="02070409020205090404" charset="0"/>
              </a:rPr>
              <a:t> </a:t>
            </a:r>
          </a:p>
          <a:p>
            <a:pPr indent="457200" fontAlgn="auto">
              <a:lnSpc>
                <a:spcPts val="2300"/>
              </a:lnSpc>
            </a:pPr>
            <a:r>
              <a:rPr lang="zh-CN" altLang="en-US" sz="1600">
                <a:latin typeface="Courier New" panose="02070409020205090404" charset="0"/>
                <a:cs typeface="Courier New" panose="02070409020205090404" charset="0"/>
              </a:rPr>
              <a:t>n = g.op("</a:t>
            </a:r>
            <a:r>
              <a:rPr lang="zh-CN" altLang="en-US" sz="1600" b="1">
                <a:latin typeface="Courier New Bold" panose="02070409020205090404" charset="0"/>
                <a:cs typeface="Courier New Bold" panose="02070409020205090404" charset="0"/>
              </a:rPr>
              <a:t>Conv</a:t>
            </a:r>
            <a:r>
              <a:rPr lang="zh-CN" altLang="en-US" sz="1600">
                <a:latin typeface="Courier New" panose="02070409020205090404" charset="0"/>
                <a:cs typeface="Courier New" panose="02070409020205090404" charset="0"/>
              </a:rPr>
              <a:t>", *args, **kwargs</a:t>
            </a:r>
            <a:r>
              <a:rPr lang="en-US" altLang="zh-CN" sz="1600">
                <a:latin typeface="Courier New" panose="02070409020205090404" charset="0"/>
                <a:cs typeface="Courier New" panose="02070409020205090404" charset="0"/>
              </a:rPr>
              <a:t>)</a:t>
            </a:r>
          </a:p>
          <a:p>
            <a:pPr indent="457200" fontAlgn="auto">
              <a:lnSpc>
                <a:spcPts val="2300"/>
              </a:lnSpc>
            </a:pPr>
            <a:r>
              <a:rPr lang="en-US" altLang="zh-CN" sz="1600">
                <a:latin typeface="Courier New Regular" panose="02070409020205090404" charset="0"/>
                <a:cs typeface="Courier New Regular" panose="02070409020205090404" charset="0"/>
              </a:rPr>
              <a:t>...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54330" y="775335"/>
            <a:ext cx="11487150" cy="30410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indent="0" fontAlgn="auto">
              <a:lnSpc>
                <a:spcPts val="2300"/>
              </a:lnSpc>
            </a:pPr>
            <a:r>
              <a:rPr lang="zh-CN" altLang="en-US" sz="1600" dirty="0">
                <a:latin typeface="Courier New Regular" panose="02070409020205090404" charset="0"/>
                <a:cs typeface="Courier New Regular" panose="02070409020205090404" charset="0"/>
              </a:rPr>
              <a:t>@_onnx_symbolic("aten::conv2d")</a:t>
            </a:r>
          </a:p>
          <a:p>
            <a:pPr indent="0" fontAlgn="auto">
              <a:lnSpc>
                <a:spcPts val="2300"/>
              </a:lnSpc>
            </a:pPr>
            <a:r>
              <a:rPr lang="zh-CN" altLang="en-US" sz="1600" dirty="0">
                <a:latin typeface="Courier New Regular" panose="02070409020205090404" charset="0"/>
                <a:cs typeface="Courier New Regular" panose="02070409020205090404" charset="0"/>
              </a:rPr>
              <a:t>@symbolic_helper.parse_args("v", "v", "v", "is", "v", "is", "i")</a:t>
            </a:r>
          </a:p>
          <a:p>
            <a:pPr indent="0" fontAlgn="auto">
              <a:lnSpc>
                <a:spcPts val="2300"/>
              </a:lnSpc>
            </a:pPr>
            <a:r>
              <a:rPr lang="zh-CN" altLang="en-US" sz="1600" dirty="0">
                <a:latin typeface="Courier New Regular" panose="02070409020205090404" charset="0"/>
                <a:cs typeface="Courier New Regular" panose="02070409020205090404" charset="0"/>
              </a:rPr>
              <a:t>@_beartype.beartype</a:t>
            </a:r>
          </a:p>
          <a:p>
            <a:pPr indent="0" fontAlgn="auto">
              <a:lnSpc>
                <a:spcPts val="2300"/>
              </a:lnSpc>
            </a:pPr>
            <a:r>
              <a:rPr lang="zh-CN" altLang="en-US" sz="1600" dirty="0">
                <a:latin typeface="Courier New Regular" panose="02070409020205090404" charset="0"/>
                <a:cs typeface="Courier New Regular" panose="02070409020205090404" charset="0"/>
              </a:rPr>
              <a:t>def conv2d(</a:t>
            </a:r>
            <a:r>
              <a:rPr lang="en-US" altLang="zh-CN" sz="1600" dirty="0">
                <a:latin typeface="Courier New Regular" panose="02070409020205090404" charset="0"/>
                <a:cs typeface="Courier New Regular" panose="02070409020205090404" charset="0"/>
              </a:rPr>
              <a:t>...</a:t>
            </a:r>
            <a:r>
              <a:rPr lang="zh-CN" altLang="en-US" sz="1600" dirty="0">
                <a:latin typeface="Courier New Regular" panose="02070409020205090404" charset="0"/>
                <a:cs typeface="Courier New Regular" panose="02070409020205090404" charset="0"/>
              </a:rPr>
              <a:t>):</a:t>
            </a:r>
          </a:p>
          <a:p>
            <a:pPr indent="0" fontAlgn="auto">
              <a:lnSpc>
                <a:spcPts val="2300"/>
              </a:lnSpc>
            </a:pPr>
            <a:r>
              <a:rPr lang="zh-CN" altLang="en-US" sz="1600" dirty="0">
                <a:latin typeface="Courier New Regular" panose="02070409020205090404" charset="0"/>
                <a:cs typeface="Courier New Regular" panose="02070409020205090404" charset="0"/>
              </a:rPr>
              <a:t>    str_padding = symbolic_helper._parse_arg(padding, "s")</a:t>
            </a:r>
          </a:p>
          <a:p>
            <a:pPr indent="0" fontAlgn="auto">
              <a:lnSpc>
                <a:spcPts val="2300"/>
              </a:lnSpc>
            </a:pPr>
            <a:r>
              <a:rPr lang="zh-CN" altLang="en-US" sz="1600" dirty="0">
                <a:latin typeface="Courier New Regular" panose="02070409020205090404" charset="0"/>
                <a:cs typeface="Courier New Regular" panose="02070409020205090404" charset="0"/>
              </a:rPr>
              <a:t>    if str_padding in ["valid", "same"]:</a:t>
            </a:r>
          </a:p>
          <a:p>
            <a:pPr indent="0" fontAlgn="auto">
              <a:lnSpc>
                <a:spcPts val="2300"/>
              </a:lnSpc>
            </a:pPr>
            <a:r>
              <a:rPr lang="zh-CN" altLang="en-US" sz="1600" dirty="0">
                <a:latin typeface="Courier New Regular" panose="02070409020205090404" charset="0"/>
                <a:cs typeface="Courier New Regular" panose="02070409020205090404" charset="0"/>
              </a:rPr>
              <a:t>        return </a:t>
            </a:r>
            <a:r>
              <a:rPr lang="zh-CN" altLang="en-US" b="1" dirty="0">
                <a:latin typeface="Courier New Bold" panose="02070409020205090404" charset="0"/>
                <a:cs typeface="Courier New Bold" panose="02070409020205090404" charset="0"/>
              </a:rPr>
              <a:t>_convolution_mode</a:t>
            </a:r>
            <a:r>
              <a:rPr lang="zh-CN" altLang="en-US" sz="1600" dirty="0">
                <a:latin typeface="Courier New Regular" panose="02070409020205090404" charset="0"/>
                <a:cs typeface="Courier New Regular" panose="02070409020205090404" charset="0"/>
              </a:rPr>
              <a:t>(</a:t>
            </a:r>
            <a:r>
              <a:rPr lang="en-US" altLang="zh-CN" sz="1600" dirty="0">
                <a:latin typeface="Courier New Regular" panose="02070409020205090404" charset="0"/>
                <a:cs typeface="Courier New Regular" panose="02070409020205090404" charset="0"/>
              </a:rPr>
              <a:t>...</a:t>
            </a:r>
            <a:r>
              <a:rPr lang="zh-CN" altLang="en-US" sz="1600" dirty="0">
                <a:latin typeface="Courier New Regular" panose="02070409020205090404" charset="0"/>
                <a:cs typeface="Courier New Regular" panose="02070409020205090404" charset="0"/>
              </a:rPr>
              <a:t>)</a:t>
            </a:r>
          </a:p>
          <a:p>
            <a:pPr indent="0" fontAlgn="auto">
              <a:lnSpc>
                <a:spcPts val="2300"/>
              </a:lnSpc>
            </a:pPr>
            <a:r>
              <a:rPr lang="zh-CN" altLang="en-US" sz="1600" dirty="0">
                <a:latin typeface="Courier New Regular" panose="02070409020205090404" charset="0"/>
                <a:cs typeface="Courier New Regular" panose="02070409020205090404" charset="0"/>
              </a:rPr>
              <a:t>    else:</a:t>
            </a:r>
          </a:p>
          <a:p>
            <a:pPr indent="0" fontAlgn="auto">
              <a:lnSpc>
                <a:spcPts val="2300"/>
              </a:lnSpc>
            </a:pPr>
            <a:r>
              <a:rPr lang="zh-CN" altLang="en-US" sz="1600" dirty="0">
                <a:latin typeface="Courier New Regular" panose="02070409020205090404" charset="0"/>
                <a:cs typeface="Courier New Regular" panose="02070409020205090404" charset="0"/>
              </a:rPr>
              <a:t>        padding = symbolic_helper._parse_arg(padding, "is")</a:t>
            </a:r>
          </a:p>
          <a:p>
            <a:pPr indent="0" fontAlgn="auto">
              <a:lnSpc>
                <a:spcPts val="2300"/>
              </a:lnSpc>
            </a:pPr>
            <a:r>
              <a:rPr lang="zh-CN" altLang="en-US" sz="1600" dirty="0">
                <a:latin typeface="Courier New Regular" panose="02070409020205090404" charset="0"/>
                <a:cs typeface="Courier New Regular" panose="02070409020205090404" charset="0"/>
              </a:rPr>
              <a:t>        return </a:t>
            </a:r>
            <a:r>
              <a:rPr lang="zh-CN" altLang="en-US" b="1" dirty="0">
                <a:latin typeface="Courier New Bold" panose="02070409020205090404" charset="0"/>
                <a:cs typeface="Courier New Bold" panose="02070409020205090404" charset="0"/>
              </a:rPr>
              <a:t>_convolution</a:t>
            </a:r>
            <a:r>
              <a:rPr lang="zh-CN" altLang="en-US" sz="1600" dirty="0">
                <a:latin typeface="Courier New Regular" panose="02070409020205090404" charset="0"/>
                <a:cs typeface="Courier New Regular" panose="02070409020205090404" charset="0"/>
              </a:rPr>
              <a:t>(</a:t>
            </a:r>
            <a:r>
              <a:rPr lang="en-US" altLang="zh-CN" sz="1600" dirty="0">
                <a:latin typeface="Courier New Regular" panose="02070409020205090404" charset="0"/>
                <a:cs typeface="Courier New Regular" panose="02070409020205090404" charset="0"/>
              </a:rPr>
              <a:t>...</a:t>
            </a:r>
            <a:r>
              <a:rPr lang="zh-CN" altLang="en-US" sz="1600" dirty="0">
                <a:latin typeface="Courier New Regular" panose="02070409020205090404" charset="0"/>
                <a:cs typeface="Courier New Regular" panose="02070409020205090404" charset="0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62355" y="191770"/>
            <a:ext cx="14890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000" b="1">
                <a:latin typeface="Courier New Bold" panose="02070409020205090404" charset="0"/>
                <a:cs typeface="Courier New Bold" panose="02070409020205090404" charset="0"/>
              </a:rPr>
              <a:t>ONNX</a:t>
            </a:r>
            <a:endParaRPr lang="zh-CN" altLang="en-US" sz="4000" b="1">
              <a:latin typeface="Courier New Bold" panose="02070409020205090404" charset="0"/>
              <a:cs typeface="Courier New Bold" panose="020704090202050904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212580" y="314960"/>
            <a:ext cx="2164715" cy="460375"/>
          </a:xfrm>
          <a:prstGeom prst="rect">
            <a:avLst/>
          </a:prstGeom>
          <a:solidFill>
            <a:srgbClr val="6A005F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>
                <a:solidFill>
                  <a:schemeClr val="bg1"/>
                </a:solidFill>
                <a:latin typeface="Courier New Bold" panose="02070409020205090404" charset="0"/>
                <a:cs typeface="Courier New Bold" panose="02070409020205090404" charset="0"/>
              </a:rPr>
              <a:t>获取抽象信息</a:t>
            </a: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344170" y="1249680"/>
          <a:ext cx="11417300" cy="5287645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807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7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25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087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800" b="1">
                          <a:latin typeface="Courier New Bold" panose="02070409020205090404" charset="0"/>
                          <a:cs typeface="Courier New Bold" panose="02070409020205090404" charset="0"/>
                        </a:rPr>
                        <a:t>node.op_type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atin typeface="Courier New Bold" panose="02070409020205090404" charset="0"/>
                          <a:cs typeface="Courier New Bold" panose="02070409020205090404" charset="0"/>
                        </a:rPr>
                        <a:t>pytorch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latin typeface="Courier New Bold" panose="02070409020205090404" charset="0"/>
                          <a:cs typeface="Courier New Bold" panose="02070409020205090404" charset="0"/>
                        </a:rPr>
                        <a:t>tenserflow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600" b="1">
                          <a:latin typeface="Courier New Bold" panose="02070409020205090404" charset="0"/>
                          <a:cs typeface="Courier New Bold" panose="02070409020205090404" charset="0"/>
                        </a:rPr>
                        <a:t>AveragePool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Courier New Regular" panose="02070409020205090404" charset="0"/>
                          <a:cs typeface="Courier New Regular" panose="02070409020205090404" charset="0"/>
                          <a:sym typeface="+mn-ea"/>
                        </a:rPr>
                        <a:t>torch.nn.</a:t>
                      </a:r>
                      <a:r>
                        <a:rPr lang="zh-CN" altLang="en-US" sz="1400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AvgPool</a:t>
                      </a:r>
                      <a:r>
                        <a:rPr lang="en-US" altLang="zh-CN" sz="1400" b="1">
                          <a:latin typeface="Courier New Bold" panose="02070409020205090404" charset="0"/>
                          <a:cs typeface="Courier New Bold" panose="02070409020205090404" charset="0"/>
                          <a:sym typeface="+mn-ea"/>
                        </a:rPr>
                        <a:t>{dim}</a:t>
                      </a:r>
                      <a:r>
                        <a:rPr lang="zh-CN" altLang="en-US" sz="1400">
                          <a:latin typeface="Courier New Regular" panose="02070409020205090404" charset="0"/>
                          <a:cs typeface="Courier New Regular" panose="02070409020205090404" charset="0"/>
                          <a:sym typeface="+mn-ea"/>
                        </a:rPr>
                        <a:t>d</a:t>
                      </a:r>
                      <a:endParaRPr lang="zh-CN" altLang="en-US" sz="1400">
                        <a:latin typeface="Courier New Regular" panose="02070409020205090404" charset="0"/>
                        <a:cs typeface="Courier New Regular" panose="020704090202050904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tf.keras.layers.AveragePooling</a:t>
                      </a:r>
                      <a:r>
                        <a:rPr lang="en-US" altLang="zh-CN" sz="1400" b="1">
                          <a:latin typeface="Courier New Bold" panose="02070409020205090404" charset="0"/>
                          <a:cs typeface="Courier New Bold" panose="02070409020205090404" charset="0"/>
                          <a:sym typeface="+mn-ea"/>
                        </a:rPr>
                        <a:t>{dim}</a:t>
                      </a:r>
                      <a:r>
                        <a:rPr lang="zh-CN" altLang="en-US" sz="1400">
                          <a:latin typeface="Courier New Regular" panose="02070409020205090404" charset="0"/>
                          <a:cs typeface="Courier New Regular" panose="02070409020205090404" charset="0"/>
                          <a:sym typeface="+mn-ea"/>
                        </a:rPr>
                        <a:t>D</a:t>
                      </a:r>
                      <a:endParaRPr lang="zh-CN" altLang="en-US" sz="1400">
                        <a:latin typeface="Courier New Regular" panose="02070409020205090404" charset="0"/>
                        <a:cs typeface="Courier New Regular" panose="020704090202050904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400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tf.keras.layers.</a:t>
                      </a:r>
                      <a:r>
                        <a:rPr lang="zh-CN" altLang="en-US" sz="1400">
                          <a:latin typeface="Courier New Regular" panose="02070409020205090404" charset="0"/>
                          <a:cs typeface="Courier New Regular" panose="02070409020205090404" charset="0"/>
                          <a:sym typeface="+mn-ea"/>
                        </a:rPr>
                        <a:t>AveragePool</a:t>
                      </a:r>
                      <a:r>
                        <a:rPr lang="en-US" altLang="zh-CN" sz="1400" b="1">
                          <a:latin typeface="Courier New Bold" panose="02070409020205090404" charset="0"/>
                          <a:cs typeface="Courier New Bold" panose="02070409020205090404" charset="0"/>
                          <a:sym typeface="+mn-ea"/>
                        </a:rPr>
                        <a:t>{dim}</a:t>
                      </a:r>
                      <a:r>
                        <a:rPr lang="zh-CN" altLang="en-US" sz="1400">
                          <a:latin typeface="Courier New Regular" panose="02070409020205090404" charset="0"/>
                          <a:cs typeface="Courier New Regular" panose="02070409020205090404" charset="0"/>
                          <a:sym typeface="+mn-ea"/>
                        </a:rPr>
                        <a:t>D</a:t>
                      </a:r>
                      <a:endParaRPr lang="en-US" altLang="zh-CN" sz="1400">
                        <a:latin typeface="Courier New Regular" panose="02070409020205090404" charset="0"/>
                        <a:cs typeface="Courier New Regular" panose="0207040902020509040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600" b="1">
                          <a:latin typeface="Courier New Bold" panose="02070409020205090404" charset="0"/>
                          <a:cs typeface="Courier New Bold" panose="02070409020205090404" charset="0"/>
                        </a:rPr>
                        <a:t>BatchNormalization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torch.nn.BatchNorm</a:t>
                      </a:r>
                      <a:r>
                        <a:rPr lang="en-US" altLang="zh-CN" sz="1400" b="1">
                          <a:latin typeface="Courier New Bold" panose="02070409020205090404" charset="0"/>
                          <a:cs typeface="Courier New Bold" panose="02070409020205090404" charset="0"/>
                        </a:rPr>
                        <a:t>{dim}</a:t>
                      </a:r>
                      <a:r>
                        <a:rPr lang="zh-CN" altLang="en-US" sz="1400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Courier New Regular" panose="02070409020205090404" charset="0"/>
                          <a:cs typeface="Courier New Regular" panose="02070409020205090404" charset="0"/>
                          <a:sym typeface="+mn-ea"/>
                        </a:rPr>
                        <a:t>tf.keras.layers.</a:t>
                      </a:r>
                      <a:r>
                        <a:rPr lang="en-US" altLang="zh-CN" sz="1400">
                          <a:latin typeface="Courier New Regular" panose="02070409020205090404" charset="0"/>
                          <a:cs typeface="Courier New Regular" panose="02070409020205090404" charset="0"/>
                          <a:sym typeface="+mn-ea"/>
                        </a:rPr>
                        <a:t>BatchNormalization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600" b="1">
                          <a:latin typeface="Courier New Bold" panose="02070409020205090404" charset="0"/>
                          <a:cs typeface="Courier New Bold" panose="02070409020205090404" charset="0"/>
                        </a:rPr>
                        <a:t>Conv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Courier New Regular" panose="02070409020205090404" charset="0"/>
                          <a:cs typeface="Courier New Regular" panose="02070409020205090404" charset="0"/>
                          <a:sym typeface="+mn-ea"/>
                        </a:rPr>
                        <a:t>torch.nn.Conv</a:t>
                      </a:r>
                      <a:r>
                        <a:rPr lang="en-US" altLang="zh-CN" sz="1400" b="1">
                          <a:latin typeface="Courier New Bold" panose="02070409020205090404" charset="0"/>
                          <a:cs typeface="Courier New Bold" panose="02070409020205090404" charset="0"/>
                          <a:sym typeface="+mn-ea"/>
                        </a:rPr>
                        <a:t>{dim}</a:t>
                      </a:r>
                      <a:r>
                        <a:rPr lang="zh-CN" altLang="en-US" sz="1400">
                          <a:latin typeface="Courier New Regular" panose="02070409020205090404" charset="0"/>
                          <a:cs typeface="Courier New Regular" panose="02070409020205090404" charset="0"/>
                          <a:sym typeface="+mn-ea"/>
                        </a:rPr>
                        <a:t>d</a:t>
                      </a:r>
                      <a:endParaRPr lang="zh-CN" altLang="en-US" sz="1400">
                        <a:latin typeface="Courier New Regular" panose="02070409020205090404" charset="0"/>
                        <a:cs typeface="Courier New Regular" panose="020704090202050904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tf.keras.layers.Conv</a:t>
                      </a:r>
                      <a:r>
                        <a:rPr lang="en-US" altLang="zh-CN" sz="1400" b="1">
                          <a:latin typeface="Courier New Bold" panose="02070409020205090404" charset="0"/>
                          <a:cs typeface="Courier New Bold" panose="02070409020205090404" charset="0"/>
                        </a:rPr>
                        <a:t>{dim}</a:t>
                      </a:r>
                      <a:r>
                        <a:rPr lang="zh-CN" altLang="en-US" sz="1400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600" b="1">
                          <a:latin typeface="Courier New Bold" panose="02070409020205090404" charset="0"/>
                          <a:cs typeface="Courier New Bold" panose="02070409020205090404" charset="0"/>
                        </a:rPr>
                        <a:t>ConvTranspose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torch.nn.ConvTranspose</a:t>
                      </a:r>
                      <a:r>
                        <a:rPr lang="en-US" altLang="zh-CN" sz="1400" b="1">
                          <a:latin typeface="Courier New Bold" panose="02070409020205090404" charset="0"/>
                          <a:cs typeface="Courier New Bold" panose="02070409020205090404" charset="0"/>
                        </a:rPr>
                        <a:t>{dim}</a:t>
                      </a:r>
                      <a:r>
                        <a:rPr lang="zh-CN" altLang="en-US" sz="1400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tf.keras.layers.Conv</a:t>
                      </a:r>
                      <a:r>
                        <a:rPr lang="en-US" altLang="zh-CN" sz="1400" b="1">
                          <a:latin typeface="Courier New Bold" panose="02070409020205090404" charset="0"/>
                          <a:cs typeface="Courier New Bold" panose="02070409020205090404" charset="0"/>
                        </a:rPr>
                        <a:t>{dim}</a:t>
                      </a:r>
                      <a:r>
                        <a:rPr lang="zh-CN" altLang="en-US" sz="1400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DTranspose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600" b="1">
                          <a:latin typeface="Courier New Bold" panose="02070409020205090404" charset="0"/>
                          <a:cs typeface="Courier New Bold" panose="02070409020205090404" charset="0"/>
                        </a:rPr>
                        <a:t>Flatten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torch.nn.Flatte</a:t>
                      </a:r>
                      <a:r>
                        <a:rPr lang="en-US" altLang="zh-CN" sz="1400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tf.keras.layers.Flatten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600" b="1">
                          <a:latin typeface="Courier New Bold" panose="02070409020205090404" charset="0"/>
                          <a:cs typeface="Courier New Bold" panose="02070409020205090404" charset="0"/>
                        </a:rPr>
                        <a:t>GlobalAveragePool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Courier New Regular" panose="02070409020205090404" charset="0"/>
                          <a:cs typeface="Courier New Regular" panose="02070409020205090404" charset="0"/>
                          <a:sym typeface="+mn-ea"/>
                        </a:rPr>
                        <a:t>torch.nn.</a:t>
                      </a:r>
                      <a:r>
                        <a:rPr lang="zh-CN" altLang="en-US" sz="1400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AdaptiveAvgPool</a:t>
                      </a:r>
                      <a:r>
                        <a:rPr lang="en-US" altLang="zh-CN" sz="1400" b="1">
                          <a:latin typeface="Courier New Bold" panose="02070409020205090404" charset="0"/>
                          <a:cs typeface="Courier New Bold" panose="02070409020205090404" charset="0"/>
                        </a:rPr>
                        <a:t>{dim}</a:t>
                      </a:r>
                      <a:r>
                        <a:rPr lang="zh-CN" altLang="en-US" sz="1400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GlobalAveragePooling</a:t>
                      </a:r>
                      <a:r>
                        <a:rPr lang="en-US" altLang="zh-CN" sz="1400" b="1">
                          <a:latin typeface="Courier New Bold" panose="02070409020205090404" charset="0"/>
                          <a:cs typeface="Courier New Bold" panose="02070409020205090404" charset="0"/>
                        </a:rPr>
                        <a:t>{dim}</a:t>
                      </a:r>
                      <a:r>
                        <a:rPr lang="zh-CN" altLang="en-US" sz="1400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600" b="1">
                          <a:latin typeface="Courier New Bold" panose="02070409020205090404" charset="0"/>
                          <a:cs typeface="Courier New Bold" panose="02070409020205090404" charset="0"/>
                        </a:rPr>
                        <a:t>Relu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torch.nn.</a:t>
                      </a:r>
                      <a:r>
                        <a:rPr lang="en-US" altLang="zh-CN" sz="1400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Relu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tf.nn.relu</a:t>
                      </a:r>
                    </a:p>
                    <a:p>
                      <a:pPr>
                        <a:buNone/>
                      </a:pPr>
                      <a:r>
                        <a:rPr lang="en-US" altLang="zh-CN" sz="1400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tf.keras.layers.ReLU</a:t>
                      </a:r>
                    </a:p>
                    <a:p>
                      <a:pPr>
                        <a:buNone/>
                      </a:pPr>
                      <a:r>
                        <a:rPr lang="en-US" altLang="zh-CN" sz="1400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tf.keras.activations.relu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1" name="文本框 20"/>
          <p:cNvSpPr txBox="1"/>
          <p:nvPr>
            <p:custDataLst>
              <p:tags r:id="rId2"/>
            </p:custDataLst>
          </p:nvPr>
        </p:nvSpPr>
        <p:spPr>
          <a:xfrm>
            <a:off x="3077845" y="530225"/>
            <a:ext cx="6134735" cy="368300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b="1">
                <a:latin typeface="Courier New Bold" panose="02070409020205090404" charset="0"/>
                <a:cs typeface="Courier New Bold" panose="02070409020205090404" charset="0"/>
              </a:rPr>
              <a:t>dim = len(IR_node.get_attr('strides')) - 2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62355" y="191770"/>
            <a:ext cx="1771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000" b="1" dirty="0">
                <a:latin typeface="Courier New Bold" panose="02070409020205090404" charset="0"/>
                <a:cs typeface="Courier New Bold" panose="02070409020205090404" charset="0"/>
              </a:rPr>
              <a:t>MMDNN</a:t>
            </a:r>
            <a:endParaRPr lang="zh-CN" altLang="en-US" sz="4000" b="1" dirty="0">
              <a:latin typeface="Courier New Bold" panose="02070409020205090404" charset="0"/>
              <a:cs typeface="Courier New Bold" panose="020704090202050904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212580" y="314960"/>
            <a:ext cx="2164715" cy="461665"/>
          </a:xfrm>
          <a:prstGeom prst="rect">
            <a:avLst/>
          </a:prstGeom>
          <a:solidFill>
            <a:srgbClr val="6A005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Courier New Bold" panose="02070409020205090404" charset="0"/>
                <a:cs typeface="Courier New Bold" panose="02070409020205090404" charset="0"/>
              </a:rPr>
              <a:t>Convert</a:t>
            </a:r>
            <a:r>
              <a:rPr lang="zh-CN" altLang="en-US" sz="2400" b="1" dirty="0">
                <a:solidFill>
                  <a:schemeClr val="bg1"/>
                </a:solidFill>
                <a:latin typeface="Courier New Bold" panose="02070409020205090404" charset="0"/>
                <a:cs typeface="Courier New Bold" panose="02070409020205090404" charset="0"/>
              </a:rPr>
              <a:t>流程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CA7DF7E-8EA9-E942-D769-254C36835CD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839084" y="408325"/>
            <a:ext cx="4118290" cy="368300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Courier New Bold" panose="02070409020205090404" charset="0"/>
                <a:cs typeface="Courier New Bold" panose="02070409020205090404" charset="0"/>
              </a:rPr>
              <a:t>Mmdnn</a:t>
            </a:r>
            <a:r>
              <a:rPr lang="zh-CN" altLang="en-US" b="1" dirty="0">
                <a:latin typeface="Courier New Bold" panose="02070409020205090404" charset="0"/>
                <a:cs typeface="Courier New Bold" panose="02070409020205090404" charset="0"/>
              </a:rPr>
              <a:t>工具可以实现模型的跨框架转化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A83C265-3695-62C5-DC8B-AEC5162DD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9854"/>
            <a:ext cx="12192000" cy="540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11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62355" y="191770"/>
            <a:ext cx="1771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000" b="1" dirty="0">
                <a:latin typeface="Courier New Bold" panose="02070409020205090404" charset="0"/>
                <a:cs typeface="Courier New Bold" panose="02070409020205090404" charset="0"/>
              </a:rPr>
              <a:t>MMDNN</a:t>
            </a:r>
            <a:endParaRPr lang="zh-CN" altLang="en-US" sz="4000" b="1" dirty="0">
              <a:latin typeface="Courier New Bold" panose="02070409020205090404" charset="0"/>
              <a:cs typeface="Courier New Bold" panose="020704090202050904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212580" y="314960"/>
            <a:ext cx="2164715" cy="461665"/>
          </a:xfrm>
          <a:prstGeom prst="rect">
            <a:avLst/>
          </a:prstGeom>
          <a:solidFill>
            <a:srgbClr val="6A005F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Courier New Bold" panose="02070409020205090404" charset="0"/>
                <a:cs typeface="Courier New Bold" panose="02070409020205090404" charset="0"/>
              </a:rPr>
              <a:t>映射原理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0C60A60-389C-EF72-6A84-C804A8058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85" y="899656"/>
            <a:ext cx="4655314" cy="526955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03BC3AF-10BB-89F4-BAD0-619ECB137CD2}"/>
              </a:ext>
            </a:extLst>
          </p:cNvPr>
          <p:cNvSpPr txBox="1"/>
          <p:nvPr/>
        </p:nvSpPr>
        <p:spPr>
          <a:xfrm>
            <a:off x="6050497" y="915444"/>
            <a:ext cx="5446177" cy="50943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indent="0" fontAlgn="auto">
              <a:lnSpc>
                <a:spcPts val="2300"/>
              </a:lnSpc>
            </a:pPr>
            <a:r>
              <a:rPr lang="zh-CN" altLang="en-US" sz="1600" dirty="0">
                <a:latin typeface="Courier New Regular" panose="02070409020205090404" charset="0"/>
                <a:cs typeface="Courier New Regular" panose="02070409020205090404" charset="0"/>
              </a:rPr>
              <a:t>在模型转换的部分，</a:t>
            </a:r>
            <a:endParaRPr lang="en-US" altLang="zh-CN" sz="1600" dirty="0">
              <a:latin typeface="Courier New Regular" panose="02070409020205090404" charset="0"/>
              <a:cs typeface="Courier New Regular" panose="02070409020205090404" charset="0"/>
            </a:endParaRPr>
          </a:p>
          <a:p>
            <a:pPr indent="0" fontAlgn="auto">
              <a:lnSpc>
                <a:spcPts val="2300"/>
              </a:lnSpc>
            </a:pPr>
            <a:r>
              <a:rPr lang="en-US" altLang="zh-CN" sz="1600" dirty="0" err="1">
                <a:latin typeface="Courier New Regular" panose="02070409020205090404" charset="0"/>
                <a:cs typeface="Courier New Regular" panose="02070409020205090404" charset="0"/>
              </a:rPr>
              <a:t>Mmdnn</a:t>
            </a:r>
            <a:r>
              <a:rPr lang="zh-CN" altLang="en-US" sz="1600" dirty="0">
                <a:latin typeface="Courier New Regular" panose="02070409020205090404" charset="0"/>
                <a:cs typeface="Courier New Regular" panose="02070409020205090404" charset="0"/>
              </a:rPr>
              <a:t>采用固定逻辑的方式，将映射逻辑写入代码中进行映射。</a:t>
            </a:r>
            <a:endParaRPr lang="en-US" altLang="zh-CN" sz="1600" dirty="0">
              <a:latin typeface="Courier New Regular" panose="02070409020205090404" charset="0"/>
              <a:cs typeface="Courier New Regular" panose="02070409020205090404" charset="0"/>
            </a:endParaRPr>
          </a:p>
          <a:p>
            <a:pPr indent="0" fontAlgn="auto">
              <a:lnSpc>
                <a:spcPts val="2300"/>
              </a:lnSpc>
            </a:pPr>
            <a:r>
              <a:rPr lang="en-US" altLang="zh-CN" sz="1600" dirty="0" err="1">
                <a:latin typeface="Courier New Regular" panose="02070409020205090404" charset="0"/>
                <a:cs typeface="Courier New Regular" panose="02070409020205090404" charset="0"/>
              </a:rPr>
              <a:t>MoCo</a:t>
            </a:r>
            <a:r>
              <a:rPr lang="zh-CN" altLang="en-US" sz="1600" dirty="0">
                <a:latin typeface="Courier New Regular" panose="02070409020205090404" charset="0"/>
                <a:cs typeface="Courier New Regular" panose="02070409020205090404" charset="0"/>
              </a:rPr>
              <a:t>采用外置数据的方式，将逻辑写入表中，并动态读取。</a:t>
            </a:r>
            <a:endParaRPr lang="en-US" altLang="zh-CN" sz="1600" dirty="0">
              <a:latin typeface="Courier New Regular" panose="02070409020205090404" charset="0"/>
              <a:cs typeface="Courier New Regular" panose="02070409020205090404" charset="0"/>
            </a:endParaRPr>
          </a:p>
          <a:p>
            <a:pPr indent="0" fontAlgn="auto">
              <a:lnSpc>
                <a:spcPts val="2300"/>
              </a:lnSpc>
            </a:pPr>
            <a:endParaRPr lang="en-US" altLang="zh-CN" sz="1600" dirty="0">
              <a:latin typeface="Courier New Regular" panose="02070409020205090404" charset="0"/>
              <a:cs typeface="Courier New Regular" panose="02070409020205090404" charset="0"/>
            </a:endParaRPr>
          </a:p>
          <a:p>
            <a:pPr indent="0" fontAlgn="auto">
              <a:lnSpc>
                <a:spcPts val="2300"/>
              </a:lnSpc>
            </a:pPr>
            <a:endParaRPr lang="en-US" altLang="zh-CN" sz="1600" dirty="0">
              <a:latin typeface="Courier New Regular" panose="02070409020205090404" charset="0"/>
              <a:cs typeface="Courier New Regular" panose="02070409020205090404" charset="0"/>
            </a:endParaRPr>
          </a:p>
          <a:p>
            <a:pPr indent="0" fontAlgn="auto">
              <a:lnSpc>
                <a:spcPts val="2300"/>
              </a:lnSpc>
            </a:pPr>
            <a:endParaRPr lang="en-US" altLang="zh-CN" sz="1600" dirty="0">
              <a:latin typeface="Courier New Regular" panose="02070409020205090404" charset="0"/>
              <a:cs typeface="Courier New Regular" panose="02070409020205090404" charset="0"/>
            </a:endParaRPr>
          </a:p>
          <a:p>
            <a:pPr indent="0" fontAlgn="auto">
              <a:lnSpc>
                <a:spcPts val="2300"/>
              </a:lnSpc>
            </a:pPr>
            <a:r>
              <a:rPr lang="en-US" altLang="zh-CN" sz="1600" dirty="0">
                <a:latin typeface="Courier New Regular" panose="02070409020205090404" charset="0"/>
                <a:cs typeface="Courier New Regular" panose="02070409020205090404" charset="0"/>
              </a:rPr>
              <a:t>1.Mmdnn</a:t>
            </a:r>
            <a:r>
              <a:rPr lang="zh-CN" altLang="en-US" sz="1600" dirty="0">
                <a:latin typeface="Courier New Regular" panose="02070409020205090404" charset="0"/>
                <a:cs typeface="Courier New Regular" panose="02070409020205090404" charset="0"/>
              </a:rPr>
              <a:t>可维护性差，不支持动态添加框架新增的方法。</a:t>
            </a:r>
            <a:endParaRPr lang="en-US" altLang="zh-CN" sz="1600" dirty="0">
              <a:latin typeface="Courier New Regular" panose="02070409020205090404" charset="0"/>
              <a:cs typeface="Courier New Regular" panose="02070409020205090404" charset="0"/>
            </a:endParaRPr>
          </a:p>
          <a:p>
            <a:pPr indent="0" fontAlgn="auto">
              <a:lnSpc>
                <a:spcPts val="2300"/>
              </a:lnSpc>
            </a:pPr>
            <a:r>
              <a:rPr lang="en-US" altLang="zh-CN" sz="1600" dirty="0" err="1">
                <a:latin typeface="Courier New Regular" panose="02070409020205090404" charset="0"/>
                <a:cs typeface="Courier New Regular" panose="02070409020205090404" charset="0"/>
              </a:rPr>
              <a:t>MoCo</a:t>
            </a:r>
            <a:r>
              <a:rPr lang="zh-CN" altLang="en-US" sz="1600" dirty="0">
                <a:latin typeface="Courier New Regular" panose="02070409020205090404" charset="0"/>
                <a:cs typeface="Courier New Regular" panose="02070409020205090404" charset="0"/>
              </a:rPr>
              <a:t>中新增映射，只需要在表中加入新条目，运算时会自动读取，便于扩展。</a:t>
            </a:r>
            <a:endParaRPr lang="en-US" altLang="zh-CN" sz="1600" dirty="0">
              <a:latin typeface="Courier New Regular" panose="02070409020205090404" charset="0"/>
              <a:cs typeface="Courier New Regular" panose="02070409020205090404" charset="0"/>
            </a:endParaRPr>
          </a:p>
          <a:p>
            <a:pPr indent="0" fontAlgn="auto">
              <a:lnSpc>
                <a:spcPts val="2300"/>
              </a:lnSpc>
            </a:pPr>
            <a:endParaRPr lang="en-US" altLang="zh-CN" sz="1600" dirty="0">
              <a:latin typeface="Courier New Regular" panose="02070409020205090404" charset="0"/>
              <a:cs typeface="Courier New Regular" panose="02070409020205090404" charset="0"/>
            </a:endParaRPr>
          </a:p>
          <a:p>
            <a:pPr indent="0" fontAlgn="auto">
              <a:lnSpc>
                <a:spcPts val="2300"/>
              </a:lnSpc>
            </a:pPr>
            <a:endParaRPr lang="en-US" altLang="zh-CN" sz="1600" dirty="0">
              <a:latin typeface="Courier New Regular" panose="02070409020205090404" charset="0"/>
              <a:cs typeface="Courier New Regular" panose="02070409020205090404" charset="0"/>
            </a:endParaRPr>
          </a:p>
          <a:p>
            <a:pPr indent="0" fontAlgn="auto">
              <a:lnSpc>
                <a:spcPts val="2300"/>
              </a:lnSpc>
            </a:pPr>
            <a:endParaRPr lang="en-US" altLang="zh-CN" sz="1600" dirty="0">
              <a:latin typeface="Courier New Regular" panose="02070409020205090404" charset="0"/>
              <a:cs typeface="Courier New Regular" panose="02070409020205090404" charset="0"/>
            </a:endParaRPr>
          </a:p>
          <a:p>
            <a:pPr indent="0" fontAlgn="auto">
              <a:lnSpc>
                <a:spcPts val="2300"/>
              </a:lnSpc>
            </a:pPr>
            <a:r>
              <a:rPr lang="en-US" altLang="zh-CN" sz="1600" dirty="0">
                <a:latin typeface="Courier New Regular" panose="02070409020205090404" charset="0"/>
                <a:cs typeface="Courier New Regular" panose="02070409020205090404" charset="0"/>
              </a:rPr>
              <a:t>2.Mmdnn</a:t>
            </a:r>
            <a:r>
              <a:rPr lang="zh-CN" altLang="en-US" sz="1600" dirty="0">
                <a:latin typeface="Courier New Regular" panose="02070409020205090404" charset="0"/>
                <a:cs typeface="Courier New Regular" panose="02070409020205090404" charset="0"/>
              </a:rPr>
              <a:t>版本较老，在今天的主流新版本深度学习系统中已经无法运行（如</a:t>
            </a:r>
            <a:r>
              <a:rPr lang="en-US" altLang="zh-CN" sz="1600" dirty="0" err="1">
                <a:latin typeface="Courier New Regular" panose="02070409020205090404" charset="0"/>
                <a:cs typeface="Courier New Regular" panose="02070409020205090404" charset="0"/>
              </a:rPr>
              <a:t>mmdnn</a:t>
            </a:r>
            <a:r>
              <a:rPr lang="zh-CN" altLang="en-US" sz="1600" dirty="0">
                <a:latin typeface="Courier New Regular" panose="02070409020205090404" charset="0"/>
                <a:cs typeface="Courier New Regular" panose="02070409020205090404" charset="0"/>
              </a:rPr>
              <a:t>支持的</a:t>
            </a:r>
            <a:r>
              <a:rPr lang="en-US" altLang="zh-CN" sz="1600" dirty="0" err="1">
                <a:latin typeface="Courier New Regular" panose="02070409020205090404" charset="0"/>
                <a:cs typeface="Courier New Regular" panose="02070409020205090404" charset="0"/>
              </a:rPr>
              <a:t>pytorch</a:t>
            </a:r>
            <a:r>
              <a:rPr lang="zh-CN" altLang="en-US" sz="1600" dirty="0">
                <a:latin typeface="Courier New Regular" panose="02070409020205090404" charset="0"/>
                <a:cs typeface="Courier New Regular" panose="02070409020205090404" charset="0"/>
              </a:rPr>
              <a:t>版本只到</a:t>
            </a:r>
            <a:r>
              <a:rPr lang="en-US" altLang="zh-CN" sz="1600" dirty="0">
                <a:latin typeface="Courier New Regular" panose="02070409020205090404" charset="0"/>
                <a:cs typeface="Courier New Regular" panose="02070409020205090404" charset="0"/>
              </a:rPr>
              <a:t>1.5.1</a:t>
            </a:r>
            <a:r>
              <a:rPr lang="zh-CN" altLang="en-US" sz="1600" dirty="0">
                <a:latin typeface="Courier New Regular" panose="02070409020205090404" charset="0"/>
                <a:cs typeface="Courier New Regular" panose="02070409020205090404" charset="0"/>
              </a:rPr>
              <a:t>）</a:t>
            </a:r>
            <a:endParaRPr lang="en-US" altLang="zh-CN" sz="1600" dirty="0">
              <a:latin typeface="Courier New Regular" panose="02070409020205090404" charset="0"/>
              <a:cs typeface="Courier New Regular" panose="02070409020205090404" charset="0"/>
            </a:endParaRPr>
          </a:p>
          <a:p>
            <a:pPr indent="0" fontAlgn="auto">
              <a:lnSpc>
                <a:spcPts val="2300"/>
              </a:lnSpc>
            </a:pPr>
            <a:r>
              <a:rPr lang="en-US" altLang="zh-CN" sz="1600" dirty="0" err="1">
                <a:latin typeface="Courier New Regular" panose="02070409020205090404" charset="0"/>
                <a:cs typeface="Courier New Regular" panose="02070409020205090404" charset="0"/>
              </a:rPr>
              <a:t>MoCo</a:t>
            </a:r>
            <a:r>
              <a:rPr lang="zh-CN" altLang="en-US" sz="1600" dirty="0">
                <a:latin typeface="Courier New Regular" panose="02070409020205090404" charset="0"/>
                <a:cs typeface="Courier New Regular" panose="02070409020205090404" charset="0"/>
              </a:rPr>
              <a:t>使用的都是各框架最新版本。</a:t>
            </a:r>
            <a:endParaRPr lang="en-US" altLang="zh-CN" sz="1600" dirty="0">
              <a:latin typeface="Courier New Regular" panose="02070409020205090404" charset="0"/>
              <a:cs typeface="Courier New Regular" panose="02070409020205090404" charset="0"/>
            </a:endParaRPr>
          </a:p>
          <a:p>
            <a:pPr indent="0" fontAlgn="auto">
              <a:lnSpc>
                <a:spcPts val="2300"/>
              </a:lnSpc>
            </a:pPr>
            <a:endParaRPr lang="en-US" altLang="zh-CN" sz="1600" dirty="0">
              <a:latin typeface="Courier New Regular" panose="02070409020205090404" charset="0"/>
              <a:cs typeface="Courier New Regular" panose="020704090202050904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20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799*318"/>
  <p:tag name="TABLE_ENDDRAG_RECT" val="75*120*799*31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841*399"/>
  <p:tag name="TABLE_ENDDRAG_RECT" val="27*98*841*39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工大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3A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916</Words>
  <Application>Microsoft Office PowerPoint</Application>
  <PresentationFormat>宽屏</PresentationFormat>
  <Paragraphs>144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Courier New Regular</vt:lpstr>
      <vt:lpstr>等线</vt:lpstr>
      <vt:lpstr>微软雅黑</vt:lpstr>
      <vt:lpstr>Arial</vt:lpstr>
      <vt:lpstr>Calibri</vt:lpstr>
      <vt:lpstr>Courier New</vt:lpstr>
      <vt:lpstr>Courier New Bold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第一PPT模板网-WWW.1PPT.COM</dc:creator>
  <dc:description>第一PPT模板网-WWW.1PPT.COM</dc:description>
  <cp:lastModifiedBy>Lingyue Yan</cp:lastModifiedBy>
  <cp:revision>1407</cp:revision>
  <cp:lastPrinted>2024-01-09T07:58:26Z</cp:lastPrinted>
  <dcterms:created xsi:type="dcterms:W3CDTF">2024-01-09T07:58:26Z</dcterms:created>
  <dcterms:modified xsi:type="dcterms:W3CDTF">2024-01-09T08:57:10Z</dcterms:modified>
  <cp:category>第一PPT模板网-WWW.1PPT.COM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2052-6.4.0.8550</vt:lpwstr>
  </property>
  <property fmtid="{D5CDD505-2E9C-101B-9397-08002B2CF9AE}" pid="3" name="ICV">
    <vt:lpwstr>BE26340C3D855919CE5292653F6C652D_43</vt:lpwstr>
  </property>
</Properties>
</file>