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4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5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413" r:id="rId3"/>
    <p:sldId id="704" r:id="rId4"/>
    <p:sldId id="719" r:id="rId5"/>
    <p:sldId id="720" r:id="rId6"/>
    <p:sldId id="721" r:id="rId7"/>
    <p:sldId id="722" r:id="rId8"/>
    <p:sldId id="735" r:id="rId9"/>
    <p:sldId id="736" r:id="rId10"/>
    <p:sldId id="697" r:id="rId11"/>
    <p:sldId id="705" r:id="rId12"/>
    <p:sldId id="707" r:id="rId13"/>
    <p:sldId id="698" r:id="rId14"/>
    <p:sldId id="723" r:id="rId15"/>
    <p:sldId id="724" r:id="rId16"/>
    <p:sldId id="725" r:id="rId17"/>
    <p:sldId id="734" r:id="rId18"/>
    <p:sldId id="70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6" userDrawn="1">
          <p15:clr>
            <a:srgbClr val="A4A3A4"/>
          </p15:clr>
        </p15:guide>
        <p15:guide id="2" pos="36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Garcia" initials="S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A005F"/>
    <a:srgbClr val="CBCBFF"/>
    <a:srgbClr val="EDE7FF"/>
    <a:srgbClr val="FCEE21"/>
    <a:srgbClr val="22B573"/>
    <a:srgbClr val="FFC79F"/>
    <a:srgbClr val="FDE1D8"/>
    <a:srgbClr val="B4E8FE"/>
    <a:srgbClr val="D8F7FE"/>
    <a:srgbClr val="FFF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42" autoAdjust="0"/>
    <p:restoredTop sz="88981" autoAdjust="0"/>
  </p:normalViewPr>
  <p:slideViewPr>
    <p:cSldViewPr snapToGrid="0" showGuides="1">
      <p:cViewPr varScale="1">
        <p:scale>
          <a:sx n="91" d="100"/>
          <a:sy n="91" d="100"/>
        </p:scale>
        <p:origin x="1200" y="44"/>
      </p:cViewPr>
      <p:guideLst>
        <p:guide orient="horz" pos="2226"/>
        <p:guide pos="36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3360"/>
    </p:cViewPr>
  </p:sorterViewPr>
  <p:notesViewPr>
    <p:cSldViewPr snapToGrid="0">
      <p:cViewPr varScale="1">
        <p:scale>
          <a:sx n="72" d="100"/>
          <a:sy n="72" d="100"/>
        </p:scale>
        <p:origin x="301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7D45F-9B06-4FD6-B80D-63AF92FC02D4}" type="datetimeFigureOut">
              <a:rPr lang="zh-CN" altLang="en-US" smtClean="0"/>
              <a:t>2024.1.26,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3F7F3-BE4C-4D86-9918-24458AE0A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  <a:t>2024.1.26,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我们将面向</a:t>
            </a:r>
            <a:r>
              <a:rPr lang="en-US" altLang="zh-CN" dirty="0"/>
              <a:t>node</a:t>
            </a:r>
            <a:r>
              <a:rPr lang="zh-CN" altLang="en-US" dirty="0"/>
              <a:t>变异，并生成新</a:t>
            </a:r>
            <a:r>
              <a:rPr lang="en-US" altLang="zh-CN" dirty="0"/>
              <a:t>node</a:t>
            </a:r>
            <a:r>
              <a:rPr lang="zh-CN" altLang="en-US" dirty="0"/>
              <a:t>。对</a:t>
            </a:r>
            <a:r>
              <a:rPr lang="en-US" altLang="zh-CN" dirty="0"/>
              <a:t>node</a:t>
            </a:r>
            <a:r>
              <a:rPr lang="zh-CN" altLang="en-US" dirty="0"/>
              <a:t>的变异我们设计了三种算子，分别为</a:t>
            </a:r>
            <a:r>
              <a:rPr lang="en-US" altLang="zh-CN" dirty="0"/>
              <a:t>API</a:t>
            </a:r>
            <a:r>
              <a:rPr lang="zh-CN" altLang="en-US" dirty="0"/>
              <a:t>替换、参数替换和边界检查。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API</a:t>
            </a:r>
            <a:r>
              <a:rPr lang="zh-CN" altLang="en-US" dirty="0"/>
              <a:t>替换中，</a:t>
            </a:r>
            <a:r>
              <a:rPr lang="en-US" altLang="zh-CN" dirty="0"/>
              <a:t>node</a:t>
            </a:r>
            <a:r>
              <a:rPr lang="zh-CN" altLang="en-US" dirty="0"/>
              <a:t>中的</a:t>
            </a:r>
            <a:r>
              <a:rPr lang="en-US" altLang="zh-CN" dirty="0" err="1"/>
              <a:t>op_type</a:t>
            </a:r>
            <a:r>
              <a:rPr lang="zh-CN" altLang="en-US" dirty="0"/>
              <a:t>会基于相似度被替换为另一个，同时为了适应新</a:t>
            </a:r>
            <a:r>
              <a:rPr lang="en-US" altLang="zh-CN" dirty="0" err="1"/>
              <a:t>op_type</a:t>
            </a:r>
            <a:r>
              <a:rPr lang="zh-CN" altLang="en-US" dirty="0"/>
              <a:t>，该</a:t>
            </a:r>
            <a:r>
              <a:rPr lang="en-US" altLang="zh-CN" dirty="0"/>
              <a:t>node</a:t>
            </a:r>
            <a:r>
              <a:rPr lang="zh-CN" altLang="en-US" dirty="0"/>
              <a:t>的属性会做出适配，尽可能保留原属性的同时，补全新算子的必须属性。</a:t>
            </a:r>
            <a:endParaRPr lang="en-US" altLang="zh-CN" dirty="0"/>
          </a:p>
          <a:p>
            <a:r>
              <a:rPr lang="zh-CN" altLang="en-US" dirty="0"/>
              <a:t>在参数替换中，我们会在</a:t>
            </a:r>
            <a:r>
              <a:rPr lang="en-US" altLang="zh-CN" dirty="0"/>
              <a:t>node</a:t>
            </a:r>
            <a:r>
              <a:rPr lang="zh-CN" altLang="en-US" dirty="0"/>
              <a:t>中随机选择一条</a:t>
            </a:r>
            <a:r>
              <a:rPr lang="en-US" altLang="zh-CN" dirty="0"/>
              <a:t>attribute</a:t>
            </a:r>
            <a:r>
              <a:rPr lang="zh-CN" altLang="en-US" dirty="0"/>
              <a:t>，将它的数值在合法范围内随机变换。</a:t>
            </a:r>
            <a:endParaRPr lang="en-US" altLang="zh-CN" dirty="0"/>
          </a:p>
          <a:p>
            <a:r>
              <a:rPr lang="zh-CN" altLang="en-US" dirty="0"/>
              <a:t>在边界值检查中，我们会在</a:t>
            </a:r>
            <a:r>
              <a:rPr lang="en-US" altLang="zh-CN" dirty="0"/>
              <a:t>node</a:t>
            </a:r>
            <a:r>
              <a:rPr lang="zh-CN" altLang="en-US" dirty="0"/>
              <a:t>中随机选择一条</a:t>
            </a:r>
            <a:r>
              <a:rPr lang="en-US" altLang="zh-CN" dirty="0"/>
              <a:t>attribute</a:t>
            </a:r>
            <a:r>
              <a:rPr lang="zh-CN" altLang="en-US" dirty="0"/>
              <a:t>，将它的数值变换为边界以及边界周围的值，同时根据不同的变换类型，对该</a:t>
            </a:r>
            <a:r>
              <a:rPr lang="en-US" altLang="zh-CN" dirty="0"/>
              <a:t>node</a:t>
            </a:r>
            <a:r>
              <a:rPr lang="zh-CN" altLang="en-US"/>
              <a:t>的预期结果也会不同。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828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196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基于之前得到的</a:t>
            </a:r>
            <a:r>
              <a:rPr lang="en-US" altLang="zh-CN" dirty="0"/>
              <a:t>API-MAPPING</a:t>
            </a:r>
            <a:r>
              <a:rPr lang="zh-CN" altLang="en-US" dirty="0"/>
              <a:t>关系，我们在文档中，收集了</a:t>
            </a:r>
            <a:r>
              <a:rPr lang="en-US" altLang="zh-CN" dirty="0" err="1"/>
              <a:t>onnx</a:t>
            </a:r>
            <a:r>
              <a:rPr lang="zh-CN" altLang="en-US" dirty="0"/>
              <a:t>各算子的参数信息及其对应的具体框架的参数信息。</a:t>
            </a:r>
            <a:endParaRPr lang="en-US" altLang="zh-CN" dirty="0"/>
          </a:p>
          <a:p>
            <a:r>
              <a:rPr lang="zh-CN" altLang="en-US" dirty="0"/>
              <a:t>为了完成参数对齐，我们针对名称、数据类型以及定义计算了相似度，完成了初步的对齐（对齐程度在</a:t>
            </a:r>
            <a:r>
              <a:rPr lang="en-US" altLang="zh-CN" dirty="0"/>
              <a:t>60%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接下来，我们需要对现有的一些工具进行程序分析，完成所有涉及算子的参数对齐。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576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solidFill>
            <a:srgbClr val="87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49" y="6405444"/>
            <a:ext cx="1390651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5" y="6409078"/>
            <a:ext cx="1136719" cy="3614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  <a:t>2024.1.26,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solidFill>
            <a:srgbClr val="87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灯片编号占位符 15"/>
          <p:cNvSpPr txBox="1"/>
          <p:nvPr userDrawn="1"/>
        </p:nvSpPr>
        <p:spPr>
          <a:xfrm>
            <a:off x="10801349" y="6405444"/>
            <a:ext cx="1390651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ctr" defTabSz="9144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1" name="图片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5" y="6409078"/>
            <a:ext cx="1136719" cy="3614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19.png"/><Relationship Id="rId4" Type="http://schemas.openxmlformats.org/officeDocument/2006/relationships/tags" Target="../tags/tag30.xml"/><Relationship Id="rId9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37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9.xml"/><Relationship Id="rId10" Type="http://schemas.openxmlformats.org/officeDocument/2006/relationships/image" Target="../media/image23.png"/><Relationship Id="rId4" Type="http://schemas.openxmlformats.org/officeDocument/2006/relationships/tags" Target="../tags/tag38.xml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image" Target="../media/image7.png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image" Target="../media/image6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5.png"/><Relationship Id="rId5" Type="http://schemas.openxmlformats.org/officeDocument/2006/relationships/tags" Target="../tags/tag22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373615"/>
            <a:ext cx="12192000" cy="729400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zh-CN" altLang="en-US" sz="2800" dirty="0"/>
              <a:t>基于代码组装的深度学习框架差分测试方法</a:t>
            </a:r>
            <a:r>
              <a:rPr lang="zh-CN" altLang="en-US" dirty="0"/>
              <a:t> </a:t>
            </a:r>
            <a:endParaRPr lang="zh-CN" altLang="en-US" sz="400" i="1" dirty="0"/>
          </a:p>
        </p:txBody>
      </p:sp>
      <p:sp>
        <p:nvSpPr>
          <p:cNvPr id="7" name="矩形 6"/>
          <p:cNvSpPr/>
          <p:nvPr/>
        </p:nvSpPr>
        <p:spPr>
          <a:xfrm>
            <a:off x="0" y="2086928"/>
            <a:ext cx="12192000" cy="1286885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	</a:t>
            </a:r>
            <a:r>
              <a:rPr lang="en-US" altLang="zh-CN" sz="2800" b="1" dirty="0"/>
              <a:t>MoCoDiff</a:t>
            </a:r>
            <a:r>
              <a:rPr lang="zh-CN" altLang="en-US" sz="2800" b="1" dirty="0"/>
              <a:t>：Differential Testing</a:t>
            </a:r>
            <a:r>
              <a:rPr lang="en-US" altLang="zh-CN" sz="2800" b="1" dirty="0"/>
              <a:t> of Deep Learning</a:t>
            </a:r>
          </a:p>
          <a:p>
            <a:pPr algn="ctr"/>
            <a:r>
              <a:rPr lang="en-US" altLang="zh-CN" sz="2800" b="1" dirty="0"/>
              <a:t>Library via Code Assembling	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687961" y="1675404"/>
            <a:ext cx="576000" cy="576000"/>
            <a:chOff x="10920675" y="2008140"/>
            <a:chExt cx="576000" cy="576000"/>
          </a:xfrm>
        </p:grpSpPr>
        <p:sp>
          <p:nvSpPr>
            <p:cNvPr id="15" name="矩形 14"/>
            <p:cNvSpPr/>
            <p:nvPr/>
          </p:nvSpPr>
          <p:spPr>
            <a:xfrm>
              <a:off x="11172675" y="2260140"/>
              <a:ext cx="324000" cy="324000"/>
            </a:xfrm>
            <a:prstGeom prst="rect">
              <a:avLst/>
            </a:prstGeom>
            <a:solidFill>
              <a:srgbClr val="87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920675" y="2008140"/>
              <a:ext cx="252000" cy="252000"/>
            </a:xfrm>
            <a:prstGeom prst="rect">
              <a:avLst/>
            </a:prstGeom>
            <a:solidFill>
              <a:srgbClr val="6A0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1379511" y="3030718"/>
            <a:ext cx="555624" cy="489479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77" y="1631368"/>
            <a:ext cx="2373178" cy="2974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12" name="文本占位符 2"/>
          <p:cNvSpPr txBox="1"/>
          <p:nvPr/>
        </p:nvSpPr>
        <p:spPr>
          <a:xfrm>
            <a:off x="793188" y="168977"/>
            <a:ext cx="11417862" cy="52197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7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测试预言构建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4522" y="1041569"/>
            <a:ext cx="99432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模型定义阶段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45515" y="1740535"/>
            <a:ext cx="1854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状态不一致性</a:t>
            </a:r>
          </a:p>
        </p:txBody>
      </p:sp>
      <p:sp>
        <p:nvSpPr>
          <p:cNvPr id="23" name="矩形 22"/>
          <p:cNvSpPr/>
          <p:nvPr/>
        </p:nvSpPr>
        <p:spPr>
          <a:xfrm>
            <a:off x="719455" y="1609090"/>
            <a:ext cx="9794240" cy="798830"/>
          </a:xfrm>
          <a:prstGeom prst="rect">
            <a:avLst/>
          </a:prstGeom>
          <a:noFill/>
          <a:ln>
            <a:solidFill>
              <a:srgbClr val="6A005F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19455" y="1701165"/>
            <a:ext cx="9794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latin typeface="+mn-lt"/>
                <a:ea typeface="微软雅黑" panose="020B0503020204020204" charset="-122"/>
              </a:rPr>
              <a:t>状态一致性：</a:t>
            </a:r>
            <a:r>
              <a:rPr kumimoji="1" lang="zh-CN" altLang="en-US" dirty="0">
                <a:latin typeface="+mn-lt"/>
                <a:ea typeface="微软雅黑" panose="020B0503020204020204" charset="-122"/>
              </a:rPr>
              <a:t>在定义模型阶段，多个被测框架的相关代码文件的执行状态不一致，则意味着可能存在文档错误、</a:t>
            </a:r>
            <a:r>
              <a:rPr kumimoji="1" lang="en-US" altLang="zh-CN" dirty="0">
                <a:latin typeface="+mn-lt"/>
                <a:ea typeface="微软雅黑" panose="020B0503020204020204" charset="-122"/>
              </a:rPr>
              <a:t>API</a:t>
            </a:r>
            <a:r>
              <a:rPr kumimoji="1" lang="zh-CN" altLang="en-US" dirty="0">
                <a:latin typeface="+mn-lt"/>
                <a:ea typeface="微软雅黑" panose="020B0503020204020204" charset="-122"/>
              </a:rPr>
              <a:t>实现错误等缺陷。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791710" y="5880100"/>
            <a:ext cx="24815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ym typeface="+mn-ea"/>
              </a:rPr>
              <a:t>Crash</a:t>
            </a:r>
            <a:r>
              <a:rPr lang="zh-CN" altLang="en-US">
                <a:sym typeface="+mn-ea"/>
              </a:rPr>
              <a:t>：发生崩溃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791710" y="5476875"/>
            <a:ext cx="24828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ym typeface="+mn-ea"/>
              </a:rPr>
              <a:t>Exception</a:t>
            </a:r>
            <a:r>
              <a:rPr lang="zh-CN" altLang="en-US">
                <a:sym typeface="+mn-ea"/>
              </a:rPr>
              <a:t>：抛出异常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791710" y="5073650"/>
            <a:ext cx="27330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ym typeface="+mn-ea"/>
              </a:rPr>
              <a:t>Success</a:t>
            </a:r>
            <a:r>
              <a:rPr lang="zh-CN" altLang="en-US">
                <a:sym typeface="+mn-ea"/>
              </a:rPr>
              <a:t>：执行成功</a:t>
            </a:r>
          </a:p>
        </p:txBody>
      </p:sp>
      <p:sp>
        <p:nvSpPr>
          <p:cNvPr id="18" name="矩形 17"/>
          <p:cNvSpPr/>
          <p:nvPr/>
        </p:nvSpPr>
        <p:spPr>
          <a:xfrm>
            <a:off x="4686935" y="4601210"/>
            <a:ext cx="2483485" cy="1749425"/>
          </a:xfrm>
          <a:prstGeom prst="rect">
            <a:avLst/>
          </a:prstGeom>
          <a:noFill/>
          <a:ln>
            <a:solidFill>
              <a:srgbClr val="6A005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DE7FF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452745" y="4627880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 Bold" panose="02020603050405020304" charset="0"/>
                <a:cs typeface="Times New Roman Bold" panose="02020603050405020304" charset="0"/>
              </a:rPr>
              <a:t>Status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19455" y="2514600"/>
            <a:ext cx="30607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zh-CN" altLang="en-US" b="1" dirty="0">
                <a:ea typeface="微软雅黑" panose="020B0503020204020204" charset="-122"/>
                <a:sym typeface="+mn-ea"/>
              </a:rPr>
              <a:t>状态一致性的形式化表示：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19455" y="3356610"/>
            <a:ext cx="99434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zh-CN" altLang="en-US" sz="1600" dirty="0">
                <a:ea typeface="微软雅黑" panose="020B0503020204020204" charset="-122"/>
                <a:sym typeface="+mn-ea"/>
              </a:rPr>
              <a:t>给定输入集合</a:t>
            </a:r>
            <a:r>
              <a:rPr kumimoji="1" lang="en-US" altLang="zh-CN" sz="1600" i="1" dirty="0">
                <a:latin typeface="Times New Roman Italic" panose="02020603050405020304" charset="0"/>
                <a:ea typeface="微软雅黑" panose="020B0503020204020204" charset="-122"/>
                <a:cs typeface="Times New Roman Italic" panose="02020603050405020304" charset="0"/>
                <a:sym typeface="+mn-ea"/>
              </a:rPr>
              <a:t>G</a:t>
            </a:r>
            <a:r>
              <a:rPr kumimoji="1" lang="zh-CN" altLang="en-US" sz="1600" dirty="0">
                <a:ea typeface="微软雅黑" panose="020B0503020204020204" charset="-122"/>
                <a:sym typeface="+mn-ea"/>
              </a:rPr>
              <a:t>，当代码使用框架</a:t>
            </a:r>
            <a:r>
              <a:rPr kumimoji="1" lang="en-US" altLang="zh-CN" sz="1600" dirty="0">
                <a:ea typeface="微软雅黑" panose="020B0503020204020204" charset="-122"/>
                <a:sym typeface="+mn-ea"/>
              </a:rPr>
              <a:t>P</a:t>
            </a:r>
            <a:r>
              <a:rPr kumimoji="1" lang="zh-CN" altLang="en-US" sz="1600" dirty="0">
                <a:ea typeface="微软雅黑" panose="020B0503020204020204" charset="-122"/>
                <a:sym typeface="+mn-ea"/>
              </a:rPr>
              <a:t>实现的代码文件</a:t>
            </a:r>
            <a:r>
              <a:rPr kumimoji="1" lang="en-US" altLang="zh-CN" sz="1600" i="1" dirty="0">
                <a:latin typeface="Times New Roman Italic" panose="02020603050405020304" charset="0"/>
                <a:ea typeface="微软雅黑" panose="020B0503020204020204" charset="-122"/>
                <a:cs typeface="Times New Roman Italic" panose="02020603050405020304" charset="0"/>
                <a:sym typeface="+mn-ea"/>
              </a:rPr>
              <a:t>P</a:t>
            </a:r>
            <a:r>
              <a:rPr kumimoji="1" lang="en-US" altLang="zh-CN" sz="1600" i="1" baseline="-25000" dirty="0">
                <a:latin typeface="Times New Roman Italic" panose="02020603050405020304" charset="0"/>
                <a:ea typeface="微软雅黑" panose="020B0503020204020204" charset="-122"/>
                <a:cs typeface="Times New Roman Italic" panose="02020603050405020304" charset="0"/>
                <a:sym typeface="+mn-ea"/>
              </a:rPr>
              <a:t>code</a:t>
            </a:r>
            <a:r>
              <a:rPr kumimoji="1" lang="zh-CN" altLang="en-US" sz="1600" dirty="0">
                <a:ea typeface="微软雅黑" panose="020B0503020204020204" charset="-122"/>
                <a:sym typeface="+mn-ea"/>
              </a:rPr>
              <a:t>与使用框架</a:t>
            </a:r>
            <a:r>
              <a:rPr kumimoji="1" lang="en-US" altLang="zh-CN" sz="1600" dirty="0">
                <a:ea typeface="微软雅黑" panose="020B0503020204020204" charset="-122"/>
                <a:sym typeface="+mn-ea"/>
              </a:rPr>
              <a:t>T</a:t>
            </a:r>
            <a:r>
              <a:rPr kumimoji="1" lang="zh-CN" altLang="en-US" sz="1600" dirty="0">
                <a:ea typeface="微软雅黑" panose="020B0503020204020204" charset="-122"/>
                <a:sym typeface="+mn-ea"/>
              </a:rPr>
              <a:t>实现的代码文件</a:t>
            </a:r>
            <a:r>
              <a:rPr kumimoji="1" lang="en-US" altLang="zh-CN" sz="1600" i="1" dirty="0">
                <a:latin typeface="Times New Roman Italic" panose="02020603050405020304" charset="0"/>
                <a:ea typeface="微软雅黑" panose="020B0503020204020204" charset="-122"/>
                <a:cs typeface="Times New Roman Italic" panose="02020603050405020304" charset="0"/>
                <a:sym typeface="+mn-ea"/>
              </a:rPr>
              <a:t>T</a:t>
            </a:r>
            <a:r>
              <a:rPr kumimoji="1" lang="en-US" altLang="zh-CN" sz="1600" i="1" baseline="-25000" dirty="0">
                <a:latin typeface="Times New Roman Italic" panose="02020603050405020304" charset="0"/>
                <a:ea typeface="微软雅黑" panose="020B0503020204020204" charset="-122"/>
                <a:cs typeface="Times New Roman Italic" panose="02020603050405020304" charset="0"/>
                <a:sym typeface="+mn-ea"/>
              </a:rPr>
              <a:t>code</a:t>
            </a:r>
            <a:r>
              <a:rPr kumimoji="1" lang="zh-CN" altLang="en-US" sz="16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的语义完全一致时，</a:t>
            </a:r>
            <a:r>
              <a:rPr kumimoji="1" lang="zh-CN" altLang="en-US" sz="1600" b="1" dirty="0">
                <a:solidFill>
                  <a:srgbClr val="6A005F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在输入集合</a:t>
            </a:r>
            <a:r>
              <a:rPr kumimoji="1" lang="en-US" altLang="zh-CN" sz="1600" b="1" dirty="0">
                <a:solidFill>
                  <a:srgbClr val="6A005F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G</a:t>
            </a:r>
            <a:r>
              <a:rPr kumimoji="1" lang="zh-CN" altLang="en-US" sz="1600" b="1" dirty="0">
                <a:solidFill>
                  <a:srgbClr val="6A005F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中的任意输入</a:t>
            </a:r>
            <a:r>
              <a:rPr kumimoji="1" lang="en-US" altLang="zh-CN" sz="1600" b="1" i="1" dirty="0">
                <a:solidFill>
                  <a:srgbClr val="6A005F"/>
                </a:solidFill>
                <a:latin typeface="Times New Roman Italic" panose="02020603050405020304" charset="0"/>
                <a:ea typeface="微软雅黑" panose="020B0503020204020204" charset="-122"/>
                <a:cs typeface="Times New Roman Italic" panose="02020603050405020304" charset="0"/>
                <a:sym typeface="+mn-ea"/>
              </a:rPr>
              <a:t>x</a:t>
            </a:r>
            <a:r>
              <a:rPr kumimoji="1" lang="zh-CN" altLang="en-US" sz="1600" b="1" dirty="0">
                <a:solidFill>
                  <a:srgbClr val="6A005F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时，</a:t>
            </a:r>
            <a:r>
              <a:rPr kumimoji="1" lang="en-US" altLang="zh-CN" sz="1600" b="1" i="1" dirty="0">
                <a:solidFill>
                  <a:srgbClr val="6A005F"/>
                </a:solidFill>
                <a:latin typeface="Times New Roman Italic" panose="02020603050405020304" charset="0"/>
                <a:ea typeface="微软雅黑" panose="020B0503020204020204" charset="-122"/>
                <a:cs typeface="Times New Roman Italic" panose="02020603050405020304" charset="0"/>
                <a:sym typeface="+mn-ea"/>
              </a:rPr>
              <a:t>P</a:t>
            </a:r>
            <a:r>
              <a:rPr kumimoji="1" lang="en-US" altLang="zh-CN" sz="1600" b="1" i="1" baseline="-25000" dirty="0">
                <a:solidFill>
                  <a:srgbClr val="6A005F"/>
                </a:solidFill>
                <a:latin typeface="Times New Roman Italic" panose="02020603050405020304" charset="0"/>
                <a:ea typeface="微软雅黑" panose="020B0503020204020204" charset="-122"/>
                <a:cs typeface="Times New Roman Italic" panose="02020603050405020304" charset="0"/>
                <a:sym typeface="+mn-ea"/>
              </a:rPr>
              <a:t>code</a:t>
            </a:r>
            <a:r>
              <a:rPr kumimoji="1" lang="zh-CN" altLang="en-US" sz="1600" b="1" dirty="0">
                <a:solidFill>
                  <a:srgbClr val="6A005F"/>
                </a:solidFill>
                <a:ea typeface="微软雅黑" panose="020B0503020204020204" charset="-122"/>
                <a:sym typeface="+mn-ea"/>
              </a:rPr>
              <a:t>与</a:t>
            </a:r>
            <a:r>
              <a:rPr kumimoji="1" lang="en-US" altLang="zh-CN" sz="1600" b="1" i="1" dirty="0">
                <a:solidFill>
                  <a:srgbClr val="6A005F"/>
                </a:solidFill>
                <a:latin typeface="Times New Roman Italic" panose="02020603050405020304" charset="0"/>
                <a:ea typeface="微软雅黑" panose="020B0503020204020204" charset="-122"/>
                <a:cs typeface="Times New Roman Italic" panose="02020603050405020304" charset="0"/>
                <a:sym typeface="+mn-ea"/>
              </a:rPr>
              <a:t>T</a:t>
            </a:r>
            <a:r>
              <a:rPr kumimoji="1" lang="en-US" altLang="zh-CN" sz="1600" b="1" i="1" baseline="-25000" dirty="0">
                <a:solidFill>
                  <a:srgbClr val="6A005F"/>
                </a:solidFill>
                <a:latin typeface="Times New Roman Italic" panose="02020603050405020304" charset="0"/>
                <a:ea typeface="微软雅黑" panose="020B0503020204020204" charset="-122"/>
                <a:cs typeface="Times New Roman Italic" panose="02020603050405020304" charset="0"/>
                <a:sym typeface="+mn-ea"/>
              </a:rPr>
              <a:t>code</a:t>
            </a:r>
            <a:r>
              <a:rPr kumimoji="1" lang="zh-CN" altLang="en-US" sz="1600" b="1" dirty="0">
                <a:solidFill>
                  <a:srgbClr val="6A005F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的执行状态都应该保持一致</a:t>
            </a:r>
            <a:r>
              <a:rPr kumimoji="1" lang="zh-CN" altLang="en-US" sz="16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。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00" y="2947670"/>
            <a:ext cx="6361430" cy="30861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719455" y="3997325"/>
            <a:ext cx="30607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zh-CN" altLang="en-US" b="1" dirty="0">
                <a:ea typeface="微软雅黑" panose="020B0503020204020204" charset="-122"/>
                <a:sym typeface="+mn-ea"/>
              </a:rPr>
              <a:t>基于状态一致性的测试流程：</a:t>
            </a:r>
          </a:p>
        </p:txBody>
      </p:sp>
      <p:pic>
        <p:nvPicPr>
          <p:cNvPr id="30" name="图片 29" descr="代码文件_file-cod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3835" y="4446270"/>
            <a:ext cx="799465" cy="79946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1318260" y="5151120"/>
            <a:ext cx="12636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zh-CN" sz="1600" i="1" dirty="0">
                <a:latin typeface="Times New Roman Italic" panose="02020603050405020304" charset="0"/>
                <a:ea typeface="微软雅黑" panose="020B0503020204020204" charset="-122"/>
                <a:cs typeface="Times New Roman Italic" panose="02020603050405020304" charset="0"/>
                <a:sym typeface="+mn-ea"/>
              </a:rPr>
              <a:t>TensorFlow</a:t>
            </a:r>
          </a:p>
        </p:txBody>
      </p:sp>
      <p:pic>
        <p:nvPicPr>
          <p:cNvPr id="33" name="图片 32" descr="代码文件_file-cod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4630" y="5653405"/>
            <a:ext cx="799465" cy="799465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1473835" y="6363970"/>
            <a:ext cx="9010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zh-CN" sz="1600" i="1" dirty="0">
                <a:latin typeface="Times New Roman Italic" panose="02020603050405020304" charset="0"/>
                <a:ea typeface="微软雅黑" panose="020B0503020204020204" charset="-122"/>
                <a:cs typeface="Times New Roman Italic" panose="02020603050405020304" charset="0"/>
                <a:sym typeface="+mn-ea"/>
              </a:rPr>
              <a:t>PyTorch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1647190" y="5292725"/>
            <a:ext cx="46101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zh-CN" sz="1600" i="1" dirty="0">
                <a:latin typeface="Times New Roman Italic" panose="02020603050405020304" charset="0"/>
                <a:ea typeface="微软雅黑" panose="020B0503020204020204" charset="-122"/>
                <a:cs typeface="Times New Roman Italic" panose="02020603050405020304" charset="0"/>
                <a:sym typeface="+mn-ea"/>
              </a:rPr>
              <a:t>......</a:t>
            </a:r>
          </a:p>
        </p:txBody>
      </p:sp>
      <p:sp>
        <p:nvSpPr>
          <p:cNvPr id="36" name="右箭头 35"/>
          <p:cNvSpPr/>
          <p:nvPr/>
        </p:nvSpPr>
        <p:spPr>
          <a:xfrm>
            <a:off x="2707640" y="5058410"/>
            <a:ext cx="1839595" cy="828675"/>
          </a:xfrm>
          <a:prstGeom prst="rightArrow">
            <a:avLst/>
          </a:prstGeom>
          <a:solidFill>
            <a:srgbClr val="6A005F"/>
          </a:solidFill>
          <a:ln>
            <a:solidFill>
              <a:srgbClr val="6A005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7355205" y="5016500"/>
            <a:ext cx="1840230" cy="828675"/>
          </a:xfrm>
          <a:prstGeom prst="rightArrow">
            <a:avLst/>
          </a:prstGeom>
          <a:solidFill>
            <a:srgbClr val="6A005F"/>
          </a:solidFill>
          <a:ln>
            <a:solidFill>
              <a:srgbClr val="6A005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153410" y="4911090"/>
            <a:ext cx="6534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zh-CN" altLang="en-US" sz="1600" b="1" dirty="0">
                <a:ea typeface="微软雅黑" panose="020B0503020204020204" charset="-122"/>
                <a:sym typeface="+mn-ea"/>
              </a:rPr>
              <a:t>执行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7374890" y="4888865"/>
            <a:ext cx="14827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zh-CN" altLang="en-US" sz="1600" b="1" dirty="0">
                <a:ea typeface="微软雅黑" panose="020B0503020204020204" charset="-122"/>
                <a:sym typeface="+mn-ea"/>
              </a:rPr>
              <a:t>比较运行状态</a:t>
            </a:r>
          </a:p>
        </p:txBody>
      </p:sp>
      <p:pic>
        <p:nvPicPr>
          <p:cNvPr id="40" name="图片 39" descr="缺陷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98940" y="4315460"/>
            <a:ext cx="766445" cy="766445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219565" y="5006975"/>
            <a:ext cx="12636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zh-CN" altLang="en-US" sz="1600" dirty="0">
                <a:latin typeface="Times New Roman Italic" panose="02020603050405020304" charset="0"/>
                <a:ea typeface="微软雅黑" panose="020B0503020204020204" charset="-122"/>
                <a:cs typeface="Times New Roman Italic" panose="02020603050405020304" charset="0"/>
                <a:sym typeface="+mn-ea"/>
              </a:rPr>
              <a:t>实现缺陷</a:t>
            </a:r>
          </a:p>
        </p:txBody>
      </p:sp>
      <p:pic>
        <p:nvPicPr>
          <p:cNvPr id="42" name="图片 41" descr="文档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57995" y="5478780"/>
            <a:ext cx="653415" cy="653415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9185275" y="6160770"/>
            <a:ext cx="107378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zh-CN" altLang="en-US" sz="1600" dirty="0">
                <a:latin typeface="Times New Roman Italic" panose="02020603050405020304" charset="0"/>
                <a:ea typeface="微软雅黑" panose="020B0503020204020204" charset="-122"/>
                <a:cs typeface="Times New Roman Italic" panose="02020603050405020304" charset="0"/>
                <a:sym typeface="+mn-ea"/>
              </a:rPr>
              <a:t>文档错误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466580" y="6304915"/>
            <a:ext cx="14827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zh-CN" sz="1600" i="1" dirty="0">
                <a:latin typeface="Times New Roman Italic" panose="02020603050405020304" charset="0"/>
                <a:ea typeface="微软雅黑" panose="020B0503020204020204" charset="-122"/>
                <a:cs typeface="Times New Roman Italic" panose="02020603050405020304" charset="0"/>
                <a:sym typeface="+mn-ea"/>
              </a:rPr>
              <a:t>......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12" name="文本占位符 2"/>
          <p:cNvSpPr txBox="1"/>
          <p:nvPr/>
        </p:nvSpPr>
        <p:spPr>
          <a:xfrm>
            <a:off x="793188" y="168977"/>
            <a:ext cx="11417862" cy="52197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7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测试预言构建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525" y="1041400"/>
            <a:ext cx="29241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模型训练与验证阶段</a:t>
            </a:r>
          </a:p>
        </p:txBody>
      </p:sp>
      <p:sp>
        <p:nvSpPr>
          <p:cNvPr id="23" name="矩形 22"/>
          <p:cNvSpPr/>
          <p:nvPr/>
        </p:nvSpPr>
        <p:spPr>
          <a:xfrm>
            <a:off x="719455" y="1609090"/>
            <a:ext cx="9794240" cy="798830"/>
          </a:xfrm>
          <a:prstGeom prst="rect">
            <a:avLst/>
          </a:prstGeom>
          <a:noFill/>
          <a:ln>
            <a:solidFill>
              <a:srgbClr val="6A005F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19455" y="1701165"/>
            <a:ext cx="9794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latin typeface="+mn-lt"/>
                <a:ea typeface="微软雅黑" panose="020B0503020204020204" charset="-122"/>
              </a:rPr>
              <a:t>数值一致性：</a:t>
            </a:r>
            <a:r>
              <a:rPr kumimoji="1" lang="zh-CN" altLang="en-US" dirty="0">
                <a:latin typeface="+mn-lt"/>
                <a:ea typeface="微软雅黑" panose="020B0503020204020204" charset="-122"/>
              </a:rPr>
              <a:t>在模型的训练和验证阶段，使用不同框架构建的相同模型的层间输出应该差异较小，如果存在较大差异，则表明被测框架可能存在缺陷。</a:t>
            </a:r>
          </a:p>
        </p:txBody>
      </p:sp>
      <p:sp>
        <p:nvSpPr>
          <p:cNvPr id="9" name="圆角矩形 8"/>
          <p:cNvSpPr/>
          <p:nvPr>
            <p:custDataLst>
              <p:tags r:id="rId1"/>
            </p:custDataLst>
          </p:nvPr>
        </p:nvSpPr>
        <p:spPr>
          <a:xfrm>
            <a:off x="793115" y="3827145"/>
            <a:ext cx="4241165" cy="25533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indent="0" algn="l" fontAlgn="auto">
              <a:lnSpc>
                <a:spcPts val="1800"/>
              </a:lnSpc>
            </a:pPr>
            <a:r>
              <a:rPr lang="en-US" altLang="zh-CN" sz="1200" b="1">
                <a:solidFill>
                  <a:srgbClr val="000080"/>
                </a:solidFill>
                <a:latin typeface="Courier New Bold" panose="02070609020205020404" charset="0"/>
                <a:cs typeface="Courier New Bold" panose="02070609020205020404" charset="0"/>
              </a:rPr>
              <a:t>class</a:t>
            </a:r>
            <a:r>
              <a:rPr lang="en-US" altLang="zh-CN" sz="1200" b="1">
                <a:solidFill>
                  <a:schemeClr val="tx1"/>
                </a:solidFill>
                <a:latin typeface="Courier New Regular" panose="02070609020205020404" charset="0"/>
                <a:cs typeface="Courier New Regular" panose="02070609020205020404" charset="0"/>
              </a:rPr>
              <a:t> Demo(torch.nn.Module):</a:t>
            </a:r>
          </a:p>
          <a:p>
            <a:pPr indent="0" algn="l" fontAlgn="auto">
              <a:lnSpc>
                <a:spcPts val="1800"/>
              </a:lnSpc>
            </a:pPr>
            <a:r>
              <a:rPr lang="en-US" altLang="zh-CN" sz="1200" b="1">
                <a:solidFill>
                  <a:schemeClr val="tx1"/>
                </a:solidFill>
                <a:latin typeface="Courier New Regular" panose="02070609020205020404" charset="0"/>
                <a:cs typeface="Courier New Regular" panose="02070609020205020404" charset="0"/>
              </a:rPr>
              <a:t>    </a:t>
            </a:r>
            <a:r>
              <a:rPr lang="en-US" altLang="zh-CN" sz="1200" b="1">
                <a:solidFill>
                  <a:srgbClr val="000080"/>
                </a:solidFill>
                <a:latin typeface="Courier New Bold" panose="02070609020205020404" charset="0"/>
                <a:cs typeface="Courier New Bold" panose="02070609020205020404" charset="0"/>
              </a:rPr>
              <a:t>def</a:t>
            </a:r>
            <a:r>
              <a:rPr lang="en-US" altLang="zh-CN" sz="1200" b="1">
                <a:solidFill>
                  <a:schemeClr val="tx1"/>
                </a:solidFill>
                <a:latin typeface="Courier New Regular" panose="02070609020205020404" charset="0"/>
                <a:cs typeface="Courier New Regular" panose="02070609020205020404" charset="0"/>
              </a:rPr>
              <a:t> </a:t>
            </a:r>
            <a:r>
              <a:rPr lang="en-US" altLang="zh-CN" sz="1200" b="1">
                <a:solidFill>
                  <a:srgbClr val="CE5ECE"/>
                </a:solidFill>
                <a:latin typeface="Courier New Bold" panose="02070609020205020404" charset="0"/>
                <a:cs typeface="Courier New Bold" panose="02070609020205020404" charset="0"/>
              </a:rPr>
              <a:t>__init__</a:t>
            </a:r>
            <a:r>
              <a:rPr lang="en-US" altLang="zh-CN" sz="1200" b="1">
                <a:solidFill>
                  <a:schemeClr val="tx1"/>
                </a:solidFill>
                <a:latin typeface="Courier New Regular" panose="02070609020205020404" charset="0"/>
                <a:cs typeface="Courier New Regular" panose="02070609020205020404" charset="0"/>
              </a:rPr>
              <a:t>(</a:t>
            </a:r>
            <a:r>
              <a:rPr lang="en-US" altLang="zh-CN" sz="1200" b="1">
                <a:solidFill>
                  <a:srgbClr val="A5719F"/>
                </a:solidFill>
                <a:latin typeface="Courier New Regular" panose="02070609020205020404" charset="0"/>
                <a:cs typeface="Courier New Regular" panose="02070609020205020404" charset="0"/>
              </a:rPr>
              <a:t>self</a:t>
            </a:r>
            <a:r>
              <a:rPr lang="en-US" altLang="zh-CN" sz="1200" b="1">
                <a:solidFill>
                  <a:schemeClr val="tx1"/>
                </a:solidFill>
                <a:latin typeface="Courier New Regular" panose="02070609020205020404" charset="0"/>
                <a:cs typeface="Courier New Regular" panose="02070609020205020404" charset="0"/>
              </a:rPr>
              <a:t>):</a:t>
            </a:r>
          </a:p>
          <a:p>
            <a:pPr indent="0" algn="l" fontAlgn="auto">
              <a:lnSpc>
                <a:spcPts val="1800"/>
              </a:lnSpc>
            </a:pPr>
            <a:r>
              <a:rPr lang="en-US" altLang="zh-CN" sz="1200" b="1">
                <a:solidFill>
                  <a:schemeClr val="tx1"/>
                </a:solidFill>
                <a:latin typeface="Courier New Regular" panose="02070609020205020404" charset="0"/>
                <a:cs typeface="Courier New Regular" panose="02070609020205020404" charset="0"/>
              </a:rPr>
              <a:t>        </a:t>
            </a:r>
            <a:r>
              <a:rPr lang="en-US" altLang="zh-CN" sz="1200" b="1">
                <a:solidFill>
                  <a:srgbClr val="000080"/>
                </a:solidFill>
                <a:latin typeface="Courier New Regular" panose="02070609020205020404" charset="0"/>
                <a:cs typeface="Courier New Regular" panose="02070609020205020404" charset="0"/>
              </a:rPr>
              <a:t>super</a:t>
            </a:r>
            <a:r>
              <a:rPr lang="en-US" altLang="zh-CN" sz="1200" b="1">
                <a:solidFill>
                  <a:schemeClr val="tx1"/>
                </a:solidFill>
                <a:latin typeface="Courier New Regular" panose="02070609020205020404" charset="0"/>
                <a:cs typeface="Courier New Regular" panose="02070609020205020404" charset="0"/>
              </a:rPr>
              <a:t>(</a:t>
            </a:r>
            <a:r>
              <a:rPr lang="en-US" altLang="zh-CN" sz="1200" b="1">
                <a:solidFill>
                  <a:schemeClr val="tx1"/>
                </a:solidFill>
                <a:latin typeface="Courier New Regular" panose="02070609020205020404" charset="0"/>
                <a:cs typeface="Courier New Regular" panose="02070609020205020404" charset="0"/>
                <a:sym typeface="+mn-ea"/>
              </a:rPr>
              <a:t>Demo</a:t>
            </a:r>
            <a:r>
              <a:rPr lang="en-US" altLang="zh-CN" sz="1200" b="1">
                <a:solidFill>
                  <a:schemeClr val="tx1"/>
                </a:solidFill>
                <a:latin typeface="Courier New Regular" panose="02070609020205020404" charset="0"/>
                <a:cs typeface="Courier New Regular" panose="02070609020205020404" charset="0"/>
              </a:rPr>
              <a:t>, </a:t>
            </a:r>
            <a:r>
              <a:rPr lang="en-US" altLang="zh-CN" sz="1200" b="1">
                <a:solidFill>
                  <a:srgbClr val="A5719F"/>
                </a:solidFill>
                <a:latin typeface="Courier New Regular" panose="02070609020205020404" charset="0"/>
                <a:cs typeface="Courier New Regular" panose="02070609020205020404" charset="0"/>
              </a:rPr>
              <a:t>self</a:t>
            </a:r>
            <a:r>
              <a:rPr lang="en-US" altLang="zh-CN" sz="1200" b="1">
                <a:solidFill>
                  <a:schemeClr val="tx1"/>
                </a:solidFill>
                <a:latin typeface="Courier New Regular" panose="02070609020205020404" charset="0"/>
                <a:cs typeface="Courier New Regular" panose="02070609020205020404" charset="0"/>
              </a:rPr>
              <a:t>).__init__()</a:t>
            </a:r>
          </a:p>
          <a:p>
            <a:pPr indent="0" algn="l" fontAlgn="auto">
              <a:lnSpc>
                <a:spcPts val="1800"/>
              </a:lnSpc>
            </a:pPr>
            <a:r>
              <a:rPr lang="en-US" altLang="zh-CN" sz="1200" b="1">
                <a:solidFill>
                  <a:schemeClr val="tx1"/>
                </a:solidFill>
                <a:latin typeface="Courier New Regular" panose="02070609020205020404" charset="0"/>
                <a:cs typeface="Courier New Regular" panose="02070609020205020404" charset="0"/>
              </a:rPr>
              <a:t>        </a:t>
            </a:r>
            <a:r>
              <a:rPr lang="en-US" altLang="zh-CN" sz="1200" b="1">
                <a:solidFill>
                  <a:srgbClr val="A5719F"/>
                </a:solidFill>
                <a:latin typeface="Courier New Bold Italic" panose="02070609020205020404" charset="0"/>
                <a:cs typeface="Courier New Bold Italic" panose="02070609020205020404" charset="0"/>
              </a:rPr>
              <a:t>self</a:t>
            </a:r>
            <a:r>
              <a:rPr lang="en-US" altLang="zh-CN" sz="1200" b="1">
                <a:solidFill>
                  <a:schemeClr val="tx1"/>
                </a:solidFill>
                <a:latin typeface="Courier New Bold Italic" panose="02070609020205020404" charset="0"/>
                <a:cs typeface="Courier New Bold Italic" panose="02070609020205020404" charset="0"/>
              </a:rPr>
              <a:t>.conv_1 = torch.nn.Conv2D(...)</a:t>
            </a:r>
          </a:p>
          <a:p>
            <a:pPr indent="0" algn="l" fontAlgn="auto">
              <a:lnSpc>
                <a:spcPts val="1800"/>
              </a:lnSpc>
            </a:pPr>
            <a:endParaRPr lang="en-US" altLang="zh-CN" sz="1200" b="1">
              <a:solidFill>
                <a:schemeClr val="tx1"/>
              </a:solidFill>
              <a:latin typeface="Courier New Bold Italic" panose="02070609020205020404" charset="0"/>
              <a:cs typeface="Courier New Bold Italic" panose="02070609020205020404" charset="0"/>
            </a:endParaRPr>
          </a:p>
          <a:p>
            <a:pPr indent="0" algn="l" fontAlgn="auto">
              <a:lnSpc>
                <a:spcPts val="1800"/>
              </a:lnSpc>
            </a:pPr>
            <a:r>
              <a:rPr lang="en-US" altLang="zh-CN" sz="1200" b="1">
                <a:solidFill>
                  <a:schemeClr val="tx1"/>
                </a:solidFill>
                <a:latin typeface="Courier New Regular" panose="02070609020205020404" charset="0"/>
                <a:cs typeface="Courier New Regular" panose="02070609020205020404" charset="0"/>
              </a:rPr>
              <a:t>    def forward(self, x):</a:t>
            </a:r>
          </a:p>
          <a:p>
            <a:pPr indent="0" algn="l" fontAlgn="auto">
              <a:lnSpc>
                <a:spcPts val="1800"/>
              </a:lnSpc>
            </a:pPr>
            <a:r>
              <a:rPr lang="en-US" altLang="zh-CN" sz="1200" b="1">
                <a:solidFill>
                  <a:schemeClr val="tx1"/>
                </a:solidFill>
                <a:latin typeface="Courier New Regular" panose="02070609020205020404" charset="0"/>
                <a:cs typeface="Courier New Regular" panose="02070609020205020404" charset="0"/>
              </a:rPr>
              <a:t>        </a:t>
            </a:r>
            <a:r>
              <a:rPr lang="en-US" altLang="zh-CN" sz="1200" b="1">
                <a:solidFill>
                  <a:schemeClr val="accent2"/>
                </a:solidFill>
                <a:latin typeface="Courier New Bold" panose="02070609020205020404" charset="0"/>
                <a:cs typeface="Courier New Bold" panose="02070609020205020404" charset="0"/>
              </a:rPr>
              <a:t># 1st block</a:t>
            </a:r>
          </a:p>
          <a:p>
            <a:pPr indent="0" algn="l" fontAlgn="auto">
              <a:lnSpc>
                <a:spcPts val="1800"/>
              </a:lnSpc>
            </a:pPr>
            <a:r>
              <a:rPr lang="en-US" altLang="zh-CN" sz="1200" b="1">
                <a:solidFill>
                  <a:schemeClr val="tx1"/>
                </a:solidFill>
                <a:latin typeface="Courier New Regular" panose="02070609020205020404" charset="0"/>
                <a:cs typeface="Courier New Regular" panose="02070609020205020404" charset="0"/>
              </a:rPr>
              <a:t>        x = </a:t>
            </a:r>
            <a:r>
              <a:rPr lang="en-US" altLang="zh-CN" sz="1200" b="1">
                <a:solidFill>
                  <a:srgbClr val="A5719F"/>
                </a:solidFill>
                <a:latin typeface="Courier New Regular" panose="02070609020205020404" charset="0"/>
                <a:cs typeface="Courier New Regular" panose="02070609020205020404" charset="0"/>
              </a:rPr>
              <a:t>self</a:t>
            </a:r>
            <a:r>
              <a:rPr lang="en-US" altLang="zh-CN" sz="1200" b="1">
                <a:solidFill>
                  <a:schemeClr val="tx1"/>
                </a:solidFill>
                <a:latin typeface="Courier New Regular" panose="02070609020205020404" charset="0"/>
                <a:cs typeface="Courier New Regular" panose="02070609020205020404" charset="0"/>
              </a:rPr>
              <a:t>.conv_1(x)</a:t>
            </a:r>
          </a:p>
          <a:p>
            <a:pPr indent="0" algn="l" fontAlgn="auto">
              <a:lnSpc>
                <a:spcPts val="1800"/>
              </a:lnSpc>
            </a:pPr>
            <a:endParaRPr lang="en-US" altLang="zh-CN" sz="1200" b="1">
              <a:solidFill>
                <a:schemeClr val="tx1"/>
              </a:solidFill>
              <a:latin typeface="Courier New Regular" panose="02070609020205020404" charset="0"/>
              <a:cs typeface="Courier New Regular" panose="02070609020205020404" charset="0"/>
            </a:endParaRPr>
          </a:p>
          <a:p>
            <a:pPr indent="0" algn="l" fontAlgn="auto">
              <a:lnSpc>
                <a:spcPts val="1800"/>
              </a:lnSpc>
            </a:pPr>
            <a:r>
              <a:rPr lang="en-US" altLang="zh-CN" sz="1200" b="1">
                <a:solidFill>
                  <a:schemeClr val="tx1"/>
                </a:solidFill>
                <a:latin typeface="Courier New Regular" panose="02070609020205020404" charset="0"/>
                <a:cs typeface="Courier New Regular" panose="02070609020205020404" charset="0"/>
              </a:rPr>
              <a:t>        </a:t>
            </a:r>
            <a:r>
              <a:rPr lang="en-US" altLang="zh-CN" sz="1200" b="1">
                <a:solidFill>
                  <a:srgbClr val="000080"/>
                </a:solidFill>
                <a:latin typeface="Courier New Bold" panose="02070609020205020404" charset="0"/>
                <a:cs typeface="Courier New Bold" panose="02070609020205020404" charset="0"/>
              </a:rPr>
              <a:t>return </a:t>
            </a:r>
            <a:r>
              <a:rPr lang="en-US" altLang="zh-CN" sz="1200" b="1">
                <a:solidFill>
                  <a:schemeClr val="tx1"/>
                </a:solidFill>
                <a:latin typeface="Courier New Regular" panose="02070609020205020404" charset="0"/>
                <a:cs typeface="Courier New Regular" panose="02070609020205020404" charset="0"/>
              </a:rPr>
              <a:t>x</a:t>
            </a:r>
          </a:p>
        </p:txBody>
      </p:sp>
      <p:sp>
        <p:nvSpPr>
          <p:cNvPr id="14" name="圆角矩形 13"/>
          <p:cNvSpPr/>
          <p:nvPr>
            <p:custDataLst>
              <p:tags r:id="rId2"/>
            </p:custDataLst>
          </p:nvPr>
        </p:nvSpPr>
        <p:spPr>
          <a:xfrm>
            <a:off x="1729740" y="4687570"/>
            <a:ext cx="3136900" cy="278765"/>
          </a:xfrm>
          <a:prstGeom prst="roundRect">
            <a:avLst/>
          </a:prstGeom>
          <a:noFill/>
          <a:ln w="19050">
            <a:solidFill>
              <a:schemeClr val="accent5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5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0" name="圆角矩形 9"/>
          <p:cNvSpPr/>
          <p:nvPr>
            <p:custDataLst>
              <p:tags r:id="rId3"/>
            </p:custDataLst>
          </p:nvPr>
        </p:nvSpPr>
        <p:spPr>
          <a:xfrm>
            <a:off x="5334635" y="3827145"/>
            <a:ext cx="5067300" cy="14706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indent="0" algn="l" fontAlgn="auto">
              <a:lnSpc>
                <a:spcPts val="1800"/>
              </a:lnSpc>
            </a:pPr>
            <a:r>
              <a:rPr lang="en-US" altLang="zh-CN" sz="1200" b="1">
                <a:solidFill>
                  <a:srgbClr val="000080"/>
                </a:solidFill>
                <a:latin typeface="Courier New Bold" panose="02070609020205020404" charset="0"/>
                <a:cs typeface="Courier New Bold" panose="02070609020205020404" charset="0"/>
              </a:rPr>
              <a:t>def </a:t>
            </a:r>
            <a:r>
              <a:rPr lang="en-US" altLang="zh-CN" sz="1200" b="1">
                <a:solidFill>
                  <a:schemeClr val="tx1"/>
                </a:solidFill>
                <a:latin typeface="Courier New Regular" panose="02070609020205020404" charset="0"/>
                <a:cs typeface="Courier New Regular" panose="02070609020205020404" charset="0"/>
              </a:rPr>
              <a:t>Demo(label_num=</a:t>
            </a:r>
            <a:r>
              <a:rPr lang="en-US" altLang="zh-CN" sz="1200" b="1">
                <a:solidFill>
                  <a:srgbClr val="000080"/>
                </a:solidFill>
                <a:latin typeface="Courier New Regular" panose="02070609020205020404" charset="0"/>
                <a:cs typeface="Courier New Regular" panose="02070609020205020404" charset="0"/>
              </a:rPr>
              <a:t>10</a:t>
            </a:r>
            <a:r>
              <a:rPr lang="en-US" altLang="zh-CN" sz="1200" b="1">
                <a:solidFill>
                  <a:schemeClr val="tx1"/>
                </a:solidFill>
                <a:latin typeface="Courier New Regular" panose="02070609020205020404" charset="0"/>
                <a:cs typeface="Courier New Regular" panose="02070609020205020404" charset="0"/>
              </a:rPr>
              <a:t>, input_shape=</a:t>
            </a:r>
            <a:r>
              <a:rPr lang="en-US" altLang="zh-CN" sz="1200" b="1">
                <a:solidFill>
                  <a:srgbClr val="000080"/>
                </a:solidFill>
                <a:latin typeface="Courier New Regular" panose="02070609020205020404" charset="0"/>
                <a:cs typeface="Courier New Regular" panose="02070609020205020404" charset="0"/>
              </a:rPr>
              <a:t>(28, 28, 1)</a:t>
            </a:r>
            <a:r>
              <a:rPr lang="en-US" altLang="zh-CN" sz="1200" b="1">
                <a:solidFill>
                  <a:schemeClr val="tx1"/>
                </a:solidFill>
                <a:latin typeface="Courier New Regular" panose="02070609020205020404" charset="0"/>
                <a:cs typeface="Courier New Regular" panose="02070609020205020404" charset="0"/>
              </a:rPr>
              <a:t>):</a:t>
            </a:r>
          </a:p>
          <a:p>
            <a:pPr indent="0" algn="l" fontAlgn="auto">
              <a:lnSpc>
                <a:spcPts val="1800"/>
              </a:lnSpc>
            </a:pPr>
            <a:r>
              <a:rPr lang="en-US" altLang="zh-CN" sz="1200" b="1">
                <a:solidFill>
                  <a:schemeClr val="tx1"/>
                </a:solidFill>
                <a:latin typeface="Courier New Regular" panose="02070609020205020404" charset="0"/>
                <a:cs typeface="Courier New Regular" panose="02070609020205020404" charset="0"/>
              </a:rPr>
              <a:t>    input_tensor = tf.keras.Input(</a:t>
            </a:r>
            <a:r>
              <a:rPr lang="en-US" altLang="zh-CN" sz="1200" b="1">
                <a:solidFill>
                  <a:srgbClr val="A5719F"/>
                </a:solidFill>
                <a:latin typeface="Courier New Regular" panose="02070609020205020404" charset="0"/>
                <a:cs typeface="Courier New Regular" panose="02070609020205020404" charset="0"/>
              </a:rPr>
              <a:t>shape</a:t>
            </a:r>
            <a:r>
              <a:rPr lang="en-US" altLang="zh-CN" sz="1200" b="1">
                <a:solidFill>
                  <a:schemeClr val="tx1"/>
                </a:solidFill>
                <a:latin typeface="Courier New Regular" panose="02070609020205020404" charset="0"/>
                <a:cs typeface="Courier New Regular" panose="02070609020205020404" charset="0"/>
              </a:rPr>
              <a:t>=input_shape)   </a:t>
            </a:r>
          </a:p>
          <a:p>
            <a:pPr indent="0" algn="l" fontAlgn="auto">
              <a:lnSpc>
                <a:spcPts val="1800"/>
              </a:lnSpc>
            </a:pPr>
            <a:r>
              <a:rPr lang="en-US" altLang="zh-CN" sz="1200" b="1">
                <a:solidFill>
                  <a:schemeClr val="tx1"/>
                </a:solidFill>
                <a:latin typeface="Courier New Regular" panose="02070609020205020404" charset="0"/>
                <a:cs typeface="Courier New Regular" panose="02070609020205020404" charset="0"/>
              </a:rPr>
              <a:t>   </a:t>
            </a:r>
            <a:r>
              <a:rPr lang="en-US" altLang="zh-CN" sz="1200" b="1">
                <a:solidFill>
                  <a:schemeClr val="accent2"/>
                </a:solidFill>
                <a:latin typeface="Courier New Bold" panose="02070609020205020404" charset="0"/>
                <a:cs typeface="Courier New Bold" panose="02070609020205020404" charset="0"/>
              </a:rPr>
              <a:t> # 1st block</a:t>
            </a:r>
          </a:p>
          <a:p>
            <a:pPr indent="0" algn="l" fontAlgn="auto">
              <a:lnSpc>
                <a:spcPts val="1800"/>
              </a:lnSpc>
            </a:pPr>
            <a:r>
              <a:rPr lang="en-US" altLang="zh-CN" sz="1200" b="1">
                <a:solidFill>
                  <a:schemeClr val="tx1"/>
                </a:solidFill>
                <a:latin typeface="Courier New Regular" panose="02070609020205020404" charset="0"/>
                <a:cs typeface="Courier New Regular" panose="02070609020205020404" charset="0"/>
              </a:rPr>
              <a:t>    </a:t>
            </a:r>
            <a:r>
              <a:rPr lang="en-US" altLang="zh-CN" sz="1200" b="1" i="1">
                <a:solidFill>
                  <a:schemeClr val="tx1"/>
                </a:solidFill>
                <a:latin typeface="Courier New Bold Italic" panose="02070609020205020404" charset="0"/>
                <a:cs typeface="Courier New Bold Italic" panose="02070609020205020404" charset="0"/>
              </a:rPr>
              <a:t>x = tf.keras.layers.Conv2D(...)</a:t>
            </a:r>
          </a:p>
          <a:p>
            <a:pPr indent="0" algn="l" fontAlgn="auto">
              <a:lnSpc>
                <a:spcPts val="1800"/>
              </a:lnSpc>
            </a:pPr>
            <a:endParaRPr lang="en-US" altLang="zh-CN" sz="1200" b="1">
              <a:solidFill>
                <a:schemeClr val="tx1"/>
              </a:solidFill>
              <a:latin typeface="Courier New Regular" panose="02070609020205020404" charset="0"/>
              <a:cs typeface="Courier New Regular" panose="02070609020205020404" charset="0"/>
            </a:endParaRPr>
          </a:p>
          <a:p>
            <a:pPr indent="0" algn="l" fontAlgn="auto">
              <a:lnSpc>
                <a:spcPts val="1800"/>
              </a:lnSpc>
            </a:pPr>
            <a:r>
              <a:rPr lang="en-US" altLang="zh-CN" sz="1200" b="1">
                <a:solidFill>
                  <a:schemeClr val="tx1"/>
                </a:solidFill>
                <a:latin typeface="Courier New Regular" panose="02070609020205020404" charset="0"/>
                <a:cs typeface="Courier New Regular" panose="02070609020205020404" charset="0"/>
              </a:rPr>
              <a:t>    </a:t>
            </a:r>
            <a:r>
              <a:rPr lang="en-US" altLang="zh-CN" sz="1200" b="1">
                <a:solidFill>
                  <a:srgbClr val="000080"/>
                </a:solidFill>
                <a:latin typeface="Courier New Bold" panose="02070609020205020404" charset="0"/>
                <a:cs typeface="Courier New Bold" panose="02070609020205020404" charset="0"/>
              </a:rPr>
              <a:t>return </a:t>
            </a:r>
            <a:r>
              <a:rPr lang="en-US" altLang="zh-CN" sz="1200" b="1">
                <a:solidFill>
                  <a:schemeClr val="tx1"/>
                </a:solidFill>
                <a:latin typeface="Courier New Regular" panose="02070609020205020404" charset="0"/>
                <a:cs typeface="Courier New Regular" panose="02070609020205020404" charset="0"/>
              </a:rPr>
              <a:t>x</a:t>
            </a:r>
          </a:p>
        </p:txBody>
      </p:sp>
      <p:sp>
        <p:nvSpPr>
          <p:cNvPr id="13" name="圆角矩形 12"/>
          <p:cNvSpPr/>
          <p:nvPr>
            <p:custDataLst>
              <p:tags r:id="rId4"/>
            </p:custDataLst>
          </p:nvPr>
        </p:nvSpPr>
        <p:spPr>
          <a:xfrm>
            <a:off x="5798820" y="4560570"/>
            <a:ext cx="3007360" cy="278765"/>
          </a:xfrm>
          <a:prstGeom prst="roundRect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5" name="圆角矩形 14"/>
          <p:cNvSpPr/>
          <p:nvPr>
            <p:custDataLst>
              <p:tags r:id="rId5"/>
            </p:custDataLst>
          </p:nvPr>
        </p:nvSpPr>
        <p:spPr>
          <a:xfrm>
            <a:off x="5492750" y="5835333"/>
            <a:ext cx="2871470" cy="9194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6A005F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向模型中输入相同的图片或者是序列，判断其产生的结果非</a:t>
            </a:r>
            <a:r>
              <a:rPr lang="zh-CN" altLang="en-US" sz="1600" b="1"/>
              <a:t>是否具有一致性</a:t>
            </a:r>
            <a:r>
              <a:rPr lang="zh-CN" altLang="en-US" sz="1600"/>
              <a:t>。</a:t>
            </a:r>
          </a:p>
        </p:txBody>
      </p:sp>
      <p:sp>
        <p:nvSpPr>
          <p:cNvPr id="17" name="下箭头 16"/>
          <p:cNvSpPr/>
          <p:nvPr>
            <p:custDataLst>
              <p:tags r:id="rId6"/>
            </p:custDataLst>
          </p:nvPr>
        </p:nvSpPr>
        <p:spPr>
          <a:xfrm>
            <a:off x="6697345" y="5297805"/>
            <a:ext cx="156210" cy="523875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右箭头 18"/>
          <p:cNvSpPr/>
          <p:nvPr>
            <p:custDataLst>
              <p:tags r:id="rId7"/>
            </p:custDataLst>
          </p:nvPr>
        </p:nvSpPr>
        <p:spPr>
          <a:xfrm flipV="1">
            <a:off x="4326255" y="6379845"/>
            <a:ext cx="1167130" cy="285750"/>
          </a:xfrm>
          <a:prstGeom prst="ben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爆炸形 1 19"/>
          <p:cNvSpPr/>
          <p:nvPr>
            <p:custDataLst>
              <p:tags r:id="rId8"/>
            </p:custDataLst>
          </p:nvPr>
        </p:nvSpPr>
        <p:spPr>
          <a:xfrm>
            <a:off x="8516620" y="5552440"/>
            <a:ext cx="2236470" cy="1295400"/>
          </a:xfrm>
          <a:prstGeom prst="irregularSeal1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i="1">
                <a:solidFill>
                  <a:srgbClr val="C00000"/>
                </a:solidFill>
                <a:latin typeface="Courier New Regular" panose="02070609020205020404" charset="0"/>
                <a:cs typeface="Courier New Regular" panose="02070609020205020404" charset="0"/>
                <a:sym typeface="+mn-ea"/>
              </a:rPr>
              <a:t>C</a:t>
            </a:r>
            <a:r>
              <a:rPr lang="zh-CN" altLang="en-US" sz="1400" b="1" i="1">
                <a:solidFill>
                  <a:srgbClr val="C00000"/>
                </a:solidFill>
                <a:latin typeface="Courier New Regular" panose="02070609020205020404" charset="0"/>
                <a:cs typeface="Courier New Regular" panose="02070609020205020404" charset="0"/>
                <a:sym typeface="+mn-ea"/>
              </a:rPr>
              <a:t>onsistent</a:t>
            </a:r>
            <a:r>
              <a:rPr lang="zh-CN" altLang="en-US" sz="1400" i="1">
                <a:solidFill>
                  <a:srgbClr val="C00000"/>
                </a:solidFill>
                <a:latin typeface="Courier New Regular" panose="02070609020205020404" charset="0"/>
                <a:cs typeface="Courier New Regular" panose="02070609020205020404" charset="0"/>
                <a:sym typeface="+mn-ea"/>
              </a:rPr>
              <a:t>？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19455" y="2514600"/>
            <a:ext cx="30607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zh-CN" altLang="en-US" b="1" dirty="0">
                <a:ea typeface="微软雅黑" panose="020B0503020204020204" charset="-122"/>
                <a:sym typeface="+mn-ea"/>
              </a:rPr>
              <a:t>数值一致性的形式化表示：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16580" y="2914650"/>
            <a:ext cx="5247640" cy="268605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719455" y="3209925"/>
            <a:ext cx="99434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zh-CN" altLang="en-US" sz="1600" dirty="0">
                <a:ea typeface="微软雅黑" panose="020B0503020204020204" charset="-122"/>
                <a:sym typeface="+mn-ea"/>
              </a:rPr>
              <a:t>给定输入集合</a:t>
            </a:r>
            <a:r>
              <a:rPr kumimoji="1" lang="en-US" altLang="zh-CN" sz="1600" i="1" dirty="0">
                <a:latin typeface="Times New Roman Italic" panose="02020603050405020304" charset="0"/>
                <a:ea typeface="微软雅黑" panose="020B0503020204020204" charset="-122"/>
                <a:cs typeface="Times New Roman Italic" panose="02020603050405020304" charset="0"/>
                <a:sym typeface="+mn-ea"/>
              </a:rPr>
              <a:t>G</a:t>
            </a:r>
            <a:r>
              <a:rPr kumimoji="1" lang="zh-CN" altLang="en-US" sz="1600" dirty="0">
                <a:ea typeface="微软雅黑" panose="020B0503020204020204" charset="-122"/>
                <a:sym typeface="+mn-ea"/>
              </a:rPr>
              <a:t>，当代码使用框架</a:t>
            </a:r>
            <a:r>
              <a:rPr kumimoji="1" lang="en-US" altLang="zh-CN" sz="1600" dirty="0">
                <a:ea typeface="微软雅黑" panose="020B0503020204020204" charset="-122"/>
                <a:sym typeface="+mn-ea"/>
              </a:rPr>
              <a:t>P</a:t>
            </a:r>
            <a:r>
              <a:rPr kumimoji="1" lang="zh-CN" altLang="en-US" sz="1600" dirty="0">
                <a:ea typeface="微软雅黑" panose="020B0503020204020204" charset="-122"/>
                <a:sym typeface="+mn-ea"/>
              </a:rPr>
              <a:t>实现的代码文件</a:t>
            </a:r>
            <a:r>
              <a:rPr kumimoji="1" lang="en-US" altLang="zh-CN" sz="1600" i="1" dirty="0">
                <a:latin typeface="Times New Roman Italic" panose="02020603050405020304" charset="0"/>
                <a:ea typeface="微软雅黑" panose="020B0503020204020204" charset="-122"/>
                <a:cs typeface="Times New Roman Italic" panose="02020603050405020304" charset="0"/>
                <a:sym typeface="+mn-ea"/>
              </a:rPr>
              <a:t>P</a:t>
            </a:r>
            <a:r>
              <a:rPr kumimoji="1" lang="en-US" altLang="zh-CN" sz="1600" i="1" baseline="-25000" dirty="0">
                <a:latin typeface="Times New Roman Italic" panose="02020603050405020304" charset="0"/>
                <a:ea typeface="微软雅黑" panose="020B0503020204020204" charset="-122"/>
                <a:cs typeface="Times New Roman Italic" panose="02020603050405020304" charset="0"/>
                <a:sym typeface="+mn-ea"/>
              </a:rPr>
              <a:t>code</a:t>
            </a:r>
            <a:r>
              <a:rPr kumimoji="1" lang="zh-CN" altLang="en-US" sz="1600" dirty="0">
                <a:ea typeface="微软雅黑" panose="020B0503020204020204" charset="-122"/>
                <a:sym typeface="+mn-ea"/>
              </a:rPr>
              <a:t>与使用框架</a:t>
            </a:r>
            <a:r>
              <a:rPr kumimoji="1" lang="en-US" altLang="zh-CN" sz="1600" dirty="0">
                <a:ea typeface="微软雅黑" panose="020B0503020204020204" charset="-122"/>
                <a:sym typeface="+mn-ea"/>
              </a:rPr>
              <a:t>T</a:t>
            </a:r>
            <a:r>
              <a:rPr kumimoji="1" lang="zh-CN" altLang="en-US" sz="1600" dirty="0">
                <a:ea typeface="微软雅黑" panose="020B0503020204020204" charset="-122"/>
                <a:sym typeface="+mn-ea"/>
              </a:rPr>
              <a:t>实现的代码文件</a:t>
            </a:r>
            <a:r>
              <a:rPr kumimoji="1" lang="en-US" altLang="zh-CN" sz="1600" i="1" dirty="0">
                <a:latin typeface="Times New Roman Italic" panose="02020603050405020304" charset="0"/>
                <a:ea typeface="微软雅黑" panose="020B0503020204020204" charset="-122"/>
                <a:cs typeface="Times New Roman Italic" panose="02020603050405020304" charset="0"/>
                <a:sym typeface="+mn-ea"/>
              </a:rPr>
              <a:t>T</a:t>
            </a:r>
            <a:r>
              <a:rPr kumimoji="1" lang="en-US" altLang="zh-CN" sz="1600" i="1" baseline="-25000" dirty="0">
                <a:latin typeface="Times New Roman Italic" panose="02020603050405020304" charset="0"/>
                <a:ea typeface="微软雅黑" panose="020B0503020204020204" charset="-122"/>
                <a:cs typeface="Times New Roman Italic" panose="02020603050405020304" charset="0"/>
                <a:sym typeface="+mn-ea"/>
              </a:rPr>
              <a:t>code</a:t>
            </a:r>
            <a:r>
              <a:rPr kumimoji="1" lang="zh-CN" altLang="en-US" sz="16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的语义完全一致时，</a:t>
            </a:r>
            <a:r>
              <a:rPr kumimoji="1" lang="zh-CN" altLang="en-US" sz="1600" b="1" dirty="0">
                <a:solidFill>
                  <a:srgbClr val="6A005F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在输入集合</a:t>
            </a:r>
            <a:r>
              <a:rPr kumimoji="1" lang="en-US" altLang="zh-CN" sz="1600" b="1" dirty="0">
                <a:solidFill>
                  <a:srgbClr val="6A005F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G</a:t>
            </a:r>
            <a:r>
              <a:rPr kumimoji="1" lang="zh-CN" altLang="en-US" sz="1600" b="1" dirty="0">
                <a:solidFill>
                  <a:srgbClr val="6A005F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中的任意输入</a:t>
            </a:r>
            <a:r>
              <a:rPr kumimoji="1" lang="en-US" altLang="zh-CN" sz="1600" b="1" i="1" dirty="0">
                <a:solidFill>
                  <a:srgbClr val="6A005F"/>
                </a:solidFill>
                <a:latin typeface="Times New Roman Italic" panose="02020603050405020304" charset="0"/>
                <a:ea typeface="微软雅黑" panose="020B0503020204020204" charset="-122"/>
                <a:cs typeface="Times New Roman Italic" panose="02020603050405020304" charset="0"/>
                <a:sym typeface="+mn-ea"/>
              </a:rPr>
              <a:t>x</a:t>
            </a:r>
            <a:r>
              <a:rPr kumimoji="1" lang="zh-CN" altLang="en-US" sz="1600" b="1" dirty="0">
                <a:solidFill>
                  <a:srgbClr val="6A005F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时，</a:t>
            </a:r>
            <a:r>
              <a:rPr kumimoji="1" lang="en-US" altLang="zh-CN" sz="1600" b="1" i="1" dirty="0">
                <a:solidFill>
                  <a:srgbClr val="6A005F"/>
                </a:solidFill>
                <a:latin typeface="Times New Roman Italic" panose="02020603050405020304" charset="0"/>
                <a:ea typeface="微软雅黑" panose="020B0503020204020204" charset="-122"/>
                <a:cs typeface="Times New Roman Italic" panose="02020603050405020304" charset="0"/>
                <a:sym typeface="+mn-ea"/>
              </a:rPr>
              <a:t>P</a:t>
            </a:r>
            <a:r>
              <a:rPr kumimoji="1" lang="en-US" altLang="zh-CN" sz="1600" b="1" i="1" baseline="-25000" dirty="0">
                <a:solidFill>
                  <a:srgbClr val="6A005F"/>
                </a:solidFill>
                <a:latin typeface="Times New Roman Italic" panose="02020603050405020304" charset="0"/>
                <a:ea typeface="微软雅黑" panose="020B0503020204020204" charset="-122"/>
                <a:cs typeface="Times New Roman Italic" panose="02020603050405020304" charset="0"/>
                <a:sym typeface="+mn-ea"/>
              </a:rPr>
              <a:t>code</a:t>
            </a:r>
            <a:r>
              <a:rPr kumimoji="1" lang="zh-CN" altLang="en-US" sz="1600" b="1" dirty="0">
                <a:solidFill>
                  <a:srgbClr val="6A005F"/>
                </a:solidFill>
                <a:ea typeface="微软雅黑" panose="020B0503020204020204" charset="-122"/>
                <a:sym typeface="+mn-ea"/>
              </a:rPr>
              <a:t>与</a:t>
            </a:r>
            <a:r>
              <a:rPr kumimoji="1" lang="en-US" altLang="zh-CN" sz="1600" b="1" i="1" dirty="0">
                <a:solidFill>
                  <a:srgbClr val="6A005F"/>
                </a:solidFill>
                <a:latin typeface="Times New Roman Italic" panose="02020603050405020304" charset="0"/>
                <a:ea typeface="微软雅黑" panose="020B0503020204020204" charset="-122"/>
                <a:cs typeface="Times New Roman Italic" panose="02020603050405020304" charset="0"/>
                <a:sym typeface="+mn-ea"/>
              </a:rPr>
              <a:t>T</a:t>
            </a:r>
            <a:r>
              <a:rPr kumimoji="1" lang="en-US" altLang="zh-CN" sz="1600" b="1" i="1" baseline="-25000" dirty="0">
                <a:solidFill>
                  <a:srgbClr val="6A005F"/>
                </a:solidFill>
                <a:latin typeface="Times New Roman Italic" panose="02020603050405020304" charset="0"/>
                <a:ea typeface="微软雅黑" panose="020B0503020204020204" charset="-122"/>
                <a:cs typeface="Times New Roman Italic" panose="02020603050405020304" charset="0"/>
                <a:sym typeface="+mn-ea"/>
              </a:rPr>
              <a:t>code</a:t>
            </a:r>
            <a:r>
              <a:rPr kumimoji="1" lang="zh-CN" altLang="en-US" sz="1600" b="1" dirty="0">
                <a:solidFill>
                  <a:srgbClr val="6A005F"/>
                </a:solidFill>
                <a:latin typeface="Times New Roman Italic" panose="02020603050405020304" charset="0"/>
                <a:ea typeface="微软雅黑" panose="020B0503020204020204" charset="-122"/>
                <a:cs typeface="Times New Roman Italic" panose="02020603050405020304" charset="0"/>
                <a:sym typeface="+mn-ea"/>
              </a:rPr>
              <a:t>所构建模型的层间输出应该完全相等，或者差异较小</a:t>
            </a:r>
            <a:r>
              <a:rPr kumimoji="1" lang="zh-CN" altLang="en-US" sz="16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12" name="文本占位符 2"/>
          <p:cNvSpPr txBox="1"/>
          <p:nvPr/>
        </p:nvSpPr>
        <p:spPr>
          <a:xfrm>
            <a:off x="793188" y="168977"/>
            <a:ext cx="11417862" cy="52197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7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测试预言构建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525" y="1041400"/>
            <a:ext cx="29241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模型训练与验证阶段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793115" y="3079750"/>
            <a:ext cx="2007235" cy="714375"/>
          </a:xfrm>
          <a:prstGeom prst="round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35075" y="3252470"/>
            <a:ext cx="1517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计算过程</a:t>
            </a:r>
          </a:p>
        </p:txBody>
      </p:sp>
      <p:sp>
        <p:nvSpPr>
          <p:cNvPr id="7" name="矩形 6"/>
          <p:cNvSpPr/>
          <p:nvPr/>
        </p:nvSpPr>
        <p:spPr>
          <a:xfrm>
            <a:off x="3227070" y="1680210"/>
            <a:ext cx="1986280" cy="584200"/>
          </a:xfrm>
          <a:prstGeom prst="rect">
            <a:avLst/>
          </a:prstGeom>
          <a:noFill/>
          <a:ln>
            <a:solidFill>
              <a:srgbClr val="6A005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317240" y="1795780"/>
            <a:ext cx="1882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6A005F"/>
                </a:solidFill>
              </a:rPr>
              <a:t>前向计算（</a:t>
            </a:r>
            <a:r>
              <a:rPr lang="en-US" altLang="zh-CN" b="1">
                <a:solidFill>
                  <a:srgbClr val="6A005F"/>
                </a:solidFill>
              </a:rPr>
              <a:t>FC</a:t>
            </a:r>
            <a:r>
              <a:rPr lang="zh-CN" altLang="en-US" b="1">
                <a:solidFill>
                  <a:srgbClr val="6A005F"/>
                </a:solidFill>
              </a:rPr>
              <a:t>）</a:t>
            </a:r>
          </a:p>
        </p:txBody>
      </p:sp>
      <p:sp>
        <p:nvSpPr>
          <p:cNvPr id="5" name="矩形 4"/>
          <p:cNvSpPr/>
          <p:nvPr/>
        </p:nvSpPr>
        <p:spPr>
          <a:xfrm>
            <a:off x="3213735" y="3136900"/>
            <a:ext cx="1986280" cy="584200"/>
          </a:xfrm>
          <a:prstGeom prst="rect">
            <a:avLst/>
          </a:prstGeom>
          <a:noFill/>
          <a:ln>
            <a:solidFill>
              <a:srgbClr val="6A005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39135" y="3255010"/>
            <a:ext cx="1883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6A005F"/>
                </a:solidFill>
              </a:rPr>
              <a:t>损失值计算（</a:t>
            </a:r>
            <a:r>
              <a:rPr lang="en-US" altLang="zh-CN" b="1">
                <a:solidFill>
                  <a:srgbClr val="6A005F"/>
                </a:solidFill>
              </a:rPr>
              <a:t>LC</a:t>
            </a:r>
            <a:r>
              <a:rPr lang="zh-CN" altLang="en-US" b="1">
                <a:solidFill>
                  <a:srgbClr val="6A005F"/>
                </a:solidFill>
              </a:rPr>
              <a:t>）</a:t>
            </a:r>
          </a:p>
        </p:txBody>
      </p:sp>
      <p:cxnSp>
        <p:nvCxnSpPr>
          <p:cNvPr id="32" name="肘形连接符 31"/>
          <p:cNvCxnSpPr>
            <a:stCxn id="8" idx="3"/>
            <a:endCxn id="7" idx="1"/>
          </p:cNvCxnSpPr>
          <p:nvPr/>
        </p:nvCxnSpPr>
        <p:spPr>
          <a:xfrm flipV="1">
            <a:off x="2800350" y="1972310"/>
            <a:ext cx="426720" cy="1464945"/>
          </a:xfrm>
          <a:prstGeom prst="bentConnector3">
            <a:avLst>
              <a:gd name="adj1" fmla="val 50000"/>
            </a:avLst>
          </a:prstGeom>
          <a:ln w="19050">
            <a:solidFill>
              <a:srgbClr val="6A00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8" idx="3"/>
            <a:endCxn id="5" idx="1"/>
          </p:cNvCxnSpPr>
          <p:nvPr/>
        </p:nvCxnSpPr>
        <p:spPr>
          <a:xfrm flipV="1">
            <a:off x="2800668" y="3428683"/>
            <a:ext cx="413385" cy="8255"/>
          </a:xfrm>
          <a:prstGeom prst="line">
            <a:avLst/>
          </a:prstGeom>
          <a:ln w="19050">
            <a:solidFill>
              <a:srgbClr val="6A00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227070" y="4593590"/>
            <a:ext cx="1986280" cy="584200"/>
          </a:xfrm>
          <a:prstGeom prst="rect">
            <a:avLst/>
          </a:prstGeom>
          <a:noFill/>
          <a:ln>
            <a:solidFill>
              <a:srgbClr val="6A005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340735" y="4714240"/>
            <a:ext cx="1755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6A005F"/>
                </a:solidFill>
              </a:rPr>
              <a:t>后向计算（</a:t>
            </a:r>
            <a:r>
              <a:rPr lang="en-US" altLang="zh-CN" b="1">
                <a:solidFill>
                  <a:srgbClr val="6A005F"/>
                </a:solidFill>
              </a:rPr>
              <a:t>BC</a:t>
            </a:r>
            <a:r>
              <a:rPr lang="zh-CN" altLang="en-US" b="1">
                <a:solidFill>
                  <a:srgbClr val="6A005F"/>
                </a:solidFill>
              </a:rPr>
              <a:t>）</a:t>
            </a:r>
          </a:p>
        </p:txBody>
      </p:sp>
      <p:cxnSp>
        <p:nvCxnSpPr>
          <p:cNvPr id="25" name="肘形连接符 24"/>
          <p:cNvCxnSpPr>
            <a:endCxn id="18" idx="1"/>
          </p:cNvCxnSpPr>
          <p:nvPr/>
        </p:nvCxnSpPr>
        <p:spPr>
          <a:xfrm rot="5400000" flipV="1">
            <a:off x="2401570" y="4060190"/>
            <a:ext cx="1449070" cy="201295"/>
          </a:xfrm>
          <a:prstGeom prst="bentConnector2">
            <a:avLst/>
          </a:prstGeom>
          <a:ln w="19050">
            <a:solidFill>
              <a:srgbClr val="6A00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491480" y="1041400"/>
            <a:ext cx="5859780" cy="1634490"/>
          </a:xfrm>
          <a:prstGeom prst="rect">
            <a:avLst/>
          </a:prstGeom>
          <a:noFill/>
          <a:ln>
            <a:solidFill>
              <a:srgbClr val="6A005F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529580" y="1076325"/>
            <a:ext cx="5744845" cy="1599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sz="1400" b="1"/>
              <a:t>数据输入：</a:t>
            </a:r>
            <a:r>
              <a:rPr lang="zh-CN" altLang="en-US" sz="1400"/>
              <a:t>输入层接收原始输入数据。</a:t>
            </a: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sz="1400" b="1"/>
              <a:t>层间传递：</a:t>
            </a:r>
            <a:r>
              <a:rPr lang="zh-CN" altLang="en-US" sz="1400"/>
              <a:t>输入数据在神经网络的每一层被加工和变换。例如，在全连接层中，数据会与权重矩阵相乘并加上偏差。</a:t>
            </a: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sz="1400" b="1"/>
              <a:t>激活函数：</a:t>
            </a:r>
            <a:r>
              <a:rPr lang="zh-CN" altLang="en-US" sz="1400"/>
              <a:t>在多数情况下，每层的输出会通过一个非线性激活函数，以增加模型的非线性表达能力。</a:t>
            </a: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sz="1400" b="1"/>
              <a:t>输出生成：</a:t>
            </a:r>
            <a:r>
              <a:rPr lang="zh-CN" altLang="en-US" sz="1400"/>
              <a:t>经过网络的多层处理后，数据到达输出层，形成最终的输出。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491480" y="3072765"/>
            <a:ext cx="585914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sz="1400" b="1"/>
              <a:t>损失函数评估：</a:t>
            </a:r>
            <a:r>
              <a:rPr lang="zh-CN" altLang="en-US" sz="1400"/>
              <a:t>使用损失函数比较预测结果和实际标签，计算损失值。</a:t>
            </a: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sz="1400" b="1"/>
              <a:t>计算平均损失：</a:t>
            </a:r>
            <a:r>
              <a:rPr lang="zh-CN" altLang="en-US" sz="1400"/>
              <a:t>在一个批次（Batch）的数据上计算损失函数的平均值，得到该批次的平均损失。</a:t>
            </a:r>
          </a:p>
        </p:txBody>
      </p:sp>
      <p:sp>
        <p:nvSpPr>
          <p:cNvPr id="30" name="矩形 29"/>
          <p:cNvSpPr/>
          <p:nvPr/>
        </p:nvSpPr>
        <p:spPr>
          <a:xfrm>
            <a:off x="5491480" y="3026410"/>
            <a:ext cx="5859780" cy="815975"/>
          </a:xfrm>
          <a:prstGeom prst="rect">
            <a:avLst/>
          </a:prstGeom>
          <a:noFill/>
          <a:ln>
            <a:solidFill>
              <a:srgbClr val="6A005F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529580" y="4480560"/>
            <a:ext cx="585914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sz="1400" b="1"/>
              <a:t>计算输出层梯度：</a:t>
            </a:r>
            <a:r>
              <a:rPr lang="zh-CN" altLang="en-US" sz="1400"/>
              <a:t>根据损失函数相对于网络输出的导数开始。</a:t>
            </a: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sz="1400" b="1"/>
              <a:t>逐层传播：</a:t>
            </a:r>
            <a:r>
              <a:rPr lang="zh-CN" altLang="en-US" sz="1400"/>
              <a:t>利用链式法则，逐层向后计算每层权重的梯度。这涉及到对当前层的梯度进行反向传播，并计算前一层的梯度。</a:t>
            </a: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sz="1400" b="1"/>
              <a:t>梯度存储：</a:t>
            </a:r>
            <a:r>
              <a:rPr lang="zh-CN" altLang="en-US" sz="1400"/>
              <a:t>存储或累积每一层的权重梯度。</a:t>
            </a:r>
          </a:p>
        </p:txBody>
      </p:sp>
      <p:sp>
        <p:nvSpPr>
          <p:cNvPr id="34" name="矩形 33"/>
          <p:cNvSpPr/>
          <p:nvPr/>
        </p:nvSpPr>
        <p:spPr>
          <a:xfrm>
            <a:off x="5529580" y="4446905"/>
            <a:ext cx="5859780" cy="986790"/>
          </a:xfrm>
          <a:prstGeom prst="rect">
            <a:avLst/>
          </a:prstGeom>
          <a:noFill/>
          <a:ln>
            <a:solidFill>
              <a:srgbClr val="6A005F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082040" y="5558155"/>
            <a:ext cx="10128885" cy="737235"/>
          </a:xfrm>
          <a:prstGeom prst="rect">
            <a:avLst/>
          </a:prstGeom>
          <a:noFill/>
          <a:ln>
            <a:solidFill>
              <a:srgbClr val="6A005F"/>
            </a:solidFill>
          </a:ln>
        </p:spPr>
        <p:txBody>
          <a:bodyPr wrap="square" rtlCol="0" anchor="t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MoCoDiff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 FC 阶段记录了每个层产生的结果，在 LC 阶段记录了损失值，在 BC 阶段记录了每个层的梯度值。 </a:t>
            </a:r>
          </a:p>
          <a:p>
            <a:pPr marL="742950" lvl="1" indent="-285750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基于动态跟踪，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MoCoDiff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会</a:t>
            </a:r>
            <a:r>
              <a:rPr lang="zh-CN" altLang="en-US" sz="1400" b="1">
                <a:solidFill>
                  <a:srgbClr val="6A00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逐步比较各层的输出值、损失值和梯度值，从而检测出特定层的可疑行为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12" name="文本占位符 2"/>
          <p:cNvSpPr txBox="1"/>
          <p:nvPr/>
        </p:nvSpPr>
        <p:spPr>
          <a:xfrm>
            <a:off x="793188" y="168977"/>
            <a:ext cx="11417862" cy="52197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7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测试执行与缺陷定位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38860" y="3252470"/>
            <a:ext cx="1854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状态不一致性</a:t>
            </a:r>
          </a:p>
        </p:txBody>
      </p:sp>
      <p:pic>
        <p:nvPicPr>
          <p:cNvPr id="4" name="图片 3" descr="MoCoAssembler-2"/>
          <p:cNvPicPr>
            <a:picLocks noChangeAspect="1"/>
          </p:cNvPicPr>
          <p:nvPr/>
        </p:nvPicPr>
        <p:blipFill>
          <a:blip r:embed="rId2"/>
          <a:srcRect l="76797" t="16648" r="83" b="49029"/>
          <a:stretch>
            <a:fillRect/>
          </a:stretch>
        </p:blipFill>
        <p:spPr>
          <a:xfrm>
            <a:off x="3148965" y="1163320"/>
            <a:ext cx="3778885" cy="21069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216775" y="1638300"/>
            <a:ext cx="4089400" cy="1198880"/>
          </a:xfrm>
          <a:prstGeom prst="rect">
            <a:avLst/>
          </a:prstGeom>
          <a:noFill/>
          <a:ln w="19050">
            <a:solidFill>
              <a:srgbClr val="6A005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逐步按序将变异后的</a:t>
            </a:r>
            <a:r>
              <a:rPr lang="en-US" altLang="zh-CN"/>
              <a:t>ONNX</a:t>
            </a:r>
            <a:r>
              <a:rPr lang="zh-CN" altLang="en-US"/>
              <a:t>块插入模板，生成多个模型构建代码。如图所示，每个结点就是一个新模型的</a:t>
            </a:r>
            <a:r>
              <a:rPr lang="en-US" altLang="zh-CN"/>
              <a:t>ONNX</a:t>
            </a:r>
            <a:r>
              <a:rPr lang="zh-CN" altLang="en-US"/>
              <a:t>表示，它们之间存在代际关系。</a:t>
            </a:r>
          </a:p>
        </p:txBody>
      </p:sp>
      <p:sp>
        <p:nvSpPr>
          <p:cNvPr id="9" name="椭圆 8"/>
          <p:cNvSpPr/>
          <p:nvPr/>
        </p:nvSpPr>
        <p:spPr>
          <a:xfrm>
            <a:off x="641350" y="1273810"/>
            <a:ext cx="1142365" cy="521970"/>
          </a:xfrm>
          <a:prstGeom prst="ellipse">
            <a:avLst/>
          </a:prstGeom>
          <a:solidFill>
            <a:srgbClr val="EDE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43865" y="1306830"/>
            <a:ext cx="1549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The Simplest Model</a:t>
            </a:r>
          </a:p>
        </p:txBody>
      </p:sp>
      <p:sp>
        <p:nvSpPr>
          <p:cNvPr id="13" name="椭圆 12"/>
          <p:cNvSpPr/>
          <p:nvPr/>
        </p:nvSpPr>
        <p:spPr>
          <a:xfrm>
            <a:off x="641350" y="2055495"/>
            <a:ext cx="1142365" cy="521970"/>
          </a:xfrm>
          <a:prstGeom prst="ellipse">
            <a:avLst/>
          </a:prstGeom>
          <a:solidFill>
            <a:srgbClr val="EDE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41350" y="2837180"/>
            <a:ext cx="1142365" cy="521970"/>
          </a:xfrm>
          <a:prstGeom prst="ellipse">
            <a:avLst/>
          </a:prstGeom>
          <a:solidFill>
            <a:srgbClr val="EDE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43865" y="2055495"/>
            <a:ext cx="1549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1st Gen</a:t>
            </a:r>
          </a:p>
          <a:p>
            <a:pPr algn="ctr"/>
            <a:r>
              <a:rPr lang="en-US" altLang="zh-CN" sz="1400"/>
              <a:t>Model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43865" y="2804160"/>
            <a:ext cx="1549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2nd Gen</a:t>
            </a:r>
          </a:p>
          <a:p>
            <a:pPr algn="ctr"/>
            <a:r>
              <a:rPr lang="en-US" altLang="zh-CN" sz="1400"/>
              <a:t>Model</a:t>
            </a:r>
          </a:p>
        </p:txBody>
      </p:sp>
      <p:cxnSp>
        <p:nvCxnSpPr>
          <p:cNvPr id="17" name="直接连接符 16"/>
          <p:cNvCxnSpPr>
            <a:stCxn id="11" idx="2"/>
            <a:endCxn id="15" idx="0"/>
          </p:cNvCxnSpPr>
          <p:nvPr/>
        </p:nvCxnSpPr>
        <p:spPr>
          <a:xfrm>
            <a:off x="1218565" y="1828800"/>
            <a:ext cx="0" cy="226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5" idx="2"/>
            <a:endCxn id="16" idx="0"/>
          </p:cNvCxnSpPr>
          <p:nvPr/>
        </p:nvCxnSpPr>
        <p:spPr>
          <a:xfrm>
            <a:off x="1218565" y="2577465"/>
            <a:ext cx="0" cy="226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右箭头 18"/>
          <p:cNvSpPr/>
          <p:nvPr/>
        </p:nvSpPr>
        <p:spPr>
          <a:xfrm>
            <a:off x="3264535" y="4188460"/>
            <a:ext cx="1811655" cy="683895"/>
          </a:xfrm>
          <a:prstGeom prst="rightArrow">
            <a:avLst/>
          </a:prstGeom>
          <a:solidFill>
            <a:srgbClr val="CBC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 descr="MoCoAssembler-2"/>
          <p:cNvPicPr>
            <a:picLocks noChangeAspect="1"/>
          </p:cNvPicPr>
          <p:nvPr/>
        </p:nvPicPr>
        <p:blipFill>
          <a:blip r:embed="rId2"/>
          <a:srcRect l="76979" t="79079" r="11285" b="2220"/>
          <a:stretch>
            <a:fillRect/>
          </a:stretch>
        </p:blipFill>
        <p:spPr>
          <a:xfrm>
            <a:off x="1869440" y="5133975"/>
            <a:ext cx="2781300" cy="166433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4650740" y="5698490"/>
            <a:ext cx="6468745" cy="922020"/>
          </a:xfrm>
          <a:prstGeom prst="rect">
            <a:avLst/>
          </a:prstGeom>
          <a:noFill/>
          <a:ln w="19050">
            <a:solidFill>
              <a:srgbClr val="6A005F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运行每个框架的代码文件树中的所有代码文件，比较同一位置结点的状态与数值，找出存在差异的结点。</a:t>
            </a: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根据代码文件树种的代际关系，可确认</a:t>
            </a:r>
            <a:r>
              <a:rPr lang="en-US" altLang="zh-CN"/>
              <a:t>Bug</a:t>
            </a:r>
            <a:r>
              <a:rPr lang="zh-CN" altLang="en-US"/>
              <a:t>所存在的代码块。</a:t>
            </a:r>
          </a:p>
        </p:txBody>
      </p:sp>
      <p:pic>
        <p:nvPicPr>
          <p:cNvPr id="23" name="图片 22" descr="MoCoAssembler-2"/>
          <p:cNvPicPr>
            <a:picLocks noChangeAspect="1"/>
          </p:cNvPicPr>
          <p:nvPr/>
        </p:nvPicPr>
        <p:blipFill>
          <a:blip r:embed="rId2"/>
          <a:srcRect l="77188" t="67148" r="16441" b="21920"/>
          <a:stretch>
            <a:fillRect/>
          </a:stretch>
        </p:blipFill>
        <p:spPr>
          <a:xfrm>
            <a:off x="1305560" y="4083050"/>
            <a:ext cx="1843405" cy="1187450"/>
          </a:xfrm>
          <a:prstGeom prst="rect">
            <a:avLst/>
          </a:prstGeom>
        </p:spPr>
      </p:pic>
      <p:sp>
        <p:nvSpPr>
          <p:cNvPr id="24" name="右箭头 23"/>
          <p:cNvSpPr/>
          <p:nvPr/>
        </p:nvSpPr>
        <p:spPr>
          <a:xfrm>
            <a:off x="2047240" y="2055495"/>
            <a:ext cx="838200" cy="723900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DE7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614045" y="3763645"/>
            <a:ext cx="11002645" cy="0"/>
          </a:xfrm>
          <a:prstGeom prst="line">
            <a:avLst/>
          </a:prstGeom>
          <a:ln w="28575">
            <a:solidFill>
              <a:srgbClr val="6A005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452880" y="5187315"/>
            <a:ext cx="18116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zh-CN" b="1" dirty="0">
                <a:latin typeface="Times New Roman Italic" panose="02020603050405020304" charset="0"/>
                <a:ea typeface="微软雅黑" panose="020B0503020204020204" charset="-122"/>
                <a:cs typeface="Times New Roman Italic" panose="02020603050405020304" charset="0"/>
                <a:sym typeface="+mn-ea"/>
              </a:rPr>
              <a:t>ONNX</a:t>
            </a:r>
            <a:r>
              <a:rPr kumimoji="1" lang="zh-CN" altLang="en-US" b="1" dirty="0">
                <a:latin typeface="Times New Roman Italic" panose="02020603050405020304" charset="0"/>
                <a:ea typeface="微软雅黑" panose="020B0503020204020204" charset="-122"/>
                <a:cs typeface="Times New Roman Italic" panose="02020603050405020304" charset="0"/>
                <a:sym typeface="+mn-ea"/>
              </a:rPr>
              <a:t>文件树</a:t>
            </a:r>
          </a:p>
        </p:txBody>
      </p:sp>
      <p:pic>
        <p:nvPicPr>
          <p:cNvPr id="22" name="图片 21" descr="MoCoAssembler-2"/>
          <p:cNvPicPr>
            <a:picLocks noChangeAspect="1"/>
          </p:cNvPicPr>
          <p:nvPr/>
        </p:nvPicPr>
        <p:blipFill>
          <a:blip r:embed="rId2"/>
          <a:srcRect l="77188" t="67148" r="16441" b="21920"/>
          <a:stretch>
            <a:fillRect/>
          </a:stretch>
        </p:blipFill>
        <p:spPr>
          <a:xfrm>
            <a:off x="5285740" y="3999865"/>
            <a:ext cx="1843405" cy="118745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5076190" y="5187315"/>
            <a:ext cx="25679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zh-CN" b="1" dirty="0">
                <a:latin typeface="Times New Roman Italic" panose="02020603050405020304" charset="0"/>
                <a:ea typeface="微软雅黑" panose="020B0503020204020204" charset="-122"/>
                <a:cs typeface="Times New Roman Italic" panose="02020603050405020304" charset="0"/>
                <a:sym typeface="+mn-ea"/>
              </a:rPr>
              <a:t>TensorFlow</a:t>
            </a:r>
            <a:r>
              <a:rPr kumimoji="1" lang="zh-CN" altLang="en-US" b="1" dirty="0">
                <a:latin typeface="Times New Roman Italic" panose="02020603050405020304" charset="0"/>
                <a:ea typeface="微软雅黑" panose="020B0503020204020204" charset="-122"/>
                <a:cs typeface="Times New Roman Italic" panose="02020603050405020304" charset="0"/>
                <a:sym typeface="+mn-ea"/>
              </a:rPr>
              <a:t>代码文件树</a:t>
            </a:r>
          </a:p>
        </p:txBody>
      </p:sp>
      <p:pic>
        <p:nvPicPr>
          <p:cNvPr id="28" name="图片 27" descr="MoCoAssembler-2"/>
          <p:cNvPicPr>
            <a:picLocks noChangeAspect="1"/>
          </p:cNvPicPr>
          <p:nvPr/>
        </p:nvPicPr>
        <p:blipFill>
          <a:blip r:embed="rId2"/>
          <a:srcRect l="77188" t="67148" r="16441" b="21920"/>
          <a:stretch>
            <a:fillRect/>
          </a:stretch>
        </p:blipFill>
        <p:spPr>
          <a:xfrm>
            <a:off x="7639685" y="3999865"/>
            <a:ext cx="1843405" cy="118745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7513320" y="5187315"/>
            <a:ext cx="22313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zh-CN" b="1" dirty="0">
                <a:latin typeface="Times New Roman Italic" panose="02020603050405020304" charset="0"/>
                <a:ea typeface="微软雅黑" panose="020B0503020204020204" charset="-122"/>
                <a:cs typeface="Times New Roman Italic" panose="02020603050405020304" charset="0"/>
                <a:sym typeface="+mn-ea"/>
              </a:rPr>
              <a:t>PyTorch</a:t>
            </a:r>
            <a:r>
              <a:rPr kumimoji="1" lang="zh-CN" altLang="en-US" b="1" dirty="0">
                <a:latin typeface="Times New Roman Italic" panose="02020603050405020304" charset="0"/>
                <a:ea typeface="微软雅黑" panose="020B0503020204020204" charset="-122"/>
                <a:cs typeface="Times New Roman Italic" panose="02020603050405020304" charset="0"/>
                <a:sym typeface="+mn-ea"/>
              </a:rPr>
              <a:t>代码文件树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9744710" y="4648835"/>
            <a:ext cx="46101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zh-CN" sz="1600" i="1" dirty="0">
                <a:latin typeface="Times New Roman Italic" panose="02020603050405020304" charset="0"/>
                <a:ea typeface="微软雅黑" panose="020B0503020204020204" charset="-122"/>
                <a:cs typeface="Times New Roman Italic" panose="02020603050405020304" charset="0"/>
                <a:sym typeface="+mn-ea"/>
              </a:rPr>
              <a:t>......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>
                <a:latin typeface="Times New Roman" panose="02020603050405020304" charset="0"/>
              </a:rPr>
              <a:t>14</a:t>
            </a:fld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12" name="文本占位符 2"/>
          <p:cNvSpPr txBox="1"/>
          <p:nvPr/>
        </p:nvSpPr>
        <p:spPr>
          <a:xfrm>
            <a:off x="793188" y="168977"/>
            <a:ext cx="11417862" cy="52197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7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charset="0"/>
              </a:rPr>
              <a:t>当前进展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4525" y="1041400"/>
            <a:ext cx="29241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2000" b="1" dirty="0">
                <a:latin typeface="Times New Roman" panose="02020603050405020304" charset="0"/>
                <a:ea typeface="微软雅黑" panose="020B0503020204020204" charset="-122"/>
              </a:rPr>
              <a:t>ONNX::op_type</a:t>
            </a:r>
            <a:r>
              <a:rPr kumimoji="1" lang="zh-CN" altLang="en-US" sz="2000" b="1" dirty="0">
                <a:latin typeface="Times New Roman" panose="02020603050405020304" charset="0"/>
                <a:ea typeface="微软雅黑" panose="020B0503020204020204" charset="-122"/>
              </a:rPr>
              <a:t>变异</a:t>
            </a:r>
          </a:p>
        </p:txBody>
      </p:sp>
      <p:pic>
        <p:nvPicPr>
          <p:cNvPr id="13" name="图片 12" descr="截屏2024-01-15 19.52.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898765" y="146050"/>
            <a:ext cx="4293235" cy="1924685"/>
          </a:xfrm>
          <a:prstGeom prst="rect">
            <a:avLst/>
          </a:prstGeom>
        </p:spPr>
      </p:pic>
      <p:pic>
        <p:nvPicPr>
          <p:cNvPr id="14" name="图片 13" descr="截屏2024-01-15 19.52.5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899400" y="2070735"/>
            <a:ext cx="4326255" cy="1053465"/>
          </a:xfrm>
          <a:prstGeom prst="rect">
            <a:avLst/>
          </a:prstGeom>
        </p:spPr>
      </p:pic>
      <p:sp>
        <p:nvSpPr>
          <p:cNvPr id="15" name="圆角矩形 14"/>
          <p:cNvSpPr/>
          <p:nvPr>
            <p:custDataLst>
              <p:tags r:id="rId3"/>
            </p:custDataLst>
          </p:nvPr>
        </p:nvSpPr>
        <p:spPr>
          <a:xfrm>
            <a:off x="9566910" y="19685"/>
            <a:ext cx="2625090" cy="405765"/>
          </a:xfrm>
          <a:prstGeom prst="roundRect">
            <a:avLst/>
          </a:prstGeom>
          <a:solidFill>
            <a:srgbClr val="6A005F"/>
          </a:solidFill>
          <a:ln w="19050">
            <a:solidFill>
              <a:srgbClr val="6A005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Courier New Bold" panose="02070609020205020404" charset="0"/>
                <a:cs typeface="Courier New Bold" panose="02070609020205020404" charset="0"/>
              </a:rPr>
              <a:t>ONNX::AveragePool</a:t>
            </a:r>
          </a:p>
        </p:txBody>
      </p:sp>
      <p:sp>
        <p:nvSpPr>
          <p:cNvPr id="16" name="圆角矩形 15"/>
          <p:cNvSpPr/>
          <p:nvPr>
            <p:custDataLst>
              <p:tags r:id="rId4"/>
            </p:custDataLst>
          </p:nvPr>
        </p:nvSpPr>
        <p:spPr>
          <a:xfrm>
            <a:off x="10398760" y="1975485"/>
            <a:ext cx="1793240" cy="405765"/>
          </a:xfrm>
          <a:prstGeom prst="roundRect">
            <a:avLst/>
          </a:prstGeom>
          <a:solidFill>
            <a:srgbClr val="6A005F"/>
          </a:solidFill>
          <a:ln w="19050">
            <a:solidFill>
              <a:srgbClr val="6A005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Courier New Bold" panose="02070609020205020404" charset="0"/>
                <a:cs typeface="Courier New Bold" panose="02070609020205020404" charset="0"/>
              </a:rPr>
              <a:t>ONNX::Add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14960" y="1440180"/>
            <a:ext cx="729107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/>
              <a:t>对于收集到的</a:t>
            </a:r>
            <a:r>
              <a:rPr lang="en-US" altLang="zh-CN"/>
              <a:t>ONNX</a:t>
            </a:r>
            <a:r>
              <a:rPr lang="zh-CN" altLang="en-US"/>
              <a:t>算子两两比较：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latin typeface="Times New Roman" panose="02020603050405020304" charset="0"/>
                <a:cs typeface="Courier New Bold" panose="02070609020205020404" charset="0"/>
                <a:sym typeface="+mn-ea"/>
              </a:rPr>
              <a:t>如果两个</a:t>
            </a:r>
            <a:r>
              <a:rPr lang="en-US" altLang="zh-CN">
                <a:latin typeface="Times New Roman" panose="02020603050405020304" charset="0"/>
                <a:cs typeface="Courier New Bold" panose="02070609020205020404" charset="0"/>
                <a:sym typeface="+mn-ea"/>
              </a:rPr>
              <a:t>ONNX</a:t>
            </a:r>
            <a:r>
              <a:rPr lang="zh-CN" altLang="en-US">
                <a:latin typeface="Times New Roman" panose="02020603050405020304" charset="0"/>
                <a:cs typeface="Courier New Bold" panose="02070609020205020404" charset="0"/>
                <a:sym typeface="+mn-ea"/>
              </a:rPr>
              <a:t>算子的</a:t>
            </a:r>
            <a:r>
              <a:rPr lang="en-US" altLang="zh-CN">
                <a:latin typeface="Times New Roman" panose="02020603050405020304" charset="0"/>
                <a:cs typeface="Courier New Bold" panose="02070609020205020404" charset="0"/>
                <a:sym typeface="+mn-ea"/>
              </a:rPr>
              <a:t>Inputs/Outputs</a:t>
            </a:r>
            <a:r>
              <a:rPr lang="zh-CN" altLang="en-US" b="1">
                <a:solidFill>
                  <a:srgbClr val="6A005F"/>
                </a:solidFill>
                <a:latin typeface="Times New Roman" panose="02020603050405020304" charset="0"/>
                <a:cs typeface="Courier New Bold" panose="02070609020205020404" charset="0"/>
                <a:sym typeface="+mn-ea"/>
              </a:rPr>
              <a:t>数量不一致</a:t>
            </a:r>
            <a:r>
              <a:rPr lang="zh-CN" altLang="en-US">
                <a:latin typeface="Times New Roman" panose="02020603050405020304" charset="0"/>
                <a:cs typeface="Courier New Bold" panose="02070609020205020404" charset="0"/>
                <a:sym typeface="+mn-ea"/>
              </a:rPr>
              <a:t>则认为</a:t>
            </a:r>
            <a:r>
              <a:rPr lang="en-US" altLang="zh-CN">
                <a:latin typeface="Times New Roman" panose="02020603050405020304" charset="0"/>
                <a:cs typeface="Courier New Bold" panose="02070609020205020404" charset="0"/>
                <a:sym typeface="+mn-ea"/>
              </a:rPr>
              <a:t>ONNX::op_type</a:t>
            </a:r>
            <a:r>
              <a:rPr lang="zh-CN" altLang="en-US">
                <a:latin typeface="Times New Roman" panose="02020603050405020304" charset="0"/>
                <a:cs typeface="Courier New Bold" panose="02070609020205020404" charset="0"/>
                <a:sym typeface="+mn-ea"/>
              </a:rPr>
              <a:t>是不可相互变异的关系，认为其相似度为</a:t>
            </a:r>
            <a:r>
              <a:rPr lang="en-US" altLang="zh-CN">
                <a:latin typeface="Times New Roman" panose="02020603050405020304" charset="0"/>
                <a:cs typeface="Courier New Bold" panose="02070609020205020404" charset="0"/>
                <a:sym typeface="+mn-ea"/>
              </a:rPr>
              <a:t>0</a:t>
            </a:r>
            <a:r>
              <a:rPr lang="zh-CN" altLang="en-US">
                <a:latin typeface="Times New Roman" panose="02020603050405020304" charset="0"/>
                <a:cs typeface="Courier New Bold" panose="02070609020205020404" charset="0"/>
                <a:sym typeface="+mn-ea"/>
              </a:rPr>
              <a:t>，记</a:t>
            </a:r>
            <a:r>
              <a:rPr lang="en-US" altLang="zh-CN" i="1">
                <a:latin typeface="DejaVu Math TeX Gyre" panose="02000503000000000000" charset="0"/>
                <a:cs typeface="DejaVu Math TeX Gyre" panose="02000503000000000000" charset="0"/>
                <a:sym typeface="+mn-ea"/>
              </a:rPr>
              <a:t>sim=0</a:t>
            </a:r>
            <a:r>
              <a:rPr lang="en-US" altLang="zh-CN">
                <a:latin typeface="Times New Roman" panose="02020603050405020304" charset="0"/>
                <a:cs typeface="Courier New Bold" panose="02070609020205020404" charset="0"/>
                <a:sym typeface="+mn-ea"/>
              </a:rPr>
              <a:t>;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latin typeface="Times New Roman" panose="02020603050405020304" charset="0"/>
                <a:cs typeface="Courier New Bold" panose="02070609020205020404" charset="0"/>
                <a:sym typeface="+mn-ea"/>
              </a:rPr>
              <a:t>如果两个</a:t>
            </a:r>
            <a:r>
              <a:rPr lang="en-US" altLang="zh-CN">
                <a:latin typeface="Times New Roman" panose="02020603050405020304" charset="0"/>
                <a:cs typeface="Courier New Bold" panose="02070609020205020404" charset="0"/>
                <a:sym typeface="+mn-ea"/>
              </a:rPr>
              <a:t>ONNX</a:t>
            </a:r>
            <a:r>
              <a:rPr lang="zh-CN" altLang="en-US">
                <a:latin typeface="Times New Roman" panose="02020603050405020304" charset="0"/>
                <a:cs typeface="Courier New Bold" panose="02070609020205020404" charset="0"/>
                <a:sym typeface="+mn-ea"/>
              </a:rPr>
              <a:t>算子的</a:t>
            </a:r>
            <a:r>
              <a:rPr lang="en-US" altLang="zh-CN">
                <a:latin typeface="Times New Roman" panose="02020603050405020304" charset="0"/>
                <a:cs typeface="Courier New Bold" panose="02070609020205020404" charset="0"/>
                <a:sym typeface="+mn-ea"/>
              </a:rPr>
              <a:t>Inputs/Outputs</a:t>
            </a:r>
            <a:r>
              <a:rPr lang="zh-CN" altLang="en-US" b="1">
                <a:solidFill>
                  <a:srgbClr val="6A005F"/>
                </a:solidFill>
                <a:latin typeface="Times New Roman" panose="02020603050405020304" charset="0"/>
                <a:cs typeface="Courier New Bold" panose="02070609020205020404" charset="0"/>
                <a:sym typeface="+mn-ea"/>
              </a:rPr>
              <a:t>数量不致</a:t>
            </a:r>
            <a:r>
              <a:rPr lang="zh-CN" altLang="en-US">
                <a:latin typeface="Times New Roman" panose="02020603050405020304" charset="0"/>
                <a:cs typeface="Courier New Bold" panose="02070609020205020404" charset="0"/>
                <a:sym typeface="+mn-ea"/>
              </a:rPr>
              <a:t>则认为</a:t>
            </a:r>
            <a:r>
              <a:rPr lang="en-US" altLang="zh-CN">
                <a:latin typeface="Times New Roman" panose="02020603050405020304" charset="0"/>
                <a:cs typeface="Courier New Bold" panose="02070609020205020404" charset="0"/>
                <a:sym typeface="+mn-ea"/>
              </a:rPr>
              <a:t>ONNX::op_type</a:t>
            </a:r>
            <a:r>
              <a:rPr lang="zh-CN" altLang="en-US">
                <a:latin typeface="Times New Roman" panose="02020603050405020304" charset="0"/>
                <a:cs typeface="Courier New Bold" panose="02070609020205020404" charset="0"/>
                <a:sym typeface="+mn-ea"/>
              </a:rPr>
              <a:t>是可相互变异的关系，认为其可进行相似度计算：</a:t>
            </a:r>
          </a:p>
          <a:p>
            <a:pPr marL="742950" lvl="1" indent="-285750" fontAlgn="auto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zh-CN" altLang="en-US" b="1">
                <a:solidFill>
                  <a:srgbClr val="6A005F"/>
                </a:solidFill>
                <a:latin typeface="Times New Roman" panose="02020603050405020304" charset="0"/>
                <a:cs typeface="Courier New Bold" panose="02070609020205020404" charset="0"/>
                <a:sym typeface="+mn-ea"/>
              </a:rPr>
              <a:t>相似度计算</a:t>
            </a:r>
            <a:endParaRPr lang="zh-CN" altLang="en-US">
              <a:latin typeface="Times New Roman" panose="02020603050405020304" charset="0"/>
              <a:cs typeface="Courier New Bold" panose="02070609020205020404" charset="0"/>
              <a:sym typeface="+mn-ea"/>
            </a:endParaRPr>
          </a:p>
          <a:p>
            <a:pPr marL="1200150" lvl="2" indent="-285750" fontAlgn="auto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cs typeface="Courier New Bold" panose="02070609020205020404" charset="0"/>
                <a:sym typeface="+mn-ea"/>
              </a:rPr>
              <a:t>根据levenshtein_distance计算</a:t>
            </a:r>
            <a:r>
              <a:rPr lang="en-US" altLang="zh-CN">
                <a:latin typeface="Times New Roman" panose="02020603050405020304" charset="0"/>
                <a:cs typeface="Courier New Bold" panose="02070609020205020404" charset="0"/>
                <a:sym typeface="+mn-ea"/>
              </a:rPr>
              <a:t>ONNX</a:t>
            </a:r>
            <a:r>
              <a:rPr lang="zh-CN" altLang="en-US">
                <a:latin typeface="Times New Roman" panose="02020603050405020304" charset="0"/>
                <a:cs typeface="Courier New Bold" panose="02070609020205020404" charset="0"/>
                <a:sym typeface="+mn-ea"/>
              </a:rPr>
              <a:t>算子之间</a:t>
            </a:r>
            <a:r>
              <a:rPr lang="zh-CN" altLang="en-US" b="1">
                <a:latin typeface="Times New Roman" panose="02020603050405020304" charset="0"/>
                <a:cs typeface="Courier New Bold" panose="02070609020205020404" charset="0"/>
                <a:sym typeface="+mn-ea"/>
              </a:rPr>
              <a:t>参数列表</a:t>
            </a:r>
            <a:r>
              <a:rPr lang="en-US" altLang="zh-CN" b="1">
                <a:latin typeface="Times New Roman" panose="02020603050405020304" charset="0"/>
                <a:cs typeface="Courier New Bold" panose="02070609020205020404" charset="0"/>
                <a:sym typeface="+mn-ea"/>
              </a:rPr>
              <a:t>(attribute)</a:t>
            </a:r>
            <a:r>
              <a:rPr lang="zh-CN" altLang="en-US">
                <a:latin typeface="Times New Roman" panose="02020603050405020304" charset="0"/>
                <a:cs typeface="Courier New Bold" panose="02070609020205020404" charset="0"/>
                <a:sym typeface="+mn-ea"/>
              </a:rPr>
              <a:t>的相似度；</a:t>
            </a:r>
          </a:p>
          <a:p>
            <a:pPr marL="1200150" lvl="2" indent="-285750" fontAlgn="auto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cs typeface="Courier New Bold" panose="02070609020205020404" charset="0"/>
                <a:sym typeface="+mn-ea"/>
              </a:rPr>
              <a:t>根据sentence_transformer计算</a:t>
            </a:r>
            <a:r>
              <a:rPr lang="en-US" altLang="zh-CN">
                <a:latin typeface="Times New Roman" panose="02020603050405020304" charset="0"/>
                <a:cs typeface="Courier New Bold" panose="02070609020205020404" charset="0"/>
                <a:sym typeface="+mn-ea"/>
              </a:rPr>
              <a:t>ONNX</a:t>
            </a:r>
            <a:r>
              <a:rPr lang="zh-CN" altLang="en-US">
                <a:latin typeface="Times New Roman" panose="02020603050405020304" charset="0"/>
                <a:cs typeface="Courier New Bold" panose="02070609020205020404" charset="0"/>
                <a:sym typeface="+mn-ea"/>
              </a:rPr>
              <a:t>算子之间</a:t>
            </a:r>
            <a:r>
              <a:rPr lang="zh-CN" altLang="en-US" b="1">
                <a:latin typeface="Times New Roman" panose="02020603050405020304" charset="0"/>
                <a:cs typeface="Courier New Bold" panose="02070609020205020404" charset="0"/>
                <a:sym typeface="+mn-ea"/>
              </a:rPr>
              <a:t>函数定义</a:t>
            </a:r>
            <a:r>
              <a:rPr lang="en-US" altLang="zh-CN" b="1">
                <a:latin typeface="Times New Roman" panose="02020603050405020304" charset="0"/>
                <a:cs typeface="Courier New Bold" panose="02070609020205020404" charset="0"/>
                <a:sym typeface="+mn-ea"/>
              </a:rPr>
              <a:t>(summary)</a:t>
            </a:r>
            <a:r>
              <a:rPr lang="zh-CN" altLang="en-US">
                <a:latin typeface="Times New Roman" panose="02020603050405020304" charset="0"/>
                <a:cs typeface="Courier New Bold" panose="02070609020205020404" charset="0"/>
                <a:sym typeface="+mn-ea"/>
              </a:rPr>
              <a:t>的相似度；</a:t>
            </a:r>
          </a:p>
          <a:p>
            <a:pPr marL="742950" lvl="1" indent="-285750" fontAlgn="auto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cs typeface="Courier New Bold" panose="02070609020205020404" charset="0"/>
                <a:sym typeface="+mn-ea"/>
              </a:rPr>
              <a:t>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178165" y="5787390"/>
            <a:ext cx="4013835" cy="922020"/>
          </a:xfrm>
          <a:prstGeom prst="rect">
            <a:avLst/>
          </a:prstGeom>
          <a:solidFill>
            <a:schemeClr val="bg1"/>
          </a:solidFill>
          <a:ln>
            <a:solidFill>
              <a:srgbClr val="6A005F"/>
            </a:solidFill>
            <a:prstDash val="dash"/>
          </a:ln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1200">
                <a:solidFill>
                  <a:srgbClr val="C00000"/>
                </a:solidFill>
              </a:rPr>
              <a:t>图例</a:t>
            </a:r>
            <a:r>
              <a:rPr lang="en-US" altLang="zh-CN" sz="1200">
                <a:solidFill>
                  <a:srgbClr val="C00000"/>
                </a:solidFill>
              </a:rPr>
              <a:t>ONNX::AveragePool</a:t>
            </a:r>
            <a:r>
              <a:rPr lang="zh-CN" altLang="en-US" sz="1200">
                <a:solidFill>
                  <a:srgbClr val="C00000"/>
                </a:solidFill>
              </a:rPr>
              <a:t>算子与</a:t>
            </a:r>
            <a:r>
              <a:rPr lang="en-US" altLang="zh-CN" sz="1200">
                <a:solidFill>
                  <a:srgbClr val="C00000"/>
                </a:solidFill>
                <a:sym typeface="+mn-ea"/>
              </a:rPr>
              <a:t>ONNX::Add</a:t>
            </a:r>
            <a:r>
              <a:rPr lang="zh-CN" altLang="en-US" sz="1200">
                <a:solidFill>
                  <a:srgbClr val="C00000"/>
                </a:solidFill>
                <a:sym typeface="+mn-ea"/>
              </a:rPr>
              <a:t>算子</a:t>
            </a:r>
            <a:r>
              <a:rPr lang="zh-CN" altLang="en-US" sz="1200">
                <a:solidFill>
                  <a:srgbClr val="C00000"/>
                </a:solidFill>
              </a:rPr>
              <a:t>的相似度为</a:t>
            </a:r>
            <a:r>
              <a:rPr lang="en-US" altLang="zh-CN" sz="1200">
                <a:solidFill>
                  <a:srgbClr val="C00000"/>
                </a:solidFill>
              </a:rPr>
              <a:t>0</a:t>
            </a:r>
            <a:r>
              <a:rPr lang="zh-CN" altLang="en-US" sz="1200">
                <a:solidFill>
                  <a:srgbClr val="C00000"/>
                </a:solidFill>
              </a:rPr>
              <a:t>（由于其</a:t>
            </a:r>
            <a:r>
              <a:rPr lang="en-US" altLang="zh-CN" sz="1200">
                <a:solidFill>
                  <a:srgbClr val="C00000"/>
                </a:solidFill>
              </a:rPr>
              <a:t>Inputs</a:t>
            </a:r>
            <a:r>
              <a:rPr lang="zh-CN" altLang="en-US" sz="1200">
                <a:solidFill>
                  <a:srgbClr val="C00000"/>
                </a:solidFill>
              </a:rPr>
              <a:t>数量不同）</a:t>
            </a:r>
            <a:r>
              <a:rPr lang="en-US" altLang="zh-CN" sz="1200">
                <a:solidFill>
                  <a:srgbClr val="C00000"/>
                </a:solidFill>
              </a:rPr>
              <a:t>; </a:t>
            </a:r>
            <a:r>
              <a:rPr lang="en-US" altLang="zh-CN" sz="1200">
                <a:solidFill>
                  <a:srgbClr val="C00000"/>
                </a:solidFill>
                <a:sym typeface="+mn-ea"/>
              </a:rPr>
              <a:t>ONNX::AveragePool</a:t>
            </a:r>
            <a:r>
              <a:rPr lang="zh-CN" altLang="en-US" sz="1200">
                <a:solidFill>
                  <a:srgbClr val="C00000"/>
                </a:solidFill>
                <a:sym typeface="+mn-ea"/>
              </a:rPr>
              <a:t>算子与</a:t>
            </a:r>
            <a:r>
              <a:rPr lang="en-US" altLang="zh-CN" sz="1200">
                <a:solidFill>
                  <a:srgbClr val="C00000"/>
                </a:solidFill>
                <a:sym typeface="+mn-ea"/>
              </a:rPr>
              <a:t>ONNX::GlobalAveragePool</a:t>
            </a:r>
            <a:r>
              <a:rPr lang="zh-CN" altLang="en-US" sz="1200">
                <a:solidFill>
                  <a:srgbClr val="C00000"/>
                </a:solidFill>
                <a:sym typeface="+mn-ea"/>
              </a:rPr>
              <a:t>算子的相似度为</a:t>
            </a:r>
            <a:r>
              <a:rPr lang="en-US" altLang="zh-CN" sz="1200">
                <a:solidFill>
                  <a:srgbClr val="C00000"/>
                </a:solidFill>
                <a:sym typeface="+mn-ea"/>
              </a:rPr>
              <a:t>0.74</a:t>
            </a:r>
          </a:p>
        </p:txBody>
      </p:sp>
      <p:pic>
        <p:nvPicPr>
          <p:cNvPr id="17" name="图片 16" descr="截屏2024-01-24 14.05.0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20355" y="3429000"/>
            <a:ext cx="4298315" cy="2246630"/>
          </a:xfrm>
          <a:prstGeom prst="rect">
            <a:avLst/>
          </a:prstGeom>
        </p:spPr>
      </p:pic>
      <p:sp>
        <p:nvSpPr>
          <p:cNvPr id="19" name="圆角矩形 18"/>
          <p:cNvSpPr/>
          <p:nvPr>
            <p:custDataLst>
              <p:tags r:id="rId5"/>
            </p:custDataLst>
          </p:nvPr>
        </p:nvSpPr>
        <p:spPr>
          <a:xfrm>
            <a:off x="8746490" y="3132455"/>
            <a:ext cx="3479165" cy="405765"/>
          </a:xfrm>
          <a:prstGeom prst="roundRect">
            <a:avLst/>
          </a:prstGeom>
          <a:solidFill>
            <a:srgbClr val="6A005F"/>
          </a:solidFill>
          <a:ln w="19050">
            <a:solidFill>
              <a:srgbClr val="6A005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Courier New Bold" panose="02070609020205020404" charset="0"/>
                <a:cs typeface="Courier New Bold" panose="02070609020205020404" charset="0"/>
              </a:rPr>
              <a:t>ONNX::GlobalAveragePool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099185" y="6031230"/>
            <a:ext cx="7004050" cy="475615"/>
          </a:xfrm>
          <a:prstGeom prst="rect">
            <a:avLst/>
          </a:prstGeom>
          <a:solidFill>
            <a:srgbClr val="6A005F"/>
          </a:solidFill>
        </p:spPr>
        <p:txBody>
          <a:bodyPr wrap="square" rtlCol="0" anchor="t">
            <a:spAutoFit/>
          </a:bodyPr>
          <a:lstStyle/>
          <a:p>
            <a:pPr marL="0" lvl="1" indent="0" fontAlgn="auto">
              <a:lnSpc>
                <a:spcPts val="3000"/>
              </a:lnSpc>
              <a:buFont typeface="Arial" panose="020B0704020202020204" pitchFamily="34" charset="0"/>
              <a:buNone/>
            </a:pPr>
            <a:r>
              <a:rPr lang="en-US" altLang="zh-CN" sz="1600" b="1" i="1">
                <a:solidFill>
                  <a:schemeClr val="bg1"/>
                </a:solidFill>
                <a:latin typeface="DejaVu Math TeX Gyre" panose="02000503000000000000" charset="0"/>
                <a:cs typeface="DejaVu Math TeX Gyre" panose="02000503000000000000" charset="0"/>
                <a:sym typeface="+mn-ea"/>
              </a:rPr>
              <a:t>sim=parameter_list_sim * weight_p + description_sim * weight_d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12" name="文本占位符 2"/>
          <p:cNvSpPr txBox="1"/>
          <p:nvPr/>
        </p:nvSpPr>
        <p:spPr>
          <a:xfrm>
            <a:off x="793115" y="168910"/>
            <a:ext cx="1972945" cy="52197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7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当前进展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4525" y="1041400"/>
            <a:ext cx="29241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+mn-lt"/>
                <a:ea typeface="微软雅黑" panose="020B0503020204020204" charset="-122"/>
              </a:rPr>
              <a:t>API</a:t>
            </a:r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映射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268730" y="3785870"/>
          <a:ext cx="9665970" cy="2968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4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28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3235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微软雅黑" charset="0"/>
                          <a:cs typeface="Courier New Regular" panose="02070609020205020404" charset="0"/>
                        </a:rPr>
                        <a:t>Framework</a:t>
                      </a:r>
                    </a:p>
                  </a:txBody>
                  <a:tcPr anchor="ctr">
                    <a:solidFill>
                      <a:srgbClr val="6A005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微软雅黑" charset="0"/>
                          <a:cs typeface="Times New Roman Bold" panose="02020603050405020304" charset="0"/>
                          <a:sym typeface="+mn-ea"/>
                        </a:rPr>
                        <a:t>TensorFlow</a:t>
                      </a:r>
                    </a:p>
                  </a:txBody>
                  <a:tcPr anchor="ctr">
                    <a:solidFill>
                      <a:srgbClr val="6A00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微软雅黑" charset="0"/>
                          <a:cs typeface="Times New Roman Bold" panose="02020603050405020304" charset="0"/>
                          <a:sym typeface="+mn-ea"/>
                        </a:rPr>
                        <a:t>PyTorch</a:t>
                      </a:r>
                    </a:p>
                  </a:txBody>
                  <a:tcPr anchor="ctr">
                    <a:solidFill>
                      <a:srgbClr val="6A00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微软雅黑" charset="0"/>
                          <a:cs typeface="Times New Roman Bold" panose="02020603050405020304" charset="0"/>
                          <a:sym typeface="+mn-ea"/>
                        </a:rPr>
                        <a:t>PaddlePaddle</a:t>
                      </a:r>
                    </a:p>
                  </a:txBody>
                  <a:tcPr anchor="ctr">
                    <a:solidFill>
                      <a:srgbClr val="6A00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微软雅黑" charset="0"/>
                          <a:cs typeface="Times New Roman Bold" panose="02020603050405020304" charset="0"/>
                          <a:sym typeface="+mn-ea"/>
                        </a:rPr>
                        <a:t>Mindspore</a:t>
                      </a:r>
                    </a:p>
                  </a:txBody>
                  <a:tcPr anchor="ctr">
                    <a:solidFill>
                      <a:srgbClr val="6A00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微软雅黑" charset="0"/>
                          <a:cs typeface="Courier New Regular" panose="02070609020205020404" charset="0"/>
                        </a:rPr>
                        <a:t>基于文档</a:t>
                      </a:r>
                    </a:p>
                  </a:txBody>
                  <a:tcPr anchor="ctr">
                    <a:solidFill>
                      <a:srgbClr val="6A00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微软雅黑" charset="0"/>
                          <a:cs typeface="Courier New Regular" panose="02070609020205020404" charset="0"/>
                        </a:rPr>
                        <a:t>API</a:t>
                      </a:r>
                      <a:r>
                        <a:rPr lang="zh-CN" altLang="en-US" sz="16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微软雅黑" charset="0"/>
                          <a:cs typeface="Courier New Regular" panose="02070609020205020404" charset="0"/>
                        </a:rPr>
                        <a:t>名称信息</a:t>
                      </a:r>
                    </a:p>
                  </a:txBody>
                  <a:tcPr anchor="ctr">
                    <a:solidFill>
                      <a:srgbClr val="6A00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Times New Roman" panose="02020603050405020304" charset="0"/>
                          <a:ea typeface="微软雅黑" charset="0"/>
                          <a:cs typeface="Courier New Regular" panose="02070609020205020404" charset="0"/>
                        </a:rPr>
                        <a:t>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Times New Roman" panose="02020603050405020304" charset="0"/>
                          <a:ea typeface="微软雅黑" charset="0"/>
                          <a:cs typeface="Courier New Regular" panose="02070609020205020404" charset="0"/>
                        </a:rPr>
                        <a:t>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Times New Roman" panose="02020603050405020304" charset="0"/>
                          <a:ea typeface="微软雅黑" charset="0"/>
                          <a:cs typeface="Courier New Regular" panose="02070609020205020404" charset="0"/>
                        </a:rPr>
                        <a:t>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Times New Roman" panose="02020603050405020304" charset="0"/>
                          <a:ea typeface="微软雅黑" charset="0"/>
                          <a:cs typeface="Courier New Regular" panose="02070609020205020404" charset="0"/>
                        </a:rPr>
                        <a:t>√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5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rgbClr val="6A00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微软雅黑" charset="0"/>
                          <a:cs typeface="Courier New Regular" panose="02070609020205020404" charset="0"/>
                        </a:rPr>
                        <a:t>API</a:t>
                      </a:r>
                      <a:r>
                        <a:rPr lang="zh-CN" altLang="en-US" sz="16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微软雅黑" charset="0"/>
                          <a:cs typeface="Courier New Regular" panose="02070609020205020404" charset="0"/>
                        </a:rPr>
                        <a:t>定义信息</a:t>
                      </a:r>
                    </a:p>
                  </a:txBody>
                  <a:tcPr anchor="ctr">
                    <a:solidFill>
                      <a:srgbClr val="6A00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Times New Roman" panose="02020603050405020304" charset="0"/>
                          <a:ea typeface="微软雅黑" charset="0"/>
                          <a:cs typeface="Courier New Regular" panose="02070609020205020404" charset="0"/>
                          <a:sym typeface="+mn-ea"/>
                        </a:rPr>
                        <a:t>√</a:t>
                      </a:r>
                    </a:p>
                  </a:txBody>
                  <a:tcPr anchor="ctr">
                    <a:solidFill>
                      <a:srgbClr val="EDE7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Times New Roman" panose="02020603050405020304" charset="0"/>
                          <a:ea typeface="微软雅黑" charset="0"/>
                          <a:cs typeface="Courier New Regular" panose="02070609020205020404" charset="0"/>
                          <a:sym typeface="+mn-ea"/>
                        </a:rPr>
                        <a:t>√</a:t>
                      </a:r>
                    </a:p>
                  </a:txBody>
                  <a:tcPr anchor="ctr">
                    <a:solidFill>
                      <a:srgbClr val="EDE7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Times New Roman" panose="02020603050405020304" charset="0"/>
                          <a:ea typeface="微软雅黑" charset="0"/>
                          <a:cs typeface="Courier New Regular" panose="02070609020205020404" charset="0"/>
                          <a:sym typeface="+mn-ea"/>
                        </a:rPr>
                        <a:t>TODO</a:t>
                      </a:r>
                    </a:p>
                  </a:txBody>
                  <a:tcPr anchor="ctr">
                    <a:solidFill>
                      <a:srgbClr val="EDE7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Times New Roman" panose="02020603050405020304" charset="0"/>
                          <a:ea typeface="微软雅黑" charset="0"/>
                          <a:cs typeface="Courier New Regular" panose="02070609020205020404" charset="0"/>
                          <a:sym typeface="+mn-ea"/>
                        </a:rPr>
                        <a:t>TODO</a:t>
                      </a:r>
                    </a:p>
                  </a:txBody>
                  <a:tcPr anchor="ctr">
                    <a:solidFill>
                      <a:srgbClr val="ED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 row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微软雅黑" charset="0"/>
                        </a:rPr>
                        <a:t>基于程序设计</a:t>
                      </a:r>
                    </a:p>
                  </a:txBody>
                  <a:tcPr anchor="ctr">
                    <a:solidFill>
                      <a:srgbClr val="6A00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微软雅黑" charset="0"/>
                          <a:cs typeface="Courier New Regular" panose="02070609020205020404" charset="0"/>
                          <a:sym typeface="+mn-ea"/>
                        </a:rPr>
                        <a:t>onnx2torch</a:t>
                      </a:r>
                    </a:p>
                  </a:txBody>
                  <a:tcPr anchor="ctr">
                    <a:solidFill>
                      <a:srgbClr val="6A00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Times New Roman" panose="02020603050405020304" charset="0"/>
                          <a:ea typeface="微软雅黑" charset="0"/>
                          <a:cs typeface="Courier New Regular" panose="02070609020205020404" charset="0"/>
                          <a:sym typeface="+mn-ea"/>
                        </a:rPr>
                        <a:t>——</a:t>
                      </a:r>
                    </a:p>
                  </a:txBody>
                  <a:tcPr anchor="ctr">
                    <a:solidFill>
                      <a:srgbClr val="EDE7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Times New Roman" panose="02020603050405020304" charset="0"/>
                          <a:ea typeface="微软雅黑" charset="0"/>
                          <a:cs typeface="Courier New Regular" panose="02070609020205020404" charset="0"/>
                          <a:sym typeface="+mn-ea"/>
                        </a:rPr>
                        <a:t>√</a:t>
                      </a:r>
                    </a:p>
                  </a:txBody>
                  <a:tcPr anchor="ctr">
                    <a:solidFill>
                      <a:srgbClr val="EDE7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Times New Roman" panose="02020603050405020304" charset="0"/>
                          <a:ea typeface="微软雅黑" charset="0"/>
                          <a:cs typeface="Courier New Regular" panose="02070609020205020404" charset="0"/>
                          <a:sym typeface="+mn-ea"/>
                        </a:rPr>
                        <a:t>——</a:t>
                      </a:r>
                    </a:p>
                  </a:txBody>
                  <a:tcPr anchor="ctr">
                    <a:solidFill>
                      <a:srgbClr val="EDE7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Times New Roman" panose="02020603050405020304" charset="0"/>
                          <a:ea typeface="微软雅黑" charset="0"/>
                          <a:cs typeface="Courier New Regular" panose="02070609020205020404" charset="0"/>
                          <a:sym typeface="+mn-ea"/>
                        </a:rPr>
                        <a:t>——</a:t>
                      </a:r>
                    </a:p>
                  </a:txBody>
                  <a:tcPr anchor="ctr">
                    <a:solidFill>
                      <a:srgbClr val="ED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55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微软雅黑" charset="0"/>
                          <a:sym typeface="+mn-ea"/>
                        </a:rPr>
                        <a:t>onnx2tf</a:t>
                      </a:r>
                      <a:endParaRPr lang="en-US" altLang="zh-CN" sz="1600" b="1">
                        <a:solidFill>
                          <a:schemeClr val="bg1"/>
                        </a:solidFill>
                        <a:latin typeface="Times New Roman" panose="02020603050405020304" charset="0"/>
                        <a:ea typeface="微软雅黑" charset="0"/>
                        <a:cs typeface="Courier New Regular" panose="02070609020205020404" charset="0"/>
                        <a:sym typeface="+mn-ea"/>
                      </a:endParaRPr>
                    </a:p>
                  </a:txBody>
                  <a:tcPr anchor="ctr">
                    <a:solidFill>
                      <a:srgbClr val="6A00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Times New Roman" panose="02020603050405020304" charset="0"/>
                          <a:ea typeface="微软雅黑" charset="0"/>
                          <a:cs typeface="Courier New Regular" panose="02070609020205020404" charset="0"/>
                          <a:sym typeface="+mn-ea"/>
                        </a:rPr>
                        <a:t>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Times New Roman" panose="02020603050405020304" charset="0"/>
                          <a:ea typeface="微软雅黑" charset="0"/>
                          <a:cs typeface="Courier New Regular" panose="02070609020205020404" charset="0"/>
                          <a:sym typeface="+mn-ea"/>
                        </a:rPr>
                        <a:t>——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Times New Roman" panose="02020603050405020304" charset="0"/>
                          <a:ea typeface="微软雅黑" charset="0"/>
                          <a:cs typeface="Courier New Regular" panose="02070609020205020404" charset="0"/>
                          <a:sym typeface="+mn-ea"/>
                        </a:rPr>
                        <a:t>——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Times New Roman" panose="02020603050405020304" charset="0"/>
                          <a:ea typeface="微软雅黑" charset="0"/>
                          <a:cs typeface="Courier New Regular" panose="02070609020205020404" charset="0"/>
                          <a:sym typeface="+mn-ea"/>
                        </a:rPr>
                        <a:t>——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微软雅黑" charset="0"/>
                          <a:sym typeface="+mn-ea"/>
                        </a:rPr>
                        <a:t>x2paddle</a:t>
                      </a:r>
                      <a:endParaRPr lang="en-US" altLang="zh-CN" sz="1600" b="1">
                        <a:solidFill>
                          <a:schemeClr val="bg1"/>
                        </a:solidFill>
                        <a:latin typeface="Times New Roman" panose="02020603050405020304" charset="0"/>
                        <a:ea typeface="微软雅黑" charset="0"/>
                        <a:cs typeface="Courier New Regular" panose="02070609020205020404" charset="0"/>
                        <a:sym typeface="+mn-ea"/>
                      </a:endParaRPr>
                    </a:p>
                  </a:txBody>
                  <a:tcPr anchor="ctr">
                    <a:solidFill>
                      <a:srgbClr val="6A00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Times New Roman" panose="02020603050405020304" charset="0"/>
                          <a:ea typeface="微软雅黑" charset="0"/>
                          <a:cs typeface="Courier New Regular" panose="02070609020205020404" charset="0"/>
                          <a:sym typeface="+mn-ea"/>
                        </a:rPr>
                        <a:t>——</a:t>
                      </a:r>
                    </a:p>
                  </a:txBody>
                  <a:tcPr anchor="ctr">
                    <a:solidFill>
                      <a:srgbClr val="EDE7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Times New Roman" panose="02020603050405020304" charset="0"/>
                          <a:ea typeface="微软雅黑" charset="0"/>
                          <a:cs typeface="Courier New Regular" panose="02070609020205020404" charset="0"/>
                          <a:sym typeface="+mn-ea"/>
                        </a:rPr>
                        <a:t>——</a:t>
                      </a:r>
                    </a:p>
                  </a:txBody>
                  <a:tcPr anchor="ctr">
                    <a:solidFill>
                      <a:srgbClr val="EDE7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Times New Roman" panose="02020603050405020304" charset="0"/>
                          <a:ea typeface="微软雅黑" charset="0"/>
                          <a:cs typeface="Courier New Regular" panose="02070609020205020404" charset="0"/>
                        </a:rPr>
                        <a:t>TODO</a:t>
                      </a:r>
                    </a:p>
                  </a:txBody>
                  <a:tcPr anchor="ctr">
                    <a:solidFill>
                      <a:srgbClr val="EDE7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Times New Roman" panose="02020603050405020304" charset="0"/>
                          <a:ea typeface="微软雅黑" charset="0"/>
                          <a:cs typeface="Courier New Regular" panose="02070609020205020404" charset="0"/>
                          <a:sym typeface="+mn-ea"/>
                        </a:rPr>
                        <a:t>——</a:t>
                      </a:r>
                    </a:p>
                  </a:txBody>
                  <a:tcPr anchor="ctr">
                    <a:solidFill>
                      <a:srgbClr val="ED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55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微软雅黑" charset="0"/>
                          <a:sym typeface="+mn-ea"/>
                        </a:rPr>
                        <a:t>mindconverter</a:t>
                      </a:r>
                      <a:endParaRPr lang="en-US" altLang="zh-CN" sz="1600" b="1">
                        <a:solidFill>
                          <a:schemeClr val="bg1"/>
                        </a:solidFill>
                        <a:latin typeface="Times New Roman" panose="02020603050405020304" charset="0"/>
                        <a:ea typeface="微软雅黑" charset="0"/>
                        <a:cs typeface="Courier New Regular" panose="02070609020205020404" charset="0"/>
                        <a:sym typeface="+mn-ea"/>
                      </a:endParaRPr>
                    </a:p>
                  </a:txBody>
                  <a:tcPr anchor="ctr">
                    <a:solidFill>
                      <a:srgbClr val="6A00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Times New Roman" panose="02020603050405020304" charset="0"/>
                          <a:ea typeface="微软雅黑" charset="0"/>
                          <a:cs typeface="Courier New Regular" panose="02070609020205020404" charset="0"/>
                          <a:sym typeface="+mn-ea"/>
                        </a:rPr>
                        <a:t>——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Times New Roman" panose="02020603050405020304" charset="0"/>
                          <a:ea typeface="微软雅黑" charset="0"/>
                          <a:cs typeface="Courier New Regular" panose="02070609020205020404" charset="0"/>
                          <a:sym typeface="+mn-ea"/>
                        </a:rPr>
                        <a:t>——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Times New Roman" panose="02020603050405020304" charset="0"/>
                          <a:ea typeface="微软雅黑" charset="0"/>
                          <a:cs typeface="Courier New Regular" panose="02070609020205020404" charset="0"/>
                          <a:sym typeface="+mn-ea"/>
                        </a:rPr>
                        <a:t>——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Times New Roman" panose="02020603050405020304" charset="0"/>
                          <a:ea typeface="微软雅黑" charset="0"/>
                          <a:cs typeface="Courier New Regular" panose="02070609020205020404" charset="0"/>
                          <a:sym typeface="+mn-ea"/>
                        </a:rPr>
                        <a:t>TODO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44525" y="1440180"/>
            <a:ext cx="10746105" cy="2335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ts val="2500"/>
              </a:lnSpc>
              <a:buFont typeface="Wingdings" panose="05000000000000000000" charset="0"/>
              <a:buChar char=""/>
            </a:pP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</a:rPr>
              <a:t>目前我们的主要工作针对</a:t>
            </a:r>
            <a:r>
              <a:rPr lang="en-US" altLang="zh-CN" b="1">
                <a:solidFill>
                  <a:srgbClr val="6A005F"/>
                </a:solidFill>
                <a:uFillTx/>
                <a:latin typeface="Times New Roman" panose="02020603050405020304" charset="0"/>
              </a:rPr>
              <a:t>TensorFlow</a:t>
            </a:r>
            <a:r>
              <a:rPr lang="zh-CN" altLang="en-US" b="1">
                <a:solidFill>
                  <a:srgbClr val="6A005F"/>
                </a:solidFill>
                <a:uFillTx/>
                <a:latin typeface="Times New Roman" panose="02020603050405020304" charset="0"/>
              </a:rPr>
              <a:t>与</a:t>
            </a:r>
            <a:r>
              <a:rPr lang="en-US" altLang="zh-CN" b="1">
                <a:solidFill>
                  <a:srgbClr val="6A005F"/>
                </a:solidFill>
                <a:uFillTx/>
                <a:latin typeface="Times New Roman" panose="02020603050405020304" charset="0"/>
              </a:rPr>
              <a:t>PyTorch</a:t>
            </a: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</a:rPr>
              <a:t>展开</a:t>
            </a:r>
          </a:p>
          <a:p>
            <a:pPr marL="742950" lvl="1" indent="-285750" fontAlgn="auto">
              <a:lnSpc>
                <a:spcPts val="2500"/>
              </a:lnSpc>
              <a:buFont typeface="Arial" panose="020B070402020202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</a:rPr>
              <a:t>基于文档的</a:t>
            </a:r>
            <a:r>
              <a:rPr lang="en-US" altLang="zh-CN" sz="1600">
                <a:solidFill>
                  <a:schemeClr val="tx1"/>
                </a:solidFill>
                <a:uFillTx/>
                <a:latin typeface="Times New Roman" panose="02020603050405020304" charset="0"/>
              </a:rPr>
              <a:t>API</a:t>
            </a: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</a:rPr>
              <a:t>映射</a:t>
            </a:r>
            <a:r>
              <a:rPr lang="zh-CN" altLang="en-US" sz="1600" b="1">
                <a:solidFill>
                  <a:schemeClr val="tx1"/>
                </a:solidFill>
                <a:uFillTx/>
                <a:latin typeface="Times New Roman" panose="02020603050405020304" charset="0"/>
              </a:rPr>
              <a:t>已经完成</a:t>
            </a: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</a:rPr>
              <a:t>；基于程序设计的</a:t>
            </a:r>
            <a:r>
              <a:rPr lang="en-US" altLang="zh-CN" sz="1600">
                <a:solidFill>
                  <a:schemeClr val="tx1"/>
                </a:solidFill>
                <a:uFillTx/>
                <a:latin typeface="Times New Roman" panose="02020603050405020304" charset="0"/>
              </a:rPr>
              <a:t>API</a:t>
            </a: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</a:rPr>
              <a:t>映射</a:t>
            </a:r>
            <a:r>
              <a:rPr lang="zh-CN" altLang="en-US" sz="1600" b="1">
                <a:solidFill>
                  <a:schemeClr val="tx1"/>
                </a:solidFill>
                <a:uFillTx/>
                <a:latin typeface="Times New Roman" panose="02020603050405020304" charset="0"/>
              </a:rPr>
              <a:t>基本完成</a:t>
            </a: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</a:rPr>
              <a:t>；</a:t>
            </a:r>
          </a:p>
          <a:p>
            <a:pPr marL="742950" lvl="1" indent="-285750" fontAlgn="auto">
              <a:lnSpc>
                <a:spcPts val="2500"/>
              </a:lnSpc>
              <a:buFont typeface="Arial" panose="020B070402020202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</a:rPr>
              <a:t>后续我们将结合参数对齐对</a:t>
            </a:r>
            <a:r>
              <a:rPr lang="en-US" altLang="zh-CN" sz="1600">
                <a:solidFill>
                  <a:schemeClr val="tx1"/>
                </a:solidFill>
                <a:uFillTx/>
                <a:latin typeface="Times New Roman" panose="02020603050405020304" charset="0"/>
              </a:rPr>
              <a:t>ONNX2TensorFlow</a:t>
            </a: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</a:rPr>
              <a:t>以及</a:t>
            </a:r>
            <a:r>
              <a:rPr lang="en-US" altLang="zh-CN" sz="1600">
                <a:solidFill>
                  <a:schemeClr val="tx1"/>
                </a:solidFill>
                <a:uFillTx/>
                <a:latin typeface="Times New Roman" panose="02020603050405020304" charset="0"/>
              </a:rPr>
              <a:t>ONNX2PyTorch</a:t>
            </a: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</a:rPr>
              <a:t>进行映射检查。</a:t>
            </a:r>
          </a:p>
          <a:p>
            <a:pPr marL="285750" indent="-285750" fontAlgn="auto">
              <a:lnSpc>
                <a:spcPts val="2500"/>
              </a:lnSpc>
              <a:buFont typeface="Wingdings" panose="05000000000000000000" charset="0"/>
              <a:buChar char=""/>
            </a:pP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</a:rPr>
              <a:t>关于</a:t>
            </a:r>
            <a:r>
              <a:rPr lang="en-US" altLang="zh-CN" b="1">
                <a:solidFill>
                  <a:srgbClr val="6A005F"/>
                </a:solidFill>
                <a:uFillTx/>
                <a:latin typeface="Times New Roman" panose="02020603050405020304" charset="0"/>
              </a:rPr>
              <a:t>MindSpore</a:t>
            </a:r>
            <a:r>
              <a:rPr lang="zh-CN" altLang="en-US" b="1">
                <a:solidFill>
                  <a:srgbClr val="6A005F"/>
                </a:solidFill>
                <a:uFillTx/>
                <a:latin typeface="Times New Roman" panose="02020603050405020304" charset="0"/>
              </a:rPr>
              <a:t>与</a:t>
            </a:r>
            <a:r>
              <a:rPr lang="en-US" altLang="zh-CN" b="1">
                <a:solidFill>
                  <a:srgbClr val="6A005F"/>
                </a:solidFill>
                <a:uFillTx/>
                <a:latin typeface="Times New Roman" panose="02020603050405020304" charset="0"/>
              </a:rPr>
              <a:t>PaddlePaddle</a:t>
            </a:r>
            <a:endParaRPr lang="zh-CN" altLang="en-US" sz="1600">
              <a:solidFill>
                <a:schemeClr val="tx1"/>
              </a:solidFill>
              <a:uFillTx/>
              <a:latin typeface="Times New Roman" panose="02020603050405020304" charset="0"/>
            </a:endParaRPr>
          </a:p>
          <a:p>
            <a:pPr marL="742950" lvl="1" indent="-285750" fontAlgn="auto">
              <a:lnSpc>
                <a:spcPts val="2500"/>
              </a:lnSpc>
              <a:buFont typeface="Arial" panose="020B070402020202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</a:rPr>
              <a:t>基于文档的</a:t>
            </a:r>
            <a:r>
              <a:rPr lang="en-US" altLang="zh-CN" sz="1600">
                <a:solidFill>
                  <a:schemeClr val="tx1"/>
                </a:solidFill>
                <a:uFillTx/>
                <a:latin typeface="Times New Roman" panose="02020603050405020304" charset="0"/>
              </a:rPr>
              <a:t>API</a:t>
            </a: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</a:rPr>
              <a:t>映射</a:t>
            </a:r>
            <a:r>
              <a:rPr lang="zh-CN" altLang="en-US" sz="1600" b="1">
                <a:solidFill>
                  <a:schemeClr val="tx1"/>
                </a:solidFill>
                <a:uFillTx/>
                <a:latin typeface="Times New Roman" panose="02020603050405020304" charset="0"/>
              </a:rPr>
              <a:t>基本完成</a:t>
            </a: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</a:rPr>
              <a:t>；</a:t>
            </a:r>
          </a:p>
          <a:p>
            <a:pPr marL="742950" lvl="1" indent="-285750" fontAlgn="auto">
              <a:lnSpc>
                <a:spcPts val="2500"/>
              </a:lnSpc>
              <a:buFont typeface="Arial" panose="020B070402020202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</a:rPr>
              <a:t>后续我们将进行基于程序设计的</a:t>
            </a:r>
            <a:r>
              <a:rPr lang="en-US" altLang="zh-CN" sz="1600">
                <a:solidFill>
                  <a:schemeClr val="tx1"/>
                </a:solidFill>
                <a:uFillTx/>
                <a:latin typeface="Times New Roman" panose="02020603050405020304" charset="0"/>
              </a:rPr>
              <a:t>API</a:t>
            </a: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</a:rPr>
              <a:t>映射，以及</a:t>
            </a:r>
            <a:r>
              <a:rPr lang="zh-CN" altLang="en-US" sz="1600">
                <a:uFillTx/>
                <a:latin typeface="Times New Roman" panose="02020603050405020304" charset="0"/>
                <a:sym typeface="+mn-ea"/>
              </a:rPr>
              <a:t>结合参数对齐对</a:t>
            </a:r>
            <a:r>
              <a:rPr lang="en-US" altLang="zh-CN" sz="160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ONNX2MindSpore</a:t>
            </a: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和</a:t>
            </a:r>
            <a:r>
              <a:rPr lang="en-US" altLang="zh-CN" sz="1600">
                <a:solidFill>
                  <a:schemeClr val="tx1"/>
                </a:solidFill>
                <a:uFillTx/>
                <a:latin typeface="Times New Roman" panose="02020603050405020304" charset="0"/>
                <a:sym typeface="+mn-ea"/>
              </a:rPr>
              <a:t>ONNX2PaddlePaddle</a:t>
            </a:r>
            <a:r>
              <a:rPr lang="zh-CN" altLang="en-US" sz="1600">
                <a:uFillTx/>
                <a:latin typeface="Times New Roman" panose="02020603050405020304" charset="0"/>
                <a:sym typeface="+mn-ea"/>
              </a:rPr>
              <a:t>进行映射检查。</a:t>
            </a:r>
            <a:endParaRPr lang="en-US" altLang="zh-CN" sz="1600">
              <a:solidFill>
                <a:schemeClr val="tx1"/>
              </a:solidFill>
              <a:uFillTx/>
              <a:latin typeface="Times New Roman" panose="02020603050405020304" charset="0"/>
              <a:sym typeface="+mn-ea"/>
            </a:endParaRPr>
          </a:p>
        </p:txBody>
      </p:sp>
      <p:sp>
        <p:nvSpPr>
          <p:cNvPr id="8" name="六角星 7"/>
          <p:cNvSpPr/>
          <p:nvPr/>
        </p:nvSpPr>
        <p:spPr>
          <a:xfrm>
            <a:off x="9502775" y="601345"/>
            <a:ext cx="2148205" cy="2242820"/>
          </a:xfrm>
          <a:prstGeom prst="star6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b="1">
                <a:sym typeface="+mn-ea"/>
              </a:rPr>
              <a:t>API</a:t>
            </a:r>
            <a:r>
              <a:rPr lang="zh-CN" altLang="en-US" sz="1200" b="1">
                <a:sym typeface="+mn-ea"/>
              </a:rPr>
              <a:t>映射的数据结构详见下页</a:t>
            </a:r>
            <a:r>
              <a:rPr lang="en-US" altLang="zh-CN" sz="1200" b="1">
                <a:sym typeface="+mn-ea"/>
              </a:rPr>
              <a:t>PPT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12" name="文本占位符 2"/>
          <p:cNvSpPr txBox="1"/>
          <p:nvPr/>
        </p:nvSpPr>
        <p:spPr>
          <a:xfrm>
            <a:off x="793188" y="168977"/>
            <a:ext cx="11417862" cy="52197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7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当前进展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4525" y="1041400"/>
            <a:ext cx="29241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+mn-lt"/>
                <a:ea typeface="微软雅黑" panose="020B0503020204020204" charset="-122"/>
              </a:rPr>
              <a:t>API</a:t>
            </a:r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类型归纳</a:t>
            </a:r>
          </a:p>
        </p:txBody>
      </p:sp>
      <p:graphicFrame>
        <p:nvGraphicFramePr>
          <p:cNvPr id="19" name="表格 18"/>
          <p:cNvGraphicFramePr/>
          <p:nvPr>
            <p:custDataLst>
              <p:tags r:id="rId1"/>
            </p:custDataLst>
          </p:nvPr>
        </p:nvGraphicFramePr>
        <p:xfrm>
          <a:off x="644525" y="3787775"/>
          <a:ext cx="7212330" cy="2895600"/>
        </p:xfrm>
        <a:graphic>
          <a:graphicData uri="http://schemas.openxmlformats.org/drawingml/2006/table">
            <a:tbl>
              <a:tblPr firstCol="1">
                <a:tableStyleId>{ED083AE6-46FA-4A59-8FB0-9F97EB10719F}</a:tableStyleId>
              </a:tblPr>
              <a:tblGrid>
                <a:gridCol w="104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5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600" b="0">
                        <a:solidFill>
                          <a:schemeClr val="bg1"/>
                        </a:solidFill>
                        <a:uFillTx/>
                        <a:latin typeface="Times New Roman" panose="02020603050405020304" charset="0"/>
                      </a:endParaRPr>
                    </a:p>
                  </a:txBody>
                  <a:tcPr anchor="ctr">
                    <a:lnL w="19050" cmpd="sng">
                      <a:solidFill>
                        <a:schemeClr val="bg1"/>
                      </a:solidFill>
                      <a:prstDash val="solid"/>
                    </a:lnL>
                    <a:lnR w="19050" cmpd="sng">
                      <a:solidFill>
                        <a:schemeClr val="bg1"/>
                      </a:solidFill>
                      <a:prstDash val="solid"/>
                    </a:lnR>
                    <a:lnT w="19050" cmpd="sng">
                      <a:solidFill>
                        <a:schemeClr val="bg1"/>
                      </a:solidFill>
                      <a:prstDash val="solid"/>
                    </a:lnT>
                    <a:lnB w="19050" cmpd="sng">
                      <a:solidFill>
                        <a:schemeClr val="bg1"/>
                      </a:solidFill>
                      <a:prstDash val="solid"/>
                    </a:lnB>
                    <a:solidFill>
                      <a:srgbClr val="6A00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0">
                          <a:solidFill>
                            <a:schemeClr val="bg1"/>
                          </a:solidFill>
                          <a:uFillTx/>
                          <a:latin typeface="Times New Roman" panose="02020603050405020304" charset="0"/>
                          <a:cs typeface="Courier New Regular" panose="02070609020205020404" charset="0"/>
                        </a:rPr>
                        <a:t>模版</a:t>
                      </a:r>
                      <a:r>
                        <a:rPr lang="en-US" altLang="zh-CN" sz="1800" b="0">
                          <a:solidFill>
                            <a:schemeClr val="bg1"/>
                          </a:solidFill>
                          <a:uFillTx/>
                          <a:latin typeface="Times New Roman" panose="02020603050405020304" charset="0"/>
                          <a:cs typeface="Courier New Regular" panose="02070609020205020404" charset="0"/>
                        </a:rPr>
                        <a:t>(pattern)</a:t>
                      </a:r>
                    </a:p>
                  </a:txBody>
                  <a:tcPr anchor="ctr">
                    <a:lnL w="19050" cmpd="sng">
                      <a:solidFill>
                        <a:schemeClr val="bg1"/>
                      </a:solidFill>
                      <a:prstDash val="solid"/>
                    </a:lnL>
                    <a:lnR w="19050" cmpd="sng">
                      <a:solidFill>
                        <a:schemeClr val="bg1"/>
                      </a:solidFill>
                      <a:prstDash val="solid"/>
                    </a:lnR>
                    <a:lnT w="19050" cmpd="sng">
                      <a:solidFill>
                        <a:schemeClr val="bg1"/>
                      </a:solidFill>
                      <a:prstDash val="solid"/>
                    </a:lnT>
                    <a:lnB w="19050" cmpd="sng">
                      <a:solidFill>
                        <a:schemeClr val="bg1"/>
                      </a:solidFill>
                      <a:prstDash val="solid"/>
                    </a:lnB>
                    <a:solidFill>
                      <a:srgbClr val="6A00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0">
                          <a:solidFill>
                            <a:schemeClr val="bg1"/>
                          </a:solidFill>
                          <a:uFillTx/>
                          <a:latin typeface="Times New Roman" panose="02020603050405020304" charset="0"/>
                          <a:cs typeface="Courier New Regular" panose="02070609020205020404" charset="0"/>
                        </a:rPr>
                        <a:t>举例</a:t>
                      </a:r>
                    </a:p>
                  </a:txBody>
                  <a:tcPr anchor="ctr">
                    <a:lnL w="19050" cmpd="sng">
                      <a:solidFill>
                        <a:schemeClr val="bg1"/>
                      </a:solidFill>
                      <a:prstDash val="solid"/>
                    </a:lnL>
                    <a:lnR w="19050" cmpd="sng">
                      <a:solidFill>
                        <a:schemeClr val="bg1"/>
                      </a:solidFill>
                      <a:prstDash val="solid"/>
                    </a:lnR>
                    <a:lnT w="19050" cmpd="sng">
                      <a:solidFill>
                        <a:schemeClr val="bg1"/>
                      </a:solidFill>
                      <a:prstDash val="solid"/>
                    </a:lnT>
                    <a:lnB w="19050" cmpd="sng">
                      <a:solidFill>
                        <a:schemeClr val="bg1"/>
                      </a:solidFill>
                      <a:prstDash val="solid"/>
                    </a:lnB>
                    <a:solidFill>
                      <a:srgbClr val="6A00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0">
                          <a:solidFill>
                            <a:schemeClr val="bg1"/>
                          </a:solidFill>
                          <a:uFillTx/>
                          <a:latin typeface="Times New Roman" panose="02020603050405020304" charset="0"/>
                          <a:cs typeface="Courier New Regular" panose="02070609020205020404" charset="0"/>
                        </a:rPr>
                        <a:t>数量</a:t>
                      </a:r>
                    </a:p>
                  </a:txBody>
                  <a:tcPr anchor="ctr">
                    <a:lnL w="19050" cmpd="sng">
                      <a:solidFill>
                        <a:schemeClr val="bg1"/>
                      </a:solidFill>
                      <a:prstDash val="solid"/>
                    </a:lnL>
                    <a:lnR w="19050" cmpd="sng">
                      <a:solidFill>
                        <a:schemeClr val="bg1"/>
                      </a:solidFill>
                      <a:prstDash val="solid"/>
                    </a:lnR>
                    <a:lnT w="19050" cmpd="sng">
                      <a:solidFill>
                        <a:schemeClr val="bg1"/>
                      </a:solidFill>
                      <a:prstDash val="solid"/>
                    </a:lnT>
                    <a:lnB w="19050" cmpd="sng">
                      <a:solidFill>
                        <a:schemeClr val="bg1"/>
                      </a:solidFill>
                      <a:prstDash val="solid"/>
                    </a:lnB>
                    <a:solidFill>
                      <a:srgbClr val="6A00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985">
                <a:tc row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 b="0">
                          <a:solidFill>
                            <a:schemeClr val="bg1"/>
                          </a:solidFill>
                          <a:uFillTx/>
                          <a:latin typeface="Times New Roman" panose="02020603050405020304" charset="0"/>
                        </a:rPr>
                        <a:t>算子类型</a:t>
                      </a:r>
                    </a:p>
                  </a:txBody>
                  <a:tcPr anchor="ctr">
                    <a:lnL w="19050" cmpd="sng">
                      <a:solidFill>
                        <a:schemeClr val="bg1"/>
                      </a:solidFill>
                      <a:prstDash val="solid"/>
                    </a:lnL>
                    <a:lnR w="19050" cmpd="sng">
                      <a:solidFill>
                        <a:schemeClr val="bg1"/>
                      </a:solidFill>
                      <a:prstDash val="solid"/>
                    </a:lnR>
                    <a:lnT w="19050" cmpd="sng">
                      <a:solidFill>
                        <a:schemeClr val="bg1"/>
                      </a:solidFill>
                      <a:prstDash val="solid"/>
                    </a:lnT>
                    <a:lnB w="19050" cmpd="sng">
                      <a:solidFill>
                        <a:schemeClr val="bg1"/>
                      </a:solidFill>
                      <a:prstDash val="solid"/>
                    </a:lnB>
                    <a:solidFill>
                      <a:srgbClr val="6A005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cs typeface="Courier New Regular" panose="02070609020205020404" charset="0"/>
                        </a:rPr>
                        <a:t>API(tensor, *args)</a:t>
                      </a:r>
                    </a:p>
                  </a:txBody>
                  <a:tcPr anchor="ctr">
                    <a:lnL w="19050" cmpd="sng">
                      <a:solidFill>
                        <a:schemeClr val="bg1"/>
                      </a:solidFill>
                      <a:prstDash val="solid"/>
                    </a:lnL>
                    <a:lnR w="19050" cmpd="sng">
                      <a:solidFill>
                        <a:schemeClr val="bg1"/>
                      </a:solidFill>
                      <a:prstDash val="solid"/>
                    </a:lnR>
                    <a:lnT w="19050" cmpd="sng">
                      <a:solidFill>
                        <a:schemeClr val="bg1"/>
                      </a:solidFill>
                      <a:prstDash val="solid"/>
                    </a:lnT>
                    <a:lnB w="19050" cmpd="sng">
                      <a:solidFill>
                        <a:schemeClr val="bg1"/>
                      </a:solidFill>
                      <a:prstDash val="solid"/>
                    </a:lnB>
                    <a:solidFill>
                      <a:srgbClr val="EDE7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cs typeface="Courier New Regular" panose="02070609020205020404" charset="0"/>
                        </a:rPr>
                        <a:t>tf.nn.Relu(tensor)</a:t>
                      </a:r>
                    </a:p>
                  </a:txBody>
                  <a:tcPr anchor="ctr">
                    <a:lnL w="19050" cmpd="sng">
                      <a:solidFill>
                        <a:schemeClr val="bg1"/>
                      </a:solidFill>
                      <a:prstDash val="solid"/>
                    </a:lnL>
                    <a:lnR w="19050" cmpd="sng">
                      <a:solidFill>
                        <a:schemeClr val="bg1"/>
                      </a:solidFill>
                      <a:prstDash val="solid"/>
                    </a:lnR>
                    <a:lnT w="19050" cmpd="sng">
                      <a:solidFill>
                        <a:schemeClr val="bg1"/>
                      </a:solidFill>
                      <a:prstDash val="solid"/>
                    </a:lnT>
                    <a:lnB w="19050" cmpd="sng">
                      <a:solidFill>
                        <a:schemeClr val="bg1"/>
                      </a:solidFill>
                      <a:prstDash val="solid"/>
                    </a:lnB>
                    <a:solidFill>
                      <a:srgbClr val="EDE7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cs typeface="Courier New Regular" panose="02070609020205020404" charset="0"/>
                        </a:rPr>
                        <a:t>很多</a:t>
                      </a:r>
                    </a:p>
                  </a:txBody>
                  <a:tcPr anchor="ctr">
                    <a:lnL w="19050" cmpd="sng">
                      <a:solidFill>
                        <a:schemeClr val="bg1"/>
                      </a:solidFill>
                      <a:prstDash val="solid"/>
                    </a:lnL>
                    <a:lnR w="19050" cmpd="sng">
                      <a:solidFill>
                        <a:schemeClr val="bg1"/>
                      </a:solidFill>
                      <a:prstDash val="solid"/>
                    </a:lnR>
                    <a:lnT w="19050" cmpd="sng">
                      <a:solidFill>
                        <a:schemeClr val="bg1"/>
                      </a:solidFill>
                      <a:prstDash val="solid"/>
                    </a:lnT>
                    <a:lnB w="19050" cmpd="sng">
                      <a:solidFill>
                        <a:schemeClr val="bg1"/>
                      </a:solidFill>
                      <a:prstDash val="solid"/>
                    </a:lnB>
                    <a:solidFill>
                      <a:srgbClr val="ED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9050" cmpd="sng">
                      <a:solidFill>
                        <a:schemeClr val="bg1"/>
                      </a:solidFill>
                      <a:prstDash val="solid"/>
                    </a:lnL>
                    <a:lnR w="19050" cmpd="sng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cs typeface="Courier New Regular" panose="02070609020205020404" charset="0"/>
                        </a:rPr>
                        <a:t>API(tensor+, *args)</a:t>
                      </a:r>
                    </a:p>
                  </a:txBody>
                  <a:tcPr anchor="ctr">
                    <a:lnL w="19050" cmpd="sng">
                      <a:solidFill>
                        <a:schemeClr val="bg1"/>
                      </a:solidFill>
                      <a:prstDash val="solid"/>
                    </a:lnL>
                    <a:lnR w="19050" cmpd="sng">
                      <a:solidFill>
                        <a:schemeClr val="bg1"/>
                      </a:solidFill>
                      <a:prstDash val="solid"/>
                    </a:lnR>
                    <a:lnT w="19050" cmpd="sng">
                      <a:solidFill>
                        <a:schemeClr val="bg1"/>
                      </a:solidFill>
                      <a:prstDash val="solid"/>
                    </a:lnT>
                    <a:lnB w="19050" cmpd="sng">
                      <a:solidFill>
                        <a:schemeClr val="bg1"/>
                      </a:solidFill>
                      <a:prstDash val="solid"/>
                    </a:lnB>
                    <a:solidFill>
                      <a:srgbClr val="EDE7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cs typeface="Courier New Regular" panose="02070609020205020404" charset="0"/>
                        </a:rPr>
                        <a:t>tf.math.Sub(tensor+)</a:t>
                      </a:r>
                    </a:p>
                  </a:txBody>
                  <a:tcPr anchor="ctr">
                    <a:lnL w="19050" cmpd="sng">
                      <a:solidFill>
                        <a:schemeClr val="bg1"/>
                      </a:solidFill>
                      <a:prstDash val="solid"/>
                    </a:lnL>
                    <a:lnR w="19050" cmpd="sng">
                      <a:solidFill>
                        <a:schemeClr val="bg1"/>
                      </a:solidFill>
                      <a:prstDash val="solid"/>
                    </a:lnR>
                    <a:lnT w="19050" cmpd="sng">
                      <a:solidFill>
                        <a:schemeClr val="bg1"/>
                      </a:solidFill>
                      <a:prstDash val="solid"/>
                    </a:lnT>
                    <a:lnB w="19050" cmpd="sng">
                      <a:solidFill>
                        <a:schemeClr val="bg1"/>
                      </a:solidFill>
                      <a:prstDash val="solid"/>
                    </a:lnB>
                    <a:solidFill>
                      <a:srgbClr val="EDE7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cs typeface="Courier New Regular" panose="02070609020205020404" charset="0"/>
                          <a:sym typeface="+mn-ea"/>
                        </a:rPr>
                        <a:t>很多</a:t>
                      </a:r>
                      <a:endParaRPr lang="zh-CN" altLang="en-US" sz="14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cs typeface="Courier New Regular" panose="02070609020205020404" charset="0"/>
                        <a:sym typeface="+mn-ea"/>
                      </a:endParaRPr>
                    </a:p>
                  </a:txBody>
                  <a:tcPr anchor="ctr">
                    <a:lnL w="19050" cmpd="sng">
                      <a:solidFill>
                        <a:schemeClr val="bg1"/>
                      </a:solidFill>
                      <a:prstDash val="solid"/>
                    </a:lnL>
                    <a:lnR w="19050" cmpd="sng">
                      <a:solidFill>
                        <a:schemeClr val="bg1"/>
                      </a:solidFill>
                      <a:prstDash val="solid"/>
                    </a:lnR>
                    <a:lnT w="19050" cmpd="sng">
                      <a:solidFill>
                        <a:schemeClr val="bg1"/>
                      </a:solidFill>
                      <a:prstDash val="solid"/>
                    </a:lnT>
                    <a:lnB w="19050" cmpd="sng">
                      <a:solidFill>
                        <a:schemeClr val="bg1"/>
                      </a:solidFill>
                      <a:prstDash val="solid"/>
                    </a:lnB>
                    <a:solidFill>
                      <a:srgbClr val="ED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98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9050" cmpd="sng">
                      <a:solidFill>
                        <a:schemeClr val="bg1"/>
                      </a:solidFill>
                      <a:prstDash val="solid"/>
                    </a:lnL>
                    <a:lnR w="19050" cmpd="sng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cs typeface="Courier New Regular" panose="02070609020205020404" charset="0"/>
                        </a:rPr>
                        <a:t>API([tensor]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cs typeface="Courier New Regular" panose="02070609020205020404" charset="0"/>
                          <a:sym typeface="+mn-ea"/>
                        </a:rPr>
                        <a:t>, *args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cs typeface="Courier New Regular" panose="02070609020205020404" charset="0"/>
                        </a:rPr>
                        <a:t>)</a:t>
                      </a:r>
                    </a:p>
                  </a:txBody>
                  <a:tcPr anchor="ctr">
                    <a:lnL w="19050" cmpd="sng">
                      <a:solidFill>
                        <a:schemeClr val="bg1"/>
                      </a:solidFill>
                      <a:prstDash val="solid"/>
                    </a:lnL>
                    <a:lnR w="19050" cmpd="sng">
                      <a:solidFill>
                        <a:schemeClr val="bg1"/>
                      </a:solidFill>
                      <a:prstDash val="solid"/>
                    </a:lnR>
                    <a:lnT w="19050" cmpd="sng">
                      <a:solidFill>
                        <a:schemeClr val="bg1"/>
                      </a:solidFill>
                      <a:prstDash val="solid"/>
                    </a:lnT>
                    <a:lnB w="19050" cmpd="sng">
                      <a:solidFill>
                        <a:schemeClr val="bg1"/>
                      </a:solidFill>
                      <a:prstDash val="solid"/>
                    </a:lnB>
                    <a:solidFill>
                      <a:srgbClr val="EDE7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cs typeface="Courier New Regular" panose="02070609020205020404" charset="0"/>
                        </a:rPr>
                        <a:t>torch.cat([tensor+])</a:t>
                      </a:r>
                    </a:p>
                  </a:txBody>
                  <a:tcPr anchor="ctr">
                    <a:lnL w="19050" cmpd="sng">
                      <a:solidFill>
                        <a:schemeClr val="bg1"/>
                      </a:solidFill>
                      <a:prstDash val="solid"/>
                    </a:lnL>
                    <a:lnR w="19050" cmpd="sng">
                      <a:solidFill>
                        <a:schemeClr val="bg1"/>
                      </a:solidFill>
                      <a:prstDash val="solid"/>
                    </a:lnR>
                    <a:lnT w="19050" cmpd="sng">
                      <a:solidFill>
                        <a:schemeClr val="bg1"/>
                      </a:solidFill>
                      <a:prstDash val="solid"/>
                    </a:lnT>
                    <a:lnB w="19050" cmpd="sng">
                      <a:solidFill>
                        <a:schemeClr val="bg1"/>
                      </a:solidFill>
                      <a:prstDash val="solid"/>
                    </a:lnB>
                    <a:solidFill>
                      <a:srgbClr val="EDE7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cs typeface="Courier New Regular" panose="02070609020205020404" charset="0"/>
                        </a:rPr>
                        <a:t>目前唯一</a:t>
                      </a:r>
                    </a:p>
                  </a:txBody>
                  <a:tcPr anchor="ctr">
                    <a:lnL w="19050" cmpd="sng">
                      <a:solidFill>
                        <a:schemeClr val="bg1"/>
                      </a:solidFill>
                      <a:prstDash val="solid"/>
                    </a:lnL>
                    <a:lnR w="19050" cmpd="sng">
                      <a:solidFill>
                        <a:schemeClr val="bg1"/>
                      </a:solidFill>
                      <a:prstDash val="solid"/>
                    </a:lnR>
                    <a:lnT w="19050" cmpd="sng">
                      <a:solidFill>
                        <a:schemeClr val="bg1"/>
                      </a:solidFill>
                      <a:prstDash val="solid"/>
                    </a:lnT>
                    <a:lnB w="19050" cmpd="sng">
                      <a:solidFill>
                        <a:schemeClr val="bg1"/>
                      </a:solidFill>
                      <a:prstDash val="solid"/>
                    </a:lnB>
                    <a:solidFill>
                      <a:srgbClr val="ED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11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9050" cmpd="sng">
                      <a:solidFill>
                        <a:schemeClr val="bg1"/>
                      </a:solidFill>
                      <a:prstDash val="solid"/>
                    </a:lnL>
                    <a:lnR w="19050" cmpd="sng">
                      <a:solidFill>
                        <a:schemeClr val="bg1"/>
                      </a:solidFill>
                      <a:prstDash val="solid"/>
                    </a:lnR>
                    <a:lnB w="1905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cs typeface="Courier New Regular" panose="02070609020205020404" charset="0"/>
                        </a:rPr>
                        <a:t>API([tensor+], *args)</a:t>
                      </a:r>
                    </a:p>
                  </a:txBody>
                  <a:tcPr anchor="ctr">
                    <a:lnL w="19050" cmpd="sng">
                      <a:solidFill>
                        <a:schemeClr val="bg1"/>
                      </a:solidFill>
                      <a:prstDash val="solid"/>
                    </a:lnL>
                    <a:lnR w="19050" cmpd="sng">
                      <a:solidFill>
                        <a:schemeClr val="bg1"/>
                      </a:solidFill>
                      <a:prstDash val="solid"/>
                    </a:lnR>
                    <a:lnT w="19050" cmpd="sng">
                      <a:solidFill>
                        <a:schemeClr val="bg1"/>
                      </a:solidFill>
                      <a:prstDash val="solid"/>
                    </a:lnT>
                    <a:lnB w="19050" cmpd="sng">
                      <a:solidFill>
                        <a:schemeClr val="bg1"/>
                      </a:solidFill>
                      <a:prstDash val="solid"/>
                    </a:lnB>
                    <a:solidFill>
                      <a:srgbClr val="EDE7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cs typeface="Courier New Regular" panose="02070609020205020404" charset="0"/>
                        </a:rPr>
                        <a:t>tf.keras.layers.Concat([tensor+], dim=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cs typeface="Courier New Regular" panose="02070609020205020404" charset="0"/>
                        </a:rPr>
                        <a:t>\d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cs typeface="Courier New Regular" panose="02070609020205020404" charset="0"/>
                        </a:rPr>
                        <a:t>)</a:t>
                      </a:r>
                    </a:p>
                  </a:txBody>
                  <a:tcPr anchor="ctr">
                    <a:lnL w="19050" cmpd="sng">
                      <a:solidFill>
                        <a:schemeClr val="bg1"/>
                      </a:solidFill>
                      <a:prstDash val="solid"/>
                    </a:lnL>
                    <a:lnR w="19050" cmpd="sng">
                      <a:solidFill>
                        <a:schemeClr val="bg1"/>
                      </a:solidFill>
                      <a:prstDash val="solid"/>
                    </a:lnR>
                    <a:lnT w="19050" cmpd="sng">
                      <a:solidFill>
                        <a:schemeClr val="bg1"/>
                      </a:solidFill>
                      <a:prstDash val="solid"/>
                    </a:lnT>
                    <a:lnB w="19050" cmpd="sng">
                      <a:solidFill>
                        <a:schemeClr val="bg1"/>
                      </a:solidFill>
                      <a:prstDash val="solid"/>
                    </a:lnB>
                    <a:solidFill>
                      <a:srgbClr val="EDE7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cs typeface="Courier New Regular" panose="02070609020205020404" charset="0"/>
                          <a:sym typeface="+mn-ea"/>
                        </a:rPr>
                        <a:t>目前唯一</a:t>
                      </a:r>
                    </a:p>
                  </a:txBody>
                  <a:tcPr anchor="ctr">
                    <a:lnL w="19050" cmpd="sng">
                      <a:solidFill>
                        <a:schemeClr val="bg1"/>
                      </a:solidFill>
                      <a:prstDash val="solid"/>
                    </a:lnL>
                    <a:lnR w="19050" cmpd="sng">
                      <a:solidFill>
                        <a:schemeClr val="bg1"/>
                      </a:solidFill>
                      <a:prstDash val="solid"/>
                    </a:lnR>
                    <a:lnT w="19050" cmpd="sng">
                      <a:solidFill>
                        <a:schemeClr val="bg1"/>
                      </a:solidFill>
                      <a:prstDash val="solid"/>
                    </a:lnT>
                    <a:lnB w="19050" cmpd="sng">
                      <a:solidFill>
                        <a:schemeClr val="bg1"/>
                      </a:solidFill>
                      <a:prstDash val="solid"/>
                    </a:lnB>
                    <a:solidFill>
                      <a:srgbClr val="ED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660">
                <a:tc row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>
                          <a:solidFill>
                            <a:schemeClr val="bg1"/>
                          </a:solidFill>
                          <a:uFillTx/>
                          <a:latin typeface="Times New Roman" panose="02020603050405020304" charset="0"/>
                        </a:rPr>
                        <a:t>函数类型</a:t>
                      </a:r>
                    </a:p>
                  </a:txBody>
                  <a:tcPr anchor="ctr">
                    <a:lnL w="19050" cmpd="sng">
                      <a:solidFill>
                        <a:schemeClr val="bg1"/>
                      </a:solidFill>
                      <a:prstDash val="solid"/>
                    </a:lnL>
                    <a:lnR w="19050" cmpd="sng">
                      <a:solidFill>
                        <a:schemeClr val="bg1"/>
                      </a:solidFill>
                      <a:prstDash val="solid"/>
                    </a:lnR>
                    <a:lnT w="19050" cmpd="sng">
                      <a:solidFill>
                        <a:schemeClr val="bg1"/>
                      </a:solidFill>
                      <a:prstDash val="solid"/>
                    </a:lnT>
                    <a:lnB w="19050" cmpd="sng">
                      <a:solidFill>
                        <a:schemeClr val="bg1"/>
                      </a:solidFill>
                      <a:prstDash val="solid"/>
                    </a:lnB>
                    <a:solidFill>
                      <a:srgbClr val="6A005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cs typeface="Courier New Regular" panose="02070609020205020404" charset="0"/>
                        </a:rPr>
                        <a:t>API(*args)(tensor)</a:t>
                      </a:r>
                    </a:p>
                  </a:txBody>
                  <a:tcPr anchor="ctr">
                    <a:lnL w="19050" cmpd="sng">
                      <a:solidFill>
                        <a:schemeClr val="bg1"/>
                      </a:solidFill>
                      <a:prstDash val="solid"/>
                    </a:lnL>
                    <a:lnR w="19050" cmpd="sng">
                      <a:solidFill>
                        <a:schemeClr val="bg1"/>
                      </a:solidFill>
                      <a:prstDash val="solid"/>
                    </a:lnR>
                    <a:lnT w="19050" cmpd="sng">
                      <a:solidFill>
                        <a:schemeClr val="bg1"/>
                      </a:solidFill>
                      <a:prstDash val="solid"/>
                    </a:lnT>
                    <a:lnB w="19050" cmpd="sng">
                      <a:solidFill>
                        <a:schemeClr val="bg1"/>
                      </a:solidFill>
                      <a:prstDash val="solid"/>
                    </a:lnB>
                    <a:solidFill>
                      <a:srgbClr val="EDE7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cs typeface="Courier New Regular" panose="02070609020205020404" charset="0"/>
                        </a:rPr>
                        <a:t>tf.keras.layers.Conv2D(*args)(tensor)</a:t>
                      </a:r>
                    </a:p>
                  </a:txBody>
                  <a:tcPr anchor="ctr">
                    <a:lnL w="19050" cmpd="sng">
                      <a:solidFill>
                        <a:schemeClr val="bg1"/>
                      </a:solidFill>
                      <a:prstDash val="solid"/>
                    </a:lnL>
                    <a:lnR w="19050" cmpd="sng">
                      <a:solidFill>
                        <a:schemeClr val="bg1"/>
                      </a:solidFill>
                      <a:prstDash val="solid"/>
                    </a:lnR>
                    <a:lnT w="19050" cmpd="sng">
                      <a:solidFill>
                        <a:schemeClr val="bg1"/>
                      </a:solidFill>
                      <a:prstDash val="solid"/>
                    </a:lnT>
                    <a:lnB w="19050" cmpd="sng">
                      <a:solidFill>
                        <a:schemeClr val="bg1"/>
                      </a:solidFill>
                      <a:prstDash val="solid"/>
                    </a:lnB>
                    <a:solidFill>
                      <a:srgbClr val="EDE7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cs typeface="Courier New Regular" panose="02070609020205020404" charset="0"/>
                          <a:sym typeface="+mn-ea"/>
                        </a:rPr>
                        <a:t>很多</a:t>
                      </a:r>
                      <a:endParaRPr lang="zh-CN" altLang="en-US" sz="14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cs typeface="Courier New Regular" panose="02070609020205020404" charset="0"/>
                        <a:sym typeface="+mn-ea"/>
                      </a:endParaRPr>
                    </a:p>
                  </a:txBody>
                  <a:tcPr anchor="ctr">
                    <a:lnL w="19050" cmpd="sng">
                      <a:solidFill>
                        <a:schemeClr val="bg1"/>
                      </a:solidFill>
                      <a:prstDash val="solid"/>
                    </a:lnL>
                    <a:lnR w="19050" cmpd="sng">
                      <a:solidFill>
                        <a:schemeClr val="bg1"/>
                      </a:solidFill>
                      <a:prstDash val="solid"/>
                    </a:lnR>
                    <a:lnT w="19050" cmpd="sng">
                      <a:solidFill>
                        <a:schemeClr val="bg1"/>
                      </a:solidFill>
                      <a:prstDash val="solid"/>
                    </a:lnT>
                    <a:lnB w="19050" cmpd="sng">
                      <a:solidFill>
                        <a:schemeClr val="bg1"/>
                      </a:solidFill>
                      <a:prstDash val="solid"/>
                    </a:lnB>
                    <a:solidFill>
                      <a:srgbClr val="ED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6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9050" cmpd="sng">
                      <a:solidFill>
                        <a:schemeClr val="bg1"/>
                      </a:solidFill>
                      <a:prstDash val="solid"/>
                    </a:lnL>
                    <a:lnR w="19050" cmpd="sng">
                      <a:solidFill>
                        <a:schemeClr val="bg1"/>
                      </a:solidFill>
                      <a:prstDash val="solid"/>
                    </a:lnR>
                    <a:lnB w="1905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cs typeface="Courier New Regular" panose="02070609020205020404" charset="0"/>
                        </a:rPr>
                        <a:t>API(*args)([tensor+])</a:t>
                      </a:r>
                    </a:p>
                  </a:txBody>
                  <a:tcPr anchor="ctr">
                    <a:lnL w="19050" cmpd="sng">
                      <a:solidFill>
                        <a:schemeClr val="bg1"/>
                      </a:solidFill>
                      <a:prstDash val="solid"/>
                    </a:lnL>
                    <a:lnR w="19050" cmpd="sng">
                      <a:solidFill>
                        <a:schemeClr val="bg1"/>
                      </a:solidFill>
                      <a:prstDash val="solid"/>
                    </a:lnR>
                    <a:lnT w="19050" cmpd="sng">
                      <a:solidFill>
                        <a:schemeClr val="bg1"/>
                      </a:solidFill>
                      <a:prstDash val="solid"/>
                    </a:lnT>
                    <a:lnB w="19050" cmpd="sng">
                      <a:solidFill>
                        <a:schemeClr val="bg1"/>
                      </a:solidFill>
                      <a:prstDash val="solid"/>
                    </a:lnB>
                    <a:solidFill>
                      <a:srgbClr val="EDE7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cs typeface="Courier New Regular" panose="02070609020205020404" charset="0"/>
                        </a:rPr>
                        <a:t>tf.keras.layers.Add()([tensor+])</a:t>
                      </a:r>
                    </a:p>
                  </a:txBody>
                  <a:tcPr anchor="ctr">
                    <a:lnL w="19050" cmpd="sng">
                      <a:solidFill>
                        <a:schemeClr val="bg1"/>
                      </a:solidFill>
                      <a:prstDash val="solid"/>
                    </a:lnL>
                    <a:lnR w="19050" cmpd="sng">
                      <a:solidFill>
                        <a:schemeClr val="bg1"/>
                      </a:solidFill>
                      <a:prstDash val="solid"/>
                    </a:lnR>
                    <a:lnT w="19050" cmpd="sng">
                      <a:solidFill>
                        <a:schemeClr val="bg1"/>
                      </a:solidFill>
                      <a:prstDash val="solid"/>
                    </a:lnT>
                    <a:lnB w="19050" cmpd="sng">
                      <a:solidFill>
                        <a:schemeClr val="bg1"/>
                      </a:solidFill>
                      <a:prstDash val="solid"/>
                    </a:lnB>
                    <a:solidFill>
                      <a:srgbClr val="EDE7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cs typeface="Courier New Regular" panose="02070609020205020404" charset="0"/>
                          <a:sym typeface="+mn-ea"/>
                        </a:rPr>
                        <a:t>目前唯一</a:t>
                      </a:r>
                    </a:p>
                  </a:txBody>
                  <a:tcPr anchor="ctr">
                    <a:lnL w="19050" cmpd="sng">
                      <a:solidFill>
                        <a:schemeClr val="bg1"/>
                      </a:solidFill>
                      <a:prstDash val="solid"/>
                    </a:lnL>
                    <a:lnR w="19050" cmpd="sng">
                      <a:solidFill>
                        <a:schemeClr val="bg1"/>
                      </a:solidFill>
                      <a:prstDash val="solid"/>
                    </a:lnR>
                    <a:lnT w="19050" cmpd="sng">
                      <a:solidFill>
                        <a:schemeClr val="bg1"/>
                      </a:solidFill>
                      <a:prstDash val="solid"/>
                    </a:lnT>
                    <a:lnB w="19050" cmpd="sng">
                      <a:solidFill>
                        <a:schemeClr val="bg1"/>
                      </a:solidFill>
                      <a:prstDash val="solid"/>
                    </a:lnB>
                    <a:solidFill>
                      <a:srgbClr val="ED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87985" y="1503680"/>
            <a:ext cx="999109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cs typeface="Courier New Regular" panose="02070609020205020404" charset="0"/>
                <a:sym typeface="+mn-ea"/>
              </a:rPr>
              <a:t>我们将不同框架中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cs typeface="Courier New Regular" panose="02070609020205020404" charset="0"/>
                <a:sym typeface="+mn-ea"/>
              </a:rPr>
              <a:t>API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cs typeface="Courier New Regular" panose="02070609020205020404" charset="0"/>
                <a:sym typeface="+mn-ea"/>
              </a:rPr>
              <a:t>的具体实现方式大致分为两种，算子类型以及层类型</a:t>
            </a:r>
          </a:p>
          <a:p>
            <a:pPr marL="742950" lvl="2" indent="-285750" fontAlgn="auto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zh-CN" altLang="en-US" b="1">
                <a:solidFill>
                  <a:srgbClr val="6A005F"/>
                </a:solidFill>
                <a:uFillTx/>
                <a:latin typeface="Times New Roman" panose="02020603050405020304" charset="0"/>
                <a:cs typeface="Courier New Regular" panose="02070609020205020404" charset="0"/>
                <a:sym typeface="+mn-ea"/>
              </a:rPr>
              <a:t>算子类型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cs typeface="Courier New Regular" panose="02070609020205020404" charset="0"/>
                <a:sym typeface="+mn-ea"/>
              </a:rPr>
              <a:t>: </a:t>
            </a:r>
            <a:r>
              <a:rPr lang="en-US" altLang="zh-CN" b="1">
                <a:solidFill>
                  <a:schemeClr val="tx1"/>
                </a:solidFill>
                <a:uFillTx/>
                <a:latin typeface="Times New Roman" panose="02020603050405020304" charset="0"/>
                <a:cs typeface="Courier New Bold" panose="02070609020205020404" charset="0"/>
                <a:sym typeface="+mn-ea"/>
              </a:rPr>
              <a:t>API(tensor, *args), API(tensor+, *args)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cs typeface="Courier New Regular" panose="02070609020205020404" charset="0"/>
                <a:sym typeface="+mn-ea"/>
              </a:rPr>
              <a:t>, API([tensor], *args), API([tensor+], *args); </a:t>
            </a:r>
          </a:p>
          <a:p>
            <a:pPr marL="742950" lvl="2" indent="-285750" fontAlgn="auto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zh-CN" altLang="en-US" b="1">
                <a:solidFill>
                  <a:srgbClr val="6A005F"/>
                </a:solidFill>
                <a:uFillTx/>
                <a:latin typeface="Times New Roman" panose="02020603050405020304" charset="0"/>
                <a:cs typeface="Courier New Regular" panose="02070609020205020404" charset="0"/>
                <a:sym typeface="+mn-ea"/>
              </a:rPr>
              <a:t>函数类型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cs typeface="Courier New Regular" panose="02070609020205020404" charset="0"/>
                <a:sym typeface="+mn-ea"/>
              </a:rPr>
              <a:t>: </a:t>
            </a:r>
            <a:r>
              <a:rPr lang="en-US" altLang="zh-CN" b="1">
                <a:solidFill>
                  <a:schemeClr val="tx1"/>
                </a:solidFill>
                <a:uFillTx/>
                <a:latin typeface="Times New Roman" panose="02020603050405020304" charset="0"/>
                <a:cs typeface="Courier New Bold" panose="02070609020205020404" charset="0"/>
                <a:sym typeface="+mn-ea"/>
              </a:rPr>
              <a:t>API(*args)(tensor)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cs typeface="Courier New Regular" panose="02070609020205020404" charset="0"/>
                <a:sym typeface="+mn-ea"/>
              </a:rPr>
              <a:t>, API(*args)([tensor+]); </a:t>
            </a:r>
          </a:p>
          <a:p>
            <a:pPr marL="742950" lvl="2" indent="-285750" fontAlgn="auto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zh-CN" altLang="en-US" b="1">
                <a:solidFill>
                  <a:srgbClr val="6A005F"/>
                </a:solidFill>
                <a:uFillTx/>
                <a:latin typeface="Times New Roman" panose="02020603050405020304" charset="0"/>
                <a:cs typeface="Courier New Regular" panose="02070609020205020404" charset="0"/>
                <a:sym typeface="+mn-ea"/>
              </a:rPr>
              <a:t>具体实现类型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cs typeface="Courier New Regular" panose="02070609020205020404" charset="0"/>
                <a:sym typeface="+mn-ea"/>
              </a:rPr>
              <a:t>：即，不可进行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cs typeface="Courier New Regular" panose="02070609020205020404" charset="0"/>
                <a:sym typeface="+mn-ea"/>
              </a:rPr>
              <a:t>Table Mapping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cs typeface="Courier New Regular" panose="02070609020205020404" charset="0"/>
                <a:sym typeface="+mn-ea"/>
              </a:rPr>
              <a:t>，需要单独实现的函数类型；</a:t>
            </a:r>
          </a:p>
          <a:p>
            <a:pPr marL="1200150" lvl="3" indent="-285750" fontAlgn="auto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cs typeface="Courier New Regular" panose="02070609020205020404" charset="0"/>
                <a:sym typeface="+mn-ea"/>
              </a:rPr>
              <a:t>例如算子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cs typeface="Courier New Regular" panose="02070609020205020404" charset="0"/>
                <a:sym typeface="+mn-ea"/>
              </a:rPr>
              <a:t>ONNX::GlobalAveagePool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cs typeface="Courier New Regular" panose="02070609020205020404" charset="0"/>
                <a:sym typeface="+mn-ea"/>
              </a:rPr>
              <a:t>在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cs typeface="Courier New Regular" panose="02070609020205020404" charset="0"/>
                <a:sym typeface="+mn-ea"/>
              </a:rPr>
              <a:t>PyTorch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cs typeface="Courier New Regular" panose="02070609020205020404" charset="0"/>
                <a:sym typeface="+mn-ea"/>
              </a:rPr>
              <a:t>框架下无对应的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cs typeface="Courier New Regular" panose="02070609020205020404" charset="0"/>
                <a:sym typeface="+mn-ea"/>
              </a:rPr>
              <a:t>API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cs typeface="Courier New Regular" panose="02070609020205020404" charset="0"/>
                <a:sym typeface="+mn-ea"/>
              </a:rPr>
              <a:t>，则需单独实现。</a:t>
            </a:r>
          </a:p>
        </p:txBody>
      </p:sp>
      <p:pic>
        <p:nvPicPr>
          <p:cNvPr id="4" name="图片 3" descr="截屏2024-01-24 13.31.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8725" y="0"/>
            <a:ext cx="2092325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962265" y="4201160"/>
            <a:ext cx="2157095" cy="2089785"/>
          </a:xfrm>
          <a:prstGeom prst="rect">
            <a:avLst/>
          </a:prstGeom>
          <a:noFill/>
          <a:ln w="12700">
            <a:solidFill>
              <a:srgbClr val="6A005F"/>
            </a:solidFill>
            <a:prstDash val="dash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/>
              <a:t>每一个函数</a:t>
            </a:r>
            <a:r>
              <a:rPr lang="en-US" altLang="zh-CN" sz="1400" b="1">
                <a:solidFill>
                  <a:srgbClr val="6A005F"/>
                </a:solidFill>
              </a:rPr>
              <a:t>apis</a:t>
            </a:r>
            <a:r>
              <a:rPr lang="zh-CN" altLang="en-US" sz="1400" b="1">
                <a:solidFill>
                  <a:srgbClr val="6A005F"/>
                </a:solidFill>
              </a:rPr>
              <a:t>与</a:t>
            </a:r>
            <a:r>
              <a:rPr lang="en-US" altLang="zh-CN" sz="1400" b="1">
                <a:solidFill>
                  <a:srgbClr val="6A005F"/>
                </a:solidFill>
              </a:rPr>
              <a:t>pattern</a:t>
            </a:r>
            <a:r>
              <a:rPr lang="zh-CN" altLang="en-US" sz="1400"/>
              <a:t>在</a:t>
            </a:r>
            <a:r>
              <a:rPr lang="en-US" altLang="zh-CN" sz="1400"/>
              <a:t>Json</a:t>
            </a:r>
            <a:r>
              <a:rPr lang="zh-CN" altLang="en-US" sz="1400"/>
              <a:t>数据结构中一一对应，</a:t>
            </a:r>
            <a:r>
              <a:rPr lang="en-US" altLang="zh-CN" sz="1400" b="1">
                <a:solidFill>
                  <a:srgbClr val="6A005F"/>
                </a:solidFill>
                <a:latin typeface="Times New Roman Bold" panose="02020603050405020304" charset="0"/>
                <a:cs typeface="Times New Roman Bold" panose="02020603050405020304" charset="0"/>
              </a:rPr>
              <a:t>hard_template</a:t>
            </a:r>
            <a:r>
              <a:rPr lang="zh-CN" altLang="en-US" sz="1400"/>
              <a:t>关键字表述该函数是否可以使用模版表达（是否需要单独实现）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12" name="文本占位符 2"/>
          <p:cNvSpPr txBox="1"/>
          <p:nvPr/>
        </p:nvSpPr>
        <p:spPr>
          <a:xfrm>
            <a:off x="793188" y="168977"/>
            <a:ext cx="11417862" cy="52197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7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当前进展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4525" y="1041400"/>
            <a:ext cx="29241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参数对齐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07243" y="1593177"/>
            <a:ext cx="8777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sz="1600" dirty="0">
                <a:latin typeface="Courier New Regular" panose="02070609020205020404" charset="0"/>
                <a:cs typeface="Courier New Regular" panose="02070609020205020404" charset="0"/>
              </a:rPr>
              <a:t>基于</a:t>
            </a:r>
            <a:r>
              <a:rPr lang="en-US" altLang="zh-CN" sz="1600" dirty="0">
                <a:latin typeface="Courier New Regular" panose="02070609020205020404" charset="0"/>
                <a:cs typeface="Courier New Regular" panose="02070609020205020404" charset="0"/>
              </a:rPr>
              <a:t>API-MAPPING</a:t>
            </a:r>
            <a:r>
              <a:rPr lang="zh-CN" altLang="en-US" sz="1600" dirty="0">
                <a:latin typeface="Courier New Regular" panose="02070609020205020404" charset="0"/>
                <a:cs typeface="Courier New Regular" panose="02070609020205020404" charset="0"/>
              </a:rPr>
              <a:t>的对应关系</a:t>
            </a:r>
            <a:r>
              <a:rPr lang="en-US" altLang="zh-CN" sz="1600" dirty="0">
                <a:latin typeface="Courier New Regular" panose="02070609020205020404" charset="0"/>
                <a:cs typeface="Courier New Regular" panose="02070609020205020404" charset="0"/>
              </a:rPr>
              <a:t>, </a:t>
            </a:r>
            <a:r>
              <a:rPr lang="zh-CN" altLang="en-US" sz="1600" dirty="0">
                <a:latin typeface="Courier New Regular" panose="02070609020205020404" charset="0"/>
                <a:cs typeface="Courier New Regular" panose="02070609020205020404" charset="0"/>
              </a:rPr>
              <a:t>从文档中整合</a:t>
            </a:r>
            <a:r>
              <a:rPr lang="en-US" altLang="zh-CN" sz="1600" dirty="0">
                <a:latin typeface="Courier New Regular" panose="02070609020205020404" charset="0"/>
                <a:cs typeface="Courier New Regular" panose="02070609020205020404" charset="0"/>
              </a:rPr>
              <a:t>ONNX</a:t>
            </a:r>
            <a:r>
              <a:rPr lang="zh-CN" altLang="en-US" sz="1600" dirty="0">
                <a:latin typeface="Courier New Regular" panose="02070609020205020404" charset="0"/>
                <a:cs typeface="Courier New Regular" panose="02070609020205020404" charset="0"/>
              </a:rPr>
              <a:t>与各具体框架的信息</a:t>
            </a:r>
            <a:endParaRPr lang="en-US" altLang="zh-CN" sz="1600" dirty="0">
              <a:latin typeface="Courier New Regular" panose="02070609020205020404" charset="0"/>
              <a:cs typeface="Courier New Regular" panose="02070609020205020404" charset="0"/>
            </a:endParaRP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sz="1600" dirty="0">
                <a:latin typeface="Courier New Regular" panose="02070609020205020404" charset="0"/>
                <a:cs typeface="Courier New Regular" panose="02070609020205020404" charset="0"/>
              </a:rPr>
              <a:t>计划根据名称相似度、定义相似度和对现有工具进行程序分析的方法确定参数对齐。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635" y="2177952"/>
            <a:ext cx="9590730" cy="357436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187718" y="4969869"/>
            <a:ext cx="159845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PARAM ALIGNMENT</a:t>
            </a:r>
            <a:endParaRPr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12" name="文本占位符 2"/>
          <p:cNvSpPr txBox="1"/>
          <p:nvPr/>
        </p:nvSpPr>
        <p:spPr>
          <a:xfrm>
            <a:off x="793188" y="168977"/>
            <a:ext cx="11417862" cy="52197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7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未来工作安排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08050" y="1094105"/>
            <a:ext cx="10313035" cy="4996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2400" b="1">
                <a:solidFill>
                  <a:srgbClr val="6A005F"/>
                </a:solidFill>
              </a:rPr>
              <a:t>开发计划：</a:t>
            </a:r>
          </a:p>
          <a:p>
            <a:pPr marL="800100" lvl="1" indent="-342900">
              <a:buFont typeface="Arial" panose="020B0704020202020204" pitchFamily="34" charset="0"/>
              <a:buChar char="•"/>
            </a:pPr>
            <a:r>
              <a:rPr lang="zh-CN" altLang="en-US" sz="2000"/>
              <a:t>完成</a:t>
            </a:r>
            <a:r>
              <a:rPr lang="en-US" altLang="zh-CN" sz="2000"/>
              <a:t>API</a:t>
            </a:r>
            <a:r>
              <a:rPr lang="zh-CN" altLang="en-US" sz="2000"/>
              <a:t>映射以及参数对齐，并对结果进行单元测试，以降低测试输出的误报率</a:t>
            </a:r>
          </a:p>
          <a:p>
            <a:pPr marL="800100" lvl="1" indent="-342900">
              <a:buFont typeface="Arial" panose="020B0704020202020204" pitchFamily="34" charset="0"/>
              <a:buChar char="•"/>
            </a:pPr>
            <a:r>
              <a:rPr lang="zh-CN" altLang="en-US" sz="2000">
                <a:sym typeface="+mn-ea"/>
              </a:rPr>
              <a:t>完成基于</a:t>
            </a:r>
            <a:r>
              <a:rPr lang="en-US" altLang="zh-CN" sz="2000">
                <a:sym typeface="+mn-ea"/>
              </a:rPr>
              <a:t>ONNX IR</a:t>
            </a:r>
            <a:r>
              <a:rPr lang="zh-CN" altLang="en-US" sz="2000">
                <a:sym typeface="+mn-ea"/>
              </a:rPr>
              <a:t>文件的模型构建代码生成，需适配以下深度学习框架：</a:t>
            </a:r>
            <a:endParaRPr lang="zh-CN" altLang="en-US" sz="2000"/>
          </a:p>
          <a:p>
            <a:pPr marL="1257300" lvl="2" indent="-342900">
              <a:buFont typeface="Arial" panose="020B0704020202020204" pitchFamily="34" charset="0"/>
              <a:buChar char="•"/>
            </a:pPr>
            <a:r>
              <a:rPr lang="en-US" altLang="zh-CN" sz="2000">
                <a:sym typeface="+mn-ea"/>
              </a:rPr>
              <a:t>TensorFlow</a:t>
            </a:r>
            <a:endParaRPr lang="en-US" altLang="zh-CN" sz="2000"/>
          </a:p>
          <a:p>
            <a:pPr marL="1257300" lvl="2" indent="-342900">
              <a:buFont typeface="Arial" panose="020B0704020202020204" pitchFamily="34" charset="0"/>
              <a:buChar char="•"/>
            </a:pPr>
            <a:r>
              <a:rPr lang="en-US" altLang="zh-CN" sz="2000">
                <a:sym typeface="+mn-ea"/>
              </a:rPr>
              <a:t>PyTorch</a:t>
            </a:r>
            <a:endParaRPr lang="en-US" altLang="zh-CN" sz="2000"/>
          </a:p>
          <a:p>
            <a:pPr marL="1257300" lvl="2" indent="-342900">
              <a:buFont typeface="Arial" panose="020B0704020202020204" pitchFamily="34" charset="0"/>
              <a:buChar char="•"/>
            </a:pPr>
            <a:r>
              <a:rPr lang="en-US" altLang="zh-CN" sz="2000">
                <a:sym typeface="+mn-ea"/>
              </a:rPr>
              <a:t>PaddlePaddle</a:t>
            </a:r>
            <a:endParaRPr lang="en-US" altLang="zh-CN" sz="2000"/>
          </a:p>
          <a:p>
            <a:pPr marL="1257300" lvl="2" indent="-342900">
              <a:buFont typeface="Arial" panose="020B0704020202020204" pitchFamily="34" charset="0"/>
              <a:buChar char="•"/>
            </a:pPr>
            <a:r>
              <a:rPr lang="en-US" altLang="zh-CN" sz="2000">
                <a:sym typeface="+mn-ea"/>
              </a:rPr>
              <a:t>MindSpore</a:t>
            </a:r>
            <a:endParaRPr lang="zh-CN" altLang="en-US" sz="2000"/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400" b="1">
                <a:solidFill>
                  <a:srgbClr val="6A005F"/>
                </a:solidFill>
              </a:rPr>
              <a:t>实验计划</a:t>
            </a:r>
            <a:r>
              <a:rPr lang="zh-CN" altLang="en-US" sz="2000"/>
              <a:t>：</a:t>
            </a:r>
          </a:p>
          <a:p>
            <a:pPr marL="800100" lvl="1" indent="-342900">
              <a:buFont typeface="Arial" panose="020B0704020202020204" pitchFamily="34" charset="0"/>
              <a:buChar char="•"/>
            </a:pPr>
            <a:r>
              <a:rPr lang="zh-CN" altLang="en-US" sz="2000"/>
              <a:t>完成使用简单模型和复杂模型的差分测试</a:t>
            </a:r>
            <a:endParaRPr lang="en-US" altLang="zh-CN" sz="2000"/>
          </a:p>
          <a:p>
            <a:pPr marL="800100" lvl="1" indent="-342900">
              <a:buFont typeface="Arial" panose="020B0704020202020204" pitchFamily="34" charset="0"/>
              <a:buChar char="•"/>
            </a:pPr>
            <a:r>
              <a:rPr lang="zh-CN" altLang="en-US" sz="2000"/>
              <a:t>迭代优化实验</a:t>
            </a:r>
            <a:endParaRPr lang="en-US" altLang="zh-CN" sz="2000"/>
          </a:p>
          <a:p>
            <a:pPr marL="800100" lvl="1" indent="-342900">
              <a:buFont typeface="Arial" panose="020B0704020202020204" pitchFamily="34" charset="0"/>
              <a:buChar char="•"/>
            </a:pPr>
            <a:r>
              <a:rPr lang="zh-CN" altLang="en-US" sz="2000"/>
              <a:t>在</a:t>
            </a:r>
            <a:r>
              <a:rPr lang="en-US" altLang="zh-CN" sz="2000"/>
              <a:t>Github</a:t>
            </a:r>
            <a:r>
              <a:rPr lang="zh-CN" altLang="en-US" sz="2000"/>
              <a:t>上提交相关</a:t>
            </a:r>
            <a:r>
              <a:rPr lang="en-US" altLang="zh-CN" sz="2000"/>
              <a:t>issue</a:t>
            </a:r>
            <a:endParaRPr lang="zh-CN" altLang="en-US" sz="2000"/>
          </a:p>
          <a:p>
            <a:pPr marL="342900" indent="-342900">
              <a:buNone/>
            </a:pPr>
            <a:endParaRPr lang="zh-CN" altLang="en-US" sz="2000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2400" b="1">
                <a:solidFill>
                  <a:srgbClr val="6A005F"/>
                </a:solidFill>
              </a:rPr>
              <a:t>投稿计划：</a:t>
            </a:r>
          </a:p>
          <a:p>
            <a:pPr marL="742950" lvl="1" indent="-285750">
              <a:lnSpc>
                <a:spcPct val="120000"/>
              </a:lnSpc>
              <a:buFont typeface="Arial" panose="020B0704020202020204" pitchFamily="34" charset="0"/>
              <a:buChar char="•"/>
            </a:pPr>
            <a:r>
              <a:rPr lang="en-US" altLang="zh-CN" sz="2000"/>
              <a:t>5</a:t>
            </a:r>
            <a:r>
              <a:rPr lang="zh-CN" altLang="en-US" sz="2000"/>
              <a:t>月底完成论文编写，投稿</a:t>
            </a:r>
            <a:r>
              <a:rPr lang="en-US" altLang="zh-CN" sz="2000"/>
              <a:t>ASE 2024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/>
          <p:cNvSpPr txBox="1"/>
          <p:nvPr/>
        </p:nvSpPr>
        <p:spPr>
          <a:xfrm>
            <a:off x="11229278" y="6322741"/>
            <a:ext cx="535260" cy="523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1D91E7F-84B6-4064-9D4E-CC7D244BCA04}" type="slidenum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charset="-122"/>
              </a:rPr>
              <a:t>2</a:t>
            </a:fld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/>
              <a:ea typeface="微软雅黑" panose="020B0503020204020204" charset="-122"/>
            </a:endParaRPr>
          </a:p>
        </p:txBody>
      </p:sp>
      <p:sp>
        <p:nvSpPr>
          <p:cNvPr id="12" name="文本占位符 2"/>
          <p:cNvSpPr txBox="1"/>
          <p:nvPr/>
        </p:nvSpPr>
        <p:spPr>
          <a:xfrm>
            <a:off x="793188" y="159452"/>
            <a:ext cx="11417862" cy="52197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7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方法论总览</a:t>
            </a:r>
          </a:p>
        </p:txBody>
      </p:sp>
      <p:pic>
        <p:nvPicPr>
          <p:cNvPr id="2" name="图片 1" descr="MoCoDiff-overview-n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35" y="974090"/>
            <a:ext cx="8176260" cy="490982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8722995" y="974090"/>
            <a:ext cx="3352800" cy="1551940"/>
          </a:xfrm>
          <a:prstGeom prst="rect">
            <a:avLst/>
          </a:prstGeom>
          <a:solidFill>
            <a:schemeClr val="bg1"/>
          </a:solidFill>
          <a:ln>
            <a:solidFill>
              <a:srgbClr val="6A005F"/>
            </a:solidFill>
          </a:ln>
        </p:spPr>
        <p:txBody>
          <a:bodyPr wrap="square" rtlCol="0">
            <a:noAutofit/>
          </a:bodyPr>
          <a:lstStyle/>
          <a:p>
            <a:pPr indent="0">
              <a:buFont typeface="Arial" panose="020B0704020202020204" pitchFamily="34" charset="0"/>
              <a:buNone/>
            </a:pPr>
            <a:r>
              <a:rPr lang="zh-CN" altLang="en-US" sz="1400" b="1"/>
              <a:t>跨框架之间的</a:t>
            </a:r>
            <a:r>
              <a:rPr lang="en-US" altLang="zh-CN" sz="1400" b="1"/>
              <a:t>API</a:t>
            </a:r>
            <a:r>
              <a:rPr lang="zh-CN" altLang="en-US" sz="1400" b="1"/>
              <a:t>匹配：</a:t>
            </a: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sz="1400"/>
              <a:t>基于官方文档：依次通过API名称相同、API名称相似、API定义来跨框架匹配API</a:t>
            </a: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sz="1400"/>
              <a:t>基于模型转换：从模型转换器的映射表中导出映射规则进行分析，并完成跨框架的参数对齐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722995" y="2679700"/>
            <a:ext cx="3352800" cy="1687830"/>
          </a:xfrm>
          <a:prstGeom prst="rect">
            <a:avLst/>
          </a:prstGeom>
          <a:solidFill>
            <a:schemeClr val="bg1"/>
          </a:solidFill>
          <a:ln>
            <a:solidFill>
              <a:srgbClr val="6A005F"/>
            </a:solidFill>
          </a:ln>
        </p:spPr>
        <p:txBody>
          <a:bodyPr wrap="square" rtlCol="0">
            <a:noAutofit/>
          </a:bodyPr>
          <a:lstStyle/>
          <a:p>
            <a:pPr indent="0">
              <a:buFont typeface="Arial" panose="020B0704020202020204" pitchFamily="34" charset="0"/>
              <a:buNone/>
            </a:pPr>
            <a:r>
              <a:rPr lang="zh-CN" altLang="en-US" sz="1400" b="1"/>
              <a:t>跨框架的同语义模型构建代码组装：</a:t>
            </a: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sz="1400"/>
              <a:t>代码块变异：</a:t>
            </a:r>
            <a:r>
              <a:rPr lang="en-US" altLang="zh-CN" sz="1400"/>
              <a:t>API</a:t>
            </a:r>
            <a:r>
              <a:rPr lang="zh-CN" altLang="en-US" sz="1400"/>
              <a:t>替换、参数变异、边界值生成。参数取值范围不完整的时候，可以实现跨平台补全。</a:t>
            </a: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sz="1400"/>
              <a:t>代码组装：变异之后的代码块语义相同，生成适配于不同框架的的抽象代码树，并翻译为可执行代码。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8722995" y="4476115"/>
            <a:ext cx="3352800" cy="1783080"/>
          </a:xfrm>
          <a:prstGeom prst="rect">
            <a:avLst/>
          </a:prstGeom>
          <a:solidFill>
            <a:schemeClr val="bg1"/>
          </a:solidFill>
          <a:ln>
            <a:solidFill>
              <a:srgbClr val="6A005F"/>
            </a:solidFill>
          </a:ln>
        </p:spPr>
        <p:txBody>
          <a:bodyPr wrap="square" rtlCol="0">
            <a:noAutofit/>
          </a:bodyPr>
          <a:lstStyle/>
          <a:p>
            <a:pPr indent="0">
              <a:buFont typeface="Arial" panose="020B0704020202020204" pitchFamily="34" charset="0"/>
              <a:buNone/>
            </a:pPr>
            <a:r>
              <a:rPr lang="zh-CN" altLang="en-US" sz="1400" b="1"/>
              <a:t>测试执行：</a:t>
            </a: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sz="1400" b="1"/>
              <a:t>测试输入变异：</a:t>
            </a:r>
            <a:r>
              <a:rPr lang="zh-CN" altLang="en-US" sz="1400"/>
              <a:t>输入数据类型主要分为序列化和非序列化，针对不同的数据类型设计不同的变异方法。</a:t>
            </a: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sz="1400" b="1"/>
              <a:t>缺陷捕获：</a:t>
            </a:r>
            <a:r>
              <a:rPr lang="zh-CN" altLang="en-US" sz="1400"/>
              <a:t>基于差分测试的思想，比较使用不同深度学习框架时，模型定义、训练和验证阶段的数值和状态的一致性。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/>
          <p:cNvSpPr txBox="1"/>
          <p:nvPr/>
        </p:nvSpPr>
        <p:spPr>
          <a:xfrm>
            <a:off x="11229278" y="6322741"/>
            <a:ext cx="535260" cy="523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1D91E7F-84B6-4064-9D4E-CC7D244BCA04}" type="slidenum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charset="-122"/>
              </a:rPr>
              <a:t>3</a:t>
            </a:fld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/>
              <a:ea typeface="微软雅黑" panose="020B0503020204020204" charset="-122"/>
            </a:endParaRPr>
          </a:p>
        </p:txBody>
      </p:sp>
      <p:sp>
        <p:nvSpPr>
          <p:cNvPr id="12" name="文本占位符 2"/>
          <p:cNvSpPr txBox="1"/>
          <p:nvPr/>
        </p:nvSpPr>
        <p:spPr>
          <a:xfrm>
            <a:off x="793188" y="159452"/>
            <a:ext cx="11417862" cy="52197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7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结合差分测试的深度学习库测试扩展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978910" y="4037330"/>
            <a:ext cx="50469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tx1"/>
                </a:solidFill>
              </a:rPr>
              <a:t>基于语义一致性的深度学习框架差分</a:t>
            </a:r>
            <a:r>
              <a:rPr lang="zh-CN" altLang="en-US" sz="1600" b="1">
                <a:solidFill>
                  <a:schemeClr val="tx1"/>
                </a:solidFill>
                <a:sym typeface="+mn-ea"/>
              </a:rPr>
              <a:t>测试</a:t>
            </a:r>
            <a:r>
              <a:rPr lang="zh-CN" altLang="en-US" sz="1600" b="1">
                <a:solidFill>
                  <a:schemeClr val="tx1"/>
                </a:solidFill>
              </a:rPr>
              <a:t>技术</a:t>
            </a:r>
          </a:p>
        </p:txBody>
      </p:sp>
      <p:pic>
        <p:nvPicPr>
          <p:cNvPr id="37" name="图片 36" descr="截屏2023-09-06 16.03.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290" y="1052830"/>
            <a:ext cx="7277735" cy="274955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813175" y="681355"/>
            <a:ext cx="44418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>
                <a:sym typeface="+mn-ea"/>
              </a:rPr>
              <a:t>基于代码组装的深度学习框架模糊测试技术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805180" y="3919855"/>
            <a:ext cx="10452735" cy="0"/>
          </a:xfrm>
          <a:prstGeom prst="line">
            <a:avLst/>
          </a:prstGeom>
          <a:ln w="12700" cap="flat" cmpd="sng" algn="ctr">
            <a:solidFill>
              <a:srgbClr val="6A005F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320290" y="4434840"/>
            <a:ext cx="7426960" cy="583565"/>
          </a:xfrm>
          <a:prstGeom prst="rect">
            <a:avLst/>
          </a:prstGeom>
          <a:noFill/>
          <a:ln w="12700">
            <a:solidFill>
              <a:srgbClr val="6A005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1600"/>
              <a:t>之前版本的技术无法使用差分测试的原因在于</a:t>
            </a:r>
            <a:r>
              <a:rPr lang="zh-CN" altLang="en-US" sz="1600" b="1">
                <a:solidFill>
                  <a:srgbClr val="6A005F"/>
                </a:solidFill>
              </a:rPr>
              <a:t>无法保证跨框架之间生成的代码语义相同，因此无法比较在不同框架上相同结构的模型的输出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793115" y="5293995"/>
            <a:ext cx="2007235" cy="714375"/>
          </a:xfrm>
          <a:prstGeom prst="round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656330" y="5293995"/>
            <a:ext cx="2007235" cy="714375"/>
          </a:xfrm>
          <a:prstGeom prst="round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6576695" y="5293995"/>
            <a:ext cx="2007235" cy="714375"/>
          </a:xfrm>
          <a:prstGeom prst="round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9497060" y="5293995"/>
            <a:ext cx="2007235" cy="714375"/>
          </a:xfrm>
          <a:prstGeom prst="round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22655" y="5467350"/>
            <a:ext cx="183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API</a:t>
            </a:r>
            <a:r>
              <a:rPr lang="zh-CN" altLang="en-US" b="1">
                <a:solidFill>
                  <a:schemeClr val="bg1"/>
                </a:solidFill>
              </a:rPr>
              <a:t>和参数映射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627120" y="5351780"/>
            <a:ext cx="2077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</a:rPr>
              <a:t>模型构建代码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</a:rPr>
              <a:t>抽象化</a:t>
            </a:r>
          </a:p>
        </p:txBody>
      </p:sp>
      <p:sp>
        <p:nvSpPr>
          <p:cNvPr id="17" name="右箭头 16"/>
          <p:cNvSpPr/>
          <p:nvPr/>
        </p:nvSpPr>
        <p:spPr>
          <a:xfrm>
            <a:off x="5806440" y="5433060"/>
            <a:ext cx="704215" cy="435610"/>
          </a:xfrm>
          <a:prstGeom prst="rightArrow">
            <a:avLst/>
          </a:prstGeom>
          <a:noFill/>
          <a:ln>
            <a:solidFill>
              <a:srgbClr val="6A005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6A005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8707755" y="5433060"/>
            <a:ext cx="704215" cy="435610"/>
          </a:xfrm>
          <a:prstGeom prst="rightArrow">
            <a:avLst/>
          </a:prstGeom>
          <a:noFill/>
          <a:ln>
            <a:solidFill>
              <a:srgbClr val="6A005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6A005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右箭头 2"/>
          <p:cNvSpPr/>
          <p:nvPr/>
        </p:nvSpPr>
        <p:spPr>
          <a:xfrm>
            <a:off x="2914650" y="5433060"/>
            <a:ext cx="704215" cy="435610"/>
          </a:xfrm>
          <a:prstGeom prst="rightArrow">
            <a:avLst/>
          </a:prstGeom>
          <a:noFill/>
          <a:ln>
            <a:solidFill>
              <a:srgbClr val="6A005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6A005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76060" y="5328920"/>
            <a:ext cx="2077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</a:rPr>
              <a:t>模型构建代码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</a:rPr>
              <a:t>翻译与变异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497060" y="5327650"/>
            <a:ext cx="2077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</a:rPr>
              <a:t>基于数值差异和状态差异捕获缺陷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>
            <p:custDataLst>
              <p:tags r:id="rId1"/>
            </p:custDataLst>
          </p:nvPr>
        </p:nvCxnSpPr>
        <p:spPr>
          <a:xfrm>
            <a:off x="2330450" y="2007870"/>
            <a:ext cx="2574925" cy="0"/>
          </a:xfrm>
          <a:prstGeom prst="line">
            <a:avLst/>
          </a:prstGeom>
          <a:ln w="19050">
            <a:solidFill>
              <a:srgbClr val="6A005F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>
            <p:custDataLst>
              <p:tags r:id="rId2"/>
            </p:custDataLst>
          </p:nvPr>
        </p:nvCxnSpPr>
        <p:spPr>
          <a:xfrm>
            <a:off x="2330450" y="4624705"/>
            <a:ext cx="5194935" cy="0"/>
          </a:xfrm>
          <a:prstGeom prst="line">
            <a:avLst/>
          </a:prstGeom>
          <a:ln w="19050">
            <a:solidFill>
              <a:srgbClr val="6A005F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>
                <a:latin typeface="Times New Roman" panose="02020603050405020304" charset="0"/>
                <a:ea typeface="微软雅黑" charset="0"/>
              </a:rPr>
              <a:t>4</a:t>
            </a:fld>
            <a:endParaRPr lang="zh-CN" altLang="en-US" dirty="0">
              <a:latin typeface="Times New Roman" panose="02020603050405020304" charset="0"/>
              <a:ea typeface="微软雅黑" charset="0"/>
            </a:endParaRPr>
          </a:p>
        </p:txBody>
      </p:sp>
      <p:sp>
        <p:nvSpPr>
          <p:cNvPr id="12" name="文本占位符 2"/>
          <p:cNvSpPr txBox="1"/>
          <p:nvPr/>
        </p:nvSpPr>
        <p:spPr>
          <a:xfrm>
            <a:off x="793115" y="169228"/>
            <a:ext cx="2574925" cy="52197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7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charset="0"/>
                <a:ea typeface="微软雅黑" charset="0"/>
              </a:rPr>
              <a:t>等价</a:t>
            </a:r>
            <a:r>
              <a:rPr lang="en-US" altLang="zh-CN" dirty="0">
                <a:latin typeface="Times New Roman" panose="02020603050405020304" charset="0"/>
                <a:ea typeface="微软雅黑" charset="0"/>
              </a:rPr>
              <a:t>API</a:t>
            </a:r>
            <a:r>
              <a:rPr lang="zh-CN" altLang="en-US" dirty="0">
                <a:latin typeface="Times New Roman" panose="02020603050405020304" charset="0"/>
                <a:ea typeface="微软雅黑" charset="0"/>
              </a:rPr>
              <a:t>识别</a:t>
            </a:r>
            <a:endParaRPr lang="en-US" altLang="zh-CN" dirty="0">
              <a:latin typeface="Times New Roman" panose="02020603050405020304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4525" y="1041400"/>
            <a:ext cx="3540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Times New Roman" panose="02020603050405020304" charset="0"/>
                <a:ea typeface="微软雅黑" charset="0"/>
              </a:rPr>
              <a:t>基于官方文档的</a:t>
            </a:r>
            <a:r>
              <a:rPr kumimoji="1" lang="en-US" altLang="zh-CN" sz="2000" b="1" dirty="0">
                <a:latin typeface="Times New Roman" panose="02020603050405020304" charset="0"/>
                <a:ea typeface="微软雅黑" charset="0"/>
              </a:rPr>
              <a:t>API</a:t>
            </a:r>
            <a:r>
              <a:rPr kumimoji="1" lang="zh-CN" altLang="en-US" sz="2000" b="1" dirty="0">
                <a:latin typeface="Times New Roman" panose="02020603050405020304" charset="0"/>
                <a:ea typeface="微软雅黑" charset="0"/>
              </a:rPr>
              <a:t>匹配方法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73370" y="538480"/>
            <a:ext cx="2152015" cy="50673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indent="0" algn="ctr" fontAlgn="auto"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ea typeface="微软雅黑" charset="0"/>
                <a:sym typeface="+mn-ea"/>
              </a:rPr>
              <a:t>API</a:t>
            </a:r>
            <a:r>
              <a:rPr lang="zh-CN" altLang="en-US">
                <a:latin typeface="Times New Roman" panose="02020603050405020304" charset="0"/>
                <a:ea typeface="微软雅黑" charset="0"/>
                <a:sym typeface="+mn-ea"/>
              </a:rPr>
              <a:t>名称相同的</a:t>
            </a:r>
            <a:r>
              <a:rPr lang="en-US" altLang="zh-CN">
                <a:latin typeface="Times New Roman" panose="02020603050405020304" charset="0"/>
                <a:ea typeface="微软雅黑" charset="0"/>
                <a:sym typeface="+mn-ea"/>
              </a:rPr>
              <a:t>APIs</a:t>
            </a:r>
            <a:endParaRPr lang="zh-CN" altLang="en-US">
              <a:latin typeface="Times New Roman" panose="02020603050405020304" charset="0"/>
              <a:ea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73370" y="2321560"/>
            <a:ext cx="2216150" cy="50673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indent="0" algn="ctr" fontAlgn="auto"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ea typeface="微软雅黑" charset="0"/>
                <a:sym typeface="+mn-ea"/>
              </a:rPr>
              <a:t>API</a:t>
            </a:r>
            <a:r>
              <a:rPr lang="zh-CN" altLang="en-US">
                <a:latin typeface="Times New Roman" panose="02020603050405020304" charset="0"/>
                <a:ea typeface="微软雅黑" charset="0"/>
                <a:sym typeface="+mn-ea"/>
              </a:rPr>
              <a:t>名称相似的</a:t>
            </a:r>
            <a:r>
              <a:rPr lang="en-US" altLang="zh-CN">
                <a:latin typeface="Times New Roman" panose="02020603050405020304" charset="0"/>
                <a:ea typeface="微软雅黑" charset="0"/>
                <a:sym typeface="+mn-ea"/>
              </a:rPr>
              <a:t>APIs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373370" y="4104640"/>
            <a:ext cx="2192020" cy="50673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marL="0" lvl="1" indent="0" algn="ctr" fontAlgn="auto"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ea typeface="微软雅黑" charset="0"/>
              </a:rPr>
              <a:t>API</a:t>
            </a:r>
            <a:r>
              <a:rPr lang="zh-CN" altLang="en-US">
                <a:latin typeface="Times New Roman" panose="02020603050405020304" charset="0"/>
                <a:ea typeface="微软雅黑" charset="0"/>
                <a:sym typeface="+mn-ea"/>
              </a:rPr>
              <a:t>定义相似的</a:t>
            </a:r>
            <a:r>
              <a:rPr lang="en-US" altLang="zh-CN">
                <a:latin typeface="Times New Roman" panose="02020603050405020304" charset="0"/>
                <a:ea typeface="微软雅黑" charset="0"/>
                <a:sym typeface="+mn-ea"/>
              </a:rPr>
              <a:t>APIs</a:t>
            </a:r>
          </a:p>
        </p:txBody>
      </p:sp>
      <p:sp>
        <p:nvSpPr>
          <p:cNvPr id="15" name="圆角矩形 14"/>
          <p:cNvSpPr/>
          <p:nvPr>
            <p:custDataLst>
              <p:tags r:id="rId3"/>
            </p:custDataLst>
          </p:nvPr>
        </p:nvSpPr>
        <p:spPr>
          <a:xfrm>
            <a:off x="399415" y="3109595"/>
            <a:ext cx="1390650" cy="714375"/>
          </a:xfrm>
          <a:prstGeom prst="round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Times New Roman" panose="02020603050405020304" charset="0"/>
                <a:ea typeface="微软雅黑" charset="0"/>
              </a:rPr>
              <a:t>官方文档</a:t>
            </a:r>
          </a:p>
        </p:txBody>
      </p:sp>
      <p:sp>
        <p:nvSpPr>
          <p:cNvPr id="16" name="圆角矩形 15"/>
          <p:cNvSpPr/>
          <p:nvPr>
            <p:custDataLst>
              <p:tags r:id="rId4"/>
            </p:custDataLst>
          </p:nvPr>
        </p:nvSpPr>
        <p:spPr>
          <a:xfrm>
            <a:off x="2731135" y="1651000"/>
            <a:ext cx="1706245" cy="714375"/>
          </a:xfrm>
          <a:prstGeom prst="round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charset="0"/>
                <a:ea typeface="微软雅黑" charset="0"/>
              </a:rPr>
              <a:t>API</a:t>
            </a:r>
            <a:r>
              <a:rPr lang="zh-CN" altLang="en-US">
                <a:latin typeface="Times New Roman" panose="02020603050405020304" charset="0"/>
                <a:ea typeface="微软雅黑" charset="0"/>
              </a:rPr>
              <a:t>名称信息</a:t>
            </a:r>
            <a:endParaRPr lang="en-US" altLang="zh-CN">
              <a:latin typeface="Times New Roman" panose="02020603050405020304" charset="0"/>
              <a:ea typeface="微软雅黑" charset="0"/>
            </a:endParaRPr>
          </a:p>
        </p:txBody>
      </p:sp>
      <p:sp>
        <p:nvSpPr>
          <p:cNvPr id="18" name="圆角矩形 17"/>
          <p:cNvSpPr/>
          <p:nvPr>
            <p:custDataLst>
              <p:tags r:id="rId5"/>
            </p:custDataLst>
          </p:nvPr>
        </p:nvSpPr>
        <p:spPr>
          <a:xfrm>
            <a:off x="2730500" y="4267835"/>
            <a:ext cx="1706880" cy="714375"/>
          </a:xfrm>
          <a:prstGeom prst="round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charset="0"/>
                <a:ea typeface="微软雅黑" charset="0"/>
              </a:rPr>
              <a:t>API</a:t>
            </a:r>
            <a:r>
              <a:rPr lang="zh-CN" altLang="en-US">
                <a:latin typeface="Times New Roman" panose="02020603050405020304" charset="0"/>
                <a:ea typeface="微软雅黑" charset="0"/>
              </a:rPr>
              <a:t>定义信息</a:t>
            </a:r>
            <a:endParaRPr lang="en-US" altLang="zh-CN">
              <a:latin typeface="Times New Roman" panose="02020603050405020304" charset="0"/>
              <a:ea typeface="微软雅黑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330450" y="1996440"/>
            <a:ext cx="0" cy="2631440"/>
          </a:xfrm>
          <a:prstGeom prst="line">
            <a:avLst/>
          </a:prstGeom>
          <a:ln w="19050">
            <a:solidFill>
              <a:srgbClr val="6A005F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6"/>
            </p:custDataLst>
          </p:nvPr>
        </p:nvCxnSpPr>
        <p:spPr>
          <a:xfrm>
            <a:off x="4905375" y="1039495"/>
            <a:ext cx="0" cy="1804670"/>
          </a:xfrm>
          <a:prstGeom prst="line">
            <a:avLst/>
          </a:prstGeom>
          <a:ln w="19050">
            <a:solidFill>
              <a:srgbClr val="6A005F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>
            <p:custDataLst>
              <p:tags r:id="rId7"/>
            </p:custDataLst>
          </p:nvPr>
        </p:nvCxnSpPr>
        <p:spPr>
          <a:xfrm>
            <a:off x="4905375" y="1039495"/>
            <a:ext cx="2620010" cy="0"/>
          </a:xfrm>
          <a:prstGeom prst="line">
            <a:avLst/>
          </a:prstGeom>
          <a:ln w="19050">
            <a:solidFill>
              <a:srgbClr val="6A005F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5373370" y="1153160"/>
            <a:ext cx="64750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Arial" panose="020B0704020202020204" pitchFamily="34" charset="0"/>
              <a:buNone/>
            </a:pPr>
            <a:r>
              <a:rPr lang="en-US" altLang="zh-CN" sz="1400">
                <a:latin typeface="Times New Roman" panose="02020603050405020304" charset="0"/>
                <a:ea typeface="微软雅黑" charset="0"/>
                <a:cs typeface="微软雅黑" charset="0"/>
              </a:rPr>
              <a:t>1. </a:t>
            </a:r>
            <a:r>
              <a:rPr lang="zh-CN" altLang="en-US" sz="1400">
                <a:latin typeface="Times New Roman" panose="02020603050405020304" charset="0"/>
                <a:ea typeface="微软雅黑" charset="0"/>
                <a:cs typeface="微软雅黑" charset="0"/>
              </a:rPr>
              <a:t>根据</a:t>
            </a:r>
            <a:r>
              <a:rPr lang="en-US" altLang="zh-CN" sz="1400">
                <a:latin typeface="Times New Roman" panose="02020603050405020304" charset="0"/>
                <a:ea typeface="微软雅黑" charset="0"/>
                <a:cs typeface="微软雅黑" charset="0"/>
              </a:rPr>
              <a:t>API</a:t>
            </a:r>
            <a:r>
              <a:rPr lang="zh-CN" altLang="en-US" sz="1400">
                <a:latin typeface="Times New Roman" panose="02020603050405020304" charset="0"/>
                <a:ea typeface="微软雅黑" charset="0"/>
                <a:cs typeface="微软雅黑" charset="0"/>
              </a:rPr>
              <a:t>名称信息匹配等价</a:t>
            </a:r>
            <a:r>
              <a:rPr lang="en-US" altLang="zh-CN" sz="1400">
                <a:latin typeface="Times New Roman" panose="02020603050405020304" charset="0"/>
                <a:ea typeface="微软雅黑" charset="0"/>
                <a:cs typeface="微软雅黑" charset="0"/>
              </a:rPr>
              <a:t>API</a:t>
            </a:r>
            <a:r>
              <a:rPr lang="zh-CN" altLang="en-US" sz="1400">
                <a:latin typeface="Times New Roman" panose="02020603050405020304" charset="0"/>
                <a:ea typeface="微软雅黑" charset="0"/>
                <a:cs typeface="微软雅黑" charset="0"/>
              </a:rPr>
              <a:t>；</a:t>
            </a:r>
          </a:p>
          <a:p>
            <a:pPr indent="0" fontAlgn="auto">
              <a:lnSpc>
                <a:spcPct val="150000"/>
              </a:lnSpc>
              <a:buFont typeface="Arial" panose="020B0704020202020204" pitchFamily="34" charset="0"/>
              <a:buNone/>
            </a:pPr>
            <a:r>
              <a:rPr lang="en-US" altLang="zh-CN" sz="1400">
                <a:latin typeface="Times New Roman" panose="02020603050405020304" charset="0"/>
                <a:ea typeface="微软雅黑" charset="0"/>
                <a:cs typeface="微软雅黑" charset="0"/>
              </a:rPr>
              <a:t>1.1 </a:t>
            </a:r>
            <a:r>
              <a:rPr lang="zh-CN" altLang="en-US" sz="1400">
                <a:latin typeface="Times New Roman" panose="02020603050405020304" charset="0"/>
                <a:ea typeface="微软雅黑" charset="0"/>
                <a:cs typeface="微软雅黑" charset="0"/>
              </a:rPr>
              <a:t>获取到不同框架中</a:t>
            </a:r>
            <a:r>
              <a:rPr lang="en-US" altLang="zh-CN" sz="1400">
                <a:latin typeface="Times New Roman" panose="02020603050405020304" charset="0"/>
                <a:ea typeface="微软雅黑" charset="0"/>
                <a:cs typeface="微软雅黑" charset="0"/>
              </a:rPr>
              <a:t>API</a:t>
            </a:r>
            <a:r>
              <a:rPr lang="zh-CN" altLang="en-US" sz="1400">
                <a:latin typeface="Times New Roman" panose="02020603050405020304" charset="0"/>
                <a:ea typeface="微软雅黑" charset="0"/>
                <a:cs typeface="微软雅黑" charset="0"/>
              </a:rPr>
              <a:t>名称与</a:t>
            </a:r>
            <a:r>
              <a:rPr lang="en-US" altLang="zh-CN" sz="1400">
                <a:latin typeface="Times New Roman" panose="02020603050405020304" charset="0"/>
                <a:ea typeface="微软雅黑" charset="0"/>
                <a:cs typeface="微软雅黑" charset="0"/>
              </a:rPr>
              <a:t>ONNX::op_type</a:t>
            </a:r>
            <a:r>
              <a:rPr lang="zh-CN" altLang="en-US" sz="1600" b="1">
                <a:solidFill>
                  <a:srgbClr val="6A005F"/>
                </a:solidFill>
                <a:latin typeface="Times New Roman" panose="02020603050405020304" charset="0"/>
                <a:ea typeface="微软雅黑" charset="0"/>
                <a:cs typeface="微软雅黑" charset="0"/>
              </a:rPr>
              <a:t>完全相同</a:t>
            </a:r>
            <a:r>
              <a:rPr lang="zh-CN" altLang="en-US" sz="1400">
                <a:latin typeface="Times New Roman" panose="02020603050405020304" charset="0"/>
                <a:ea typeface="微软雅黑" charset="0"/>
                <a:cs typeface="微软雅黑" charset="0"/>
              </a:rPr>
              <a:t>的</a:t>
            </a:r>
            <a:r>
              <a:rPr lang="en-US" altLang="zh-CN" sz="1400">
                <a:latin typeface="Times New Roman" panose="02020603050405020304" charset="0"/>
                <a:ea typeface="微软雅黑" charset="0"/>
                <a:cs typeface="微软雅黑" charset="0"/>
              </a:rPr>
              <a:t>API</a:t>
            </a:r>
            <a:r>
              <a:rPr lang="zh-CN" altLang="en-US" sz="1400">
                <a:latin typeface="Times New Roman" panose="02020603050405020304" charset="0"/>
                <a:ea typeface="微软雅黑" charset="0"/>
                <a:cs typeface="微软雅黑" charset="0"/>
              </a:rPr>
              <a:t>作为</a:t>
            </a:r>
            <a:r>
              <a:rPr lang="en-US" altLang="zh-CN" sz="1400">
                <a:latin typeface="Times New Roman" panose="02020603050405020304" charset="0"/>
                <a:ea typeface="微软雅黑" charset="0"/>
                <a:cs typeface="微软雅黑" charset="0"/>
              </a:rPr>
              <a:t>ONNX2X</a:t>
            </a:r>
            <a:r>
              <a:rPr lang="zh-CN" altLang="en-US" sz="1400">
                <a:latin typeface="Times New Roman" panose="02020603050405020304" charset="0"/>
                <a:ea typeface="微软雅黑" charset="0"/>
                <a:cs typeface="微软雅黑" charset="0"/>
              </a:rPr>
              <a:t>的等价</a:t>
            </a:r>
            <a:r>
              <a:rPr lang="en-US" altLang="zh-CN" sz="1400">
                <a:latin typeface="Times New Roman" panose="02020603050405020304" charset="0"/>
                <a:ea typeface="微软雅黑" charset="0"/>
                <a:cs typeface="微软雅黑" charset="0"/>
              </a:rPr>
              <a:t>API</a:t>
            </a:r>
            <a:r>
              <a:rPr lang="zh-CN" altLang="en-US" sz="1400">
                <a:latin typeface="Times New Roman" panose="02020603050405020304" charset="0"/>
                <a:ea typeface="微软雅黑" charset="0"/>
                <a:cs typeface="微软雅黑" charset="0"/>
              </a:rPr>
              <a:t>（其中</a:t>
            </a:r>
            <a:r>
              <a:rPr lang="en-US" altLang="zh-CN" sz="1400">
                <a:latin typeface="Times New Roman" panose="02020603050405020304" charset="0"/>
                <a:ea typeface="微软雅黑" charset="0"/>
                <a:cs typeface="微软雅黑" charset="0"/>
              </a:rPr>
              <a:t>X</a:t>
            </a:r>
            <a:r>
              <a:rPr lang="zh-CN" altLang="en-US" sz="1400">
                <a:latin typeface="Times New Roman" panose="02020603050405020304" charset="0"/>
                <a:ea typeface="微软雅黑" charset="0"/>
                <a:cs typeface="微软雅黑" charset="0"/>
              </a:rPr>
              <a:t>为不同的框架，以下同理）。</a:t>
            </a:r>
            <a:endParaRPr lang="en-US" altLang="zh-CN" sz="1400">
              <a:latin typeface="Times New Roman" panose="02020603050405020304" charset="0"/>
              <a:ea typeface="微软雅黑" charset="0"/>
              <a:cs typeface="微软雅黑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715260" y="2365375"/>
            <a:ext cx="17062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rgbClr val="C00000"/>
                </a:solidFill>
                <a:latin typeface="Times New Roman" panose="02020603050405020304" charset="0"/>
                <a:ea typeface="微软雅黑" charset="0"/>
              </a:rPr>
              <a:t>去除掉卷积层、池化层</a:t>
            </a:r>
            <a:r>
              <a:rPr lang="en-US" altLang="zh-CN" sz="1200">
                <a:solidFill>
                  <a:srgbClr val="C00000"/>
                </a:solidFill>
                <a:latin typeface="Times New Roman" panose="02020603050405020304" charset="0"/>
                <a:ea typeface="微软雅黑" charset="0"/>
              </a:rPr>
              <a:t>API</a:t>
            </a:r>
            <a:r>
              <a:rPr lang="zh-CN" altLang="en-US" sz="1200">
                <a:solidFill>
                  <a:srgbClr val="C00000"/>
                </a:solidFill>
                <a:latin typeface="Times New Roman" panose="02020603050405020304" charset="0"/>
                <a:ea typeface="微软雅黑" charset="0"/>
              </a:rPr>
              <a:t>的具体形状。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5373370" y="2936240"/>
            <a:ext cx="6475095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50000"/>
              </a:lnSpc>
              <a:buFont typeface="Arial" panose="020B0704020202020204" pitchFamily="34" charset="0"/>
              <a:buNone/>
            </a:pPr>
            <a:r>
              <a:rPr lang="en-US" altLang="zh-CN" sz="1400"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1.2 </a:t>
            </a:r>
            <a:r>
              <a:rPr lang="zh-CN" altLang="en-US" sz="1400"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在上述过程结束后，利用cosine similarity获取到不同框架中</a:t>
            </a:r>
            <a:r>
              <a:rPr lang="en-US" altLang="zh-CN" sz="1400"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API</a:t>
            </a:r>
            <a:r>
              <a:rPr lang="zh-CN" altLang="en-US" sz="1400"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名称与</a:t>
            </a:r>
            <a:r>
              <a:rPr lang="en-US" altLang="zh-CN" sz="1400"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ONNX::op_type</a:t>
            </a:r>
            <a:r>
              <a:rPr lang="zh-CN" altLang="en-US" sz="1400"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类型</a:t>
            </a:r>
            <a:r>
              <a:rPr lang="zh-CN" altLang="en-US" sz="1600" b="1">
                <a:solidFill>
                  <a:srgbClr val="6A005F"/>
                </a:solidFill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字符完全相同</a:t>
            </a:r>
            <a:r>
              <a:rPr lang="zh-CN" altLang="en-US" sz="1400" b="1"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但是表示形式不完全相同</a:t>
            </a:r>
            <a:r>
              <a:rPr lang="zh-CN" altLang="en-US" sz="1400"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的</a:t>
            </a:r>
            <a:r>
              <a:rPr lang="en-US" altLang="zh-CN" sz="1400"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API</a:t>
            </a:r>
            <a:r>
              <a:rPr lang="zh-CN" altLang="en-US" sz="1400"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作为</a:t>
            </a:r>
            <a:r>
              <a:rPr lang="en-US" altLang="zh-CN" sz="1400"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ONNX2X</a:t>
            </a:r>
            <a:r>
              <a:rPr lang="zh-CN" altLang="en-US" sz="1400"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的等价</a:t>
            </a:r>
            <a:r>
              <a:rPr lang="en-US" altLang="zh-CN" sz="1400"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API</a:t>
            </a:r>
            <a:r>
              <a:rPr lang="zh-CN" altLang="en-US" sz="1400"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。</a:t>
            </a:r>
            <a:endParaRPr lang="en-US" altLang="zh-CN" sz="1400">
              <a:latin typeface="Times New Roman" panose="02020603050405020304" charset="0"/>
              <a:ea typeface="微软雅黑" charset="0"/>
              <a:cs typeface="+mn-ea"/>
              <a:sym typeface="+mn-ea"/>
            </a:endParaRPr>
          </a:p>
        </p:txBody>
      </p:sp>
      <p:sp>
        <p:nvSpPr>
          <p:cNvPr id="44" name="文本框 43"/>
          <p:cNvSpPr txBox="1"/>
          <p:nvPr>
            <p:custDataLst>
              <p:tags r:id="rId8"/>
            </p:custDataLst>
          </p:nvPr>
        </p:nvSpPr>
        <p:spPr>
          <a:xfrm>
            <a:off x="5373370" y="4719320"/>
            <a:ext cx="6475095" cy="1430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50000"/>
              </a:lnSpc>
              <a:buFont typeface="Arial" panose="020B0704020202020204" pitchFamily="34" charset="0"/>
              <a:buNone/>
            </a:pPr>
            <a:r>
              <a:rPr lang="en-US" altLang="zh-CN" sz="1400"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2 </a:t>
            </a:r>
            <a:r>
              <a:rPr lang="zh-CN" altLang="en-US" sz="1400"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如果根据</a:t>
            </a:r>
            <a:r>
              <a:rPr lang="en-US" altLang="zh-CN" sz="1400"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API</a:t>
            </a:r>
            <a:r>
              <a:rPr lang="zh-CN" altLang="en-US" sz="1400"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名称信息无法匹配到等价</a:t>
            </a:r>
            <a:r>
              <a:rPr lang="en-US" altLang="zh-CN" sz="1400"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API</a:t>
            </a:r>
            <a:r>
              <a:rPr lang="zh-CN" altLang="en-US" sz="1400"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，则根据</a:t>
            </a:r>
            <a:r>
              <a:rPr lang="en-US" altLang="zh-CN" sz="1400"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API</a:t>
            </a:r>
            <a:r>
              <a:rPr lang="zh-CN" altLang="en-US" sz="1400"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定义信息进行等价</a:t>
            </a:r>
            <a:r>
              <a:rPr lang="en-US" altLang="zh-CN" sz="1400"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API</a:t>
            </a:r>
            <a:r>
              <a:rPr lang="zh-CN" altLang="en-US" sz="1400"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获取；</a:t>
            </a:r>
            <a:r>
              <a:rPr lang="en-US" altLang="zh-CN" sz="1400"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 </a:t>
            </a:r>
          </a:p>
          <a:p>
            <a:pPr indent="0" fontAlgn="auto">
              <a:lnSpc>
                <a:spcPct val="150000"/>
              </a:lnSpc>
              <a:buFont typeface="Arial" panose="020B0704020202020204" pitchFamily="34" charset="0"/>
              <a:buNone/>
            </a:pPr>
            <a:r>
              <a:rPr lang="en-US" altLang="zh-CN" sz="1400"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2.1 </a:t>
            </a:r>
            <a:r>
              <a:rPr lang="zh-CN" altLang="en-US" sz="1400"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利用sentence_transformer获取到不同框架中</a:t>
            </a:r>
            <a:r>
              <a:rPr lang="en-US" altLang="zh-CN" sz="1400"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API</a:t>
            </a:r>
            <a:r>
              <a:rPr lang="zh-CN" altLang="en-US" sz="1400"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定义与</a:t>
            </a:r>
            <a:r>
              <a:rPr lang="en-US" altLang="zh-CN" sz="1400"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ONNX::summary</a:t>
            </a:r>
            <a:r>
              <a:rPr lang="zh-CN" altLang="en-US" sz="1600" b="1">
                <a:solidFill>
                  <a:srgbClr val="6A005F"/>
                </a:solidFill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相似</a:t>
            </a:r>
            <a:r>
              <a:rPr lang="zh-CN" altLang="en-US" sz="1400"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的</a:t>
            </a:r>
            <a:r>
              <a:rPr lang="en-US" altLang="zh-CN" sz="1400"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API</a:t>
            </a:r>
            <a:r>
              <a:rPr lang="zh-CN" altLang="en-US" sz="1400"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作为</a:t>
            </a:r>
            <a:r>
              <a:rPr lang="en-US" altLang="zh-CN" sz="1400"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ONNX2X</a:t>
            </a:r>
            <a:r>
              <a:rPr lang="zh-CN" altLang="en-US" sz="1400"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的等价</a:t>
            </a:r>
            <a:r>
              <a:rPr lang="en-US" altLang="zh-CN" sz="1400"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API</a:t>
            </a:r>
            <a:r>
              <a:rPr lang="zh-CN" altLang="en-US" sz="1400"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。</a:t>
            </a:r>
          </a:p>
        </p:txBody>
      </p:sp>
      <p:cxnSp>
        <p:nvCxnSpPr>
          <p:cNvPr id="46" name="直接连接符 45"/>
          <p:cNvCxnSpPr/>
          <p:nvPr>
            <p:custDataLst>
              <p:tags r:id="rId9"/>
            </p:custDataLst>
          </p:nvPr>
        </p:nvCxnSpPr>
        <p:spPr>
          <a:xfrm>
            <a:off x="4905375" y="2832100"/>
            <a:ext cx="2620010" cy="0"/>
          </a:xfrm>
          <a:prstGeom prst="line">
            <a:avLst/>
          </a:prstGeom>
          <a:ln w="19050">
            <a:solidFill>
              <a:srgbClr val="6A005F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>
            <p:custDataLst>
              <p:tags r:id="rId10"/>
            </p:custDataLst>
          </p:nvPr>
        </p:nvCxnSpPr>
        <p:spPr>
          <a:xfrm>
            <a:off x="1748790" y="3485515"/>
            <a:ext cx="581660" cy="0"/>
          </a:xfrm>
          <a:prstGeom prst="line">
            <a:avLst/>
          </a:prstGeom>
          <a:ln w="19050">
            <a:solidFill>
              <a:srgbClr val="6A005F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>
            <p:custDataLst>
              <p:tags r:id="rId11"/>
            </p:custDataLst>
          </p:nvPr>
        </p:nvSpPr>
        <p:spPr>
          <a:xfrm>
            <a:off x="2731135" y="5252720"/>
            <a:ext cx="17062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rgbClr val="C00000"/>
                </a:solidFill>
                <a:latin typeface="Times New Roman" panose="02020603050405020304" charset="0"/>
                <a:ea typeface="微软雅黑" charset="0"/>
              </a:rPr>
              <a:t>仅保留基础定义，不包含定义中关于具体参数信息的描述。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44522" y="1041569"/>
            <a:ext cx="99432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基于模型转换器的</a:t>
            </a:r>
            <a:r>
              <a:rPr kumimoji="1" lang="en-US" altLang="zh-CN" sz="2000" b="1" dirty="0">
                <a:latin typeface="+mn-lt"/>
                <a:ea typeface="微软雅黑" panose="020B0503020204020204" charset="-122"/>
              </a:rPr>
              <a:t>API</a:t>
            </a:r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匹配方法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02120" y="1148715"/>
            <a:ext cx="50819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+mn-lt"/>
                <a:ea typeface="微软雅黑" panose="020B0503020204020204" charset="-122"/>
              </a:rPr>
              <a:t>现有</a:t>
            </a:r>
            <a:r>
              <a:rPr kumimoji="1" lang="en-US" altLang="zh-CN" sz="2000" dirty="0">
                <a:latin typeface="+mn-lt"/>
                <a:ea typeface="微软雅黑" panose="020B0503020204020204" charset="-122"/>
              </a:rPr>
              <a:t>ONNX2X</a:t>
            </a:r>
            <a:r>
              <a:rPr kumimoji="1" lang="zh-CN" altLang="en-US" sz="2000" dirty="0">
                <a:latin typeface="+mn-lt"/>
                <a:ea typeface="微软雅黑" panose="020B0503020204020204" charset="-122"/>
              </a:rPr>
              <a:t>模型转换器，输出为</a:t>
            </a:r>
            <a:r>
              <a:rPr kumimoji="1" lang="en-US" altLang="zh-CN" sz="2000" dirty="0">
                <a:latin typeface="+mn-lt"/>
                <a:ea typeface="微软雅黑" panose="020B0503020204020204" charset="-122"/>
              </a:rPr>
              <a:t>DNN</a:t>
            </a:r>
            <a:r>
              <a:rPr kumimoji="1" lang="zh-CN" altLang="en-US" sz="2000" dirty="0">
                <a:latin typeface="+mn-lt"/>
                <a:ea typeface="微软雅黑" panose="020B0503020204020204" charset="-122"/>
              </a:rPr>
              <a:t>模型</a:t>
            </a:r>
          </a:p>
        </p:txBody>
      </p:sp>
      <p:sp>
        <p:nvSpPr>
          <p:cNvPr id="3" name="文本占位符 2"/>
          <p:cNvSpPr txBox="1"/>
          <p:nvPr>
            <p:custDataLst>
              <p:tags r:id="rId1"/>
            </p:custDataLst>
          </p:nvPr>
        </p:nvSpPr>
        <p:spPr>
          <a:xfrm>
            <a:off x="793188" y="168977"/>
            <a:ext cx="11417862" cy="52197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7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等价</a:t>
            </a:r>
            <a:r>
              <a:rPr lang="en-US" altLang="zh-CN" dirty="0"/>
              <a:t>API</a:t>
            </a:r>
            <a:r>
              <a:rPr lang="zh-CN" altLang="en-US" dirty="0"/>
              <a:t>识别</a:t>
            </a:r>
            <a:endParaRPr lang="en-US" altLang="zh-CN" dirty="0"/>
          </a:p>
        </p:txBody>
      </p:sp>
      <p:graphicFrame>
        <p:nvGraphicFramePr>
          <p:cNvPr id="8" name="表格 7"/>
          <p:cNvGraphicFramePr/>
          <p:nvPr/>
        </p:nvGraphicFramePr>
        <p:xfrm>
          <a:off x="715645" y="1547495"/>
          <a:ext cx="10760710" cy="2470404"/>
        </p:xfrm>
        <a:graphic>
          <a:graphicData uri="http://schemas.openxmlformats.org/drawingml/2006/table">
            <a:tbl>
              <a:tblPr firstCol="1" bandCol="1">
                <a:tableStyleId>{2D5ABB26-0587-4C30-8999-92F81FD0307C}</a:tableStyleId>
              </a:tblPr>
              <a:tblGrid>
                <a:gridCol w="1616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微软雅黑" charset="0"/>
                          <a:cs typeface="Times New Roman Bold" panose="02020603050405020304" charset="0"/>
                          <a:sym typeface="+mn-ea"/>
                        </a:rPr>
                        <a:t>TensorFlow</a:t>
                      </a: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6A00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b="1">
                          <a:latin typeface="Times New Roman" panose="02020603050405020304" charset="0"/>
                          <a:ea typeface="微软雅黑" charset="0"/>
                          <a:cs typeface="Times New Roman Bold" panose="02020603050405020304" charset="0"/>
                          <a:sym typeface="+mn-ea"/>
                        </a:rPr>
                        <a:t>onnx2tf</a:t>
                      </a: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CBCB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Font typeface="Arial" panose="020B0704020202020204" pitchFamily="34" charset="0"/>
                        <a:buNone/>
                      </a:pPr>
                      <a:r>
                        <a:rPr lang="zh-CN" altLang="en-US" sz="1600">
                          <a:latin typeface="Times New Roman" panose="02020603050405020304" charset="0"/>
                          <a:ea typeface="微软雅黑" charset="0"/>
                          <a:cs typeface="微软雅黑" charset="0"/>
                          <a:sym typeface="+mn-ea"/>
                        </a:rPr>
                        <a:t>onnx2t</a:t>
                      </a:r>
                      <a:r>
                        <a:rPr lang="en-US" altLang="zh-CN" sz="1600">
                          <a:latin typeface="Times New Roman" panose="02020603050405020304" charset="0"/>
                          <a:ea typeface="微软雅黑" charset="0"/>
                          <a:cs typeface="微软雅黑" charset="0"/>
                          <a:sym typeface="+mn-ea"/>
                        </a:rPr>
                        <a:t>f</a:t>
                      </a:r>
                      <a:r>
                        <a:rPr lang="zh-CN" altLang="en-US" sz="1600">
                          <a:latin typeface="Times New Roman" panose="02020603050405020304" charset="0"/>
                          <a:ea typeface="微软雅黑" charset="0"/>
                          <a:cs typeface="微软雅黑" charset="0"/>
                          <a:sym typeface="+mn-ea"/>
                        </a:rPr>
                        <a:t>是一个将</a:t>
                      </a:r>
                      <a:r>
                        <a:rPr lang="en-US" altLang="zh-CN" sz="1600">
                          <a:latin typeface="Times New Roman" panose="02020603050405020304" charset="0"/>
                          <a:ea typeface="微软雅黑" charset="0"/>
                          <a:cs typeface="微软雅黑" charset="0"/>
                          <a:sym typeface="+mn-ea"/>
                        </a:rPr>
                        <a:t>ONNX</a:t>
                      </a:r>
                      <a:r>
                        <a:rPr lang="zh-CN" altLang="en-US" sz="1600">
                          <a:latin typeface="Times New Roman" panose="02020603050405020304" charset="0"/>
                          <a:ea typeface="微软雅黑" charset="0"/>
                          <a:cs typeface="微软雅黑" charset="0"/>
                          <a:sym typeface="+mn-ea"/>
                        </a:rPr>
                        <a:t>模型转换为</a:t>
                      </a:r>
                      <a:r>
                        <a:rPr lang="en-US" altLang="zh-CN" sz="1600">
                          <a:latin typeface="Times New Roman" panose="02020603050405020304" charset="0"/>
                          <a:ea typeface="微软雅黑" charset="0"/>
                          <a:cs typeface="微软雅黑" charset="0"/>
                          <a:sym typeface="+mn-ea"/>
                        </a:rPr>
                        <a:t>TensorFlow</a:t>
                      </a:r>
                      <a:r>
                        <a:rPr lang="zh-CN" altLang="en-US" sz="1600">
                          <a:latin typeface="Times New Roman" panose="02020603050405020304" charset="0"/>
                          <a:ea typeface="微软雅黑" charset="0"/>
                          <a:cs typeface="微软雅黑" charset="0"/>
                          <a:sym typeface="+mn-ea"/>
                        </a:rPr>
                        <a:t>语言实现的模型的工具；</a:t>
                      </a:r>
                      <a:endParaRPr lang="zh-CN" altLang="en-US" sz="1600">
                        <a:latin typeface="Times New Roman" panose="02020603050405020304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ED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微软雅黑" charset="0"/>
                          <a:cs typeface="Times New Roman Bold" panose="02020603050405020304" charset="0"/>
                          <a:sym typeface="+mn-ea"/>
                        </a:rPr>
                        <a:t>PyTorch</a:t>
                      </a: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6A00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b="1">
                          <a:latin typeface="Times New Roman" panose="02020603050405020304" charset="0"/>
                          <a:ea typeface="微软雅黑" charset="0"/>
                          <a:cs typeface="Times New Roman Bold" panose="02020603050405020304" charset="0"/>
                          <a:sym typeface="+mn-ea"/>
                        </a:rPr>
                        <a:t>onnx2torch</a:t>
                      </a: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CBCB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Font typeface="Arial" panose="020B0704020202020204" pitchFamily="34" charset="0"/>
                        <a:buNone/>
                      </a:pPr>
                      <a:r>
                        <a:rPr lang="zh-CN" altLang="en-US" sz="1600">
                          <a:latin typeface="Times New Roman" panose="02020603050405020304" charset="0"/>
                          <a:ea typeface="微软雅黑" charset="0"/>
                          <a:cs typeface="+mn-lt"/>
                          <a:sym typeface="+mn-ea"/>
                        </a:rPr>
                        <a:t>onnx2torch</a:t>
                      </a:r>
                      <a:r>
                        <a:rPr lang="zh-CN" altLang="en-US" sz="1600">
                          <a:latin typeface="Times New Roman" panose="02020603050405020304" charset="0"/>
                          <a:ea typeface="微软雅黑" charset="0"/>
                          <a:cs typeface="微软雅黑" charset="0"/>
                          <a:sym typeface="+mn-ea"/>
                        </a:rPr>
                        <a:t>是一个将</a:t>
                      </a:r>
                      <a:r>
                        <a:rPr lang="en-US" altLang="zh-CN" sz="1600">
                          <a:latin typeface="Times New Roman" panose="02020603050405020304" charset="0"/>
                          <a:ea typeface="微软雅黑" charset="0"/>
                          <a:cs typeface="微软雅黑" charset="0"/>
                          <a:sym typeface="+mn-ea"/>
                        </a:rPr>
                        <a:t>ONNX</a:t>
                      </a:r>
                      <a:r>
                        <a:rPr lang="zh-CN" altLang="en-US" sz="1600">
                          <a:latin typeface="Times New Roman" panose="02020603050405020304" charset="0"/>
                          <a:ea typeface="微软雅黑" charset="0"/>
                          <a:cs typeface="微软雅黑" charset="0"/>
                          <a:sym typeface="+mn-ea"/>
                        </a:rPr>
                        <a:t>模型转换为</a:t>
                      </a:r>
                      <a:r>
                        <a:rPr lang="en-US" altLang="zh-CN" sz="1600">
                          <a:latin typeface="Times New Roman" panose="02020603050405020304" charset="0"/>
                          <a:ea typeface="微软雅黑" charset="0"/>
                          <a:cs typeface="微软雅黑" charset="0"/>
                          <a:sym typeface="+mn-ea"/>
                        </a:rPr>
                        <a:t>Pytorch</a:t>
                      </a:r>
                      <a:r>
                        <a:rPr lang="zh-CN" altLang="en-US" sz="1600">
                          <a:latin typeface="Times New Roman" panose="02020603050405020304" charset="0"/>
                          <a:ea typeface="微软雅黑" charset="0"/>
                          <a:cs typeface="微软雅黑" charset="0"/>
                          <a:sym typeface="+mn-ea"/>
                        </a:rPr>
                        <a:t>语言实现的模型的工具；</a:t>
                      </a: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ED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微软雅黑" charset="0"/>
                          <a:cs typeface="Times New Roman Bold" panose="02020603050405020304" charset="0"/>
                        </a:rPr>
                        <a:t>PaddlePaddle</a:t>
                      </a: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6A00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b="1">
                          <a:latin typeface="Times New Roman" panose="02020603050405020304" charset="0"/>
                          <a:ea typeface="微软雅黑" charset="0"/>
                          <a:cs typeface="Times New Roman Bold" panose="02020603050405020304" charset="0"/>
                          <a:sym typeface="+mn-ea"/>
                        </a:rPr>
                        <a:t>x2paddle</a:t>
                      </a: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CBCB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Font typeface="Arial" panose="020B0704020202020204" pitchFamily="34" charset="0"/>
                        <a:buNone/>
                      </a:pPr>
                      <a:r>
                        <a:rPr lang="en-US" altLang="zh-CN" sz="1600">
                          <a:latin typeface="Times New Roman" panose="02020603050405020304" charset="0"/>
                          <a:ea typeface="微软雅黑" charset="0"/>
                        </a:rPr>
                        <a:t>x2paddle </a:t>
                      </a:r>
                      <a:r>
                        <a:rPr lang="zh-CN" altLang="en-US" sz="1600">
                          <a:latin typeface="Times New Roman" panose="02020603050405020304" charset="0"/>
                          <a:ea typeface="微软雅黑" charset="0"/>
                        </a:rPr>
                        <a:t>是一个将各种语言实现的模型转换为</a:t>
                      </a:r>
                      <a:r>
                        <a:rPr lang="en-US" altLang="zh-CN" sz="1600">
                          <a:latin typeface="Times New Roman" panose="02020603050405020304" charset="0"/>
                          <a:ea typeface="微软雅黑" charset="0"/>
                        </a:rPr>
                        <a:t>PaddlePaddle</a:t>
                      </a:r>
                      <a:r>
                        <a:rPr lang="zh-CN" altLang="en-US" sz="1600">
                          <a:latin typeface="Times New Roman" panose="02020603050405020304" charset="0"/>
                          <a:ea typeface="微软雅黑" charset="0"/>
                        </a:rPr>
                        <a:t>语言实现的模型</a:t>
                      </a:r>
                      <a:r>
                        <a:rPr lang="zh-CN" altLang="en-US" sz="1600">
                          <a:latin typeface="Times New Roman" panose="02020603050405020304" charset="0"/>
                          <a:ea typeface="微软雅黑" charset="0"/>
                          <a:cs typeface="微软雅黑" charset="0"/>
                          <a:sym typeface="+mn-ea"/>
                        </a:rPr>
                        <a:t>的工具，目前支持的可转化框架为Caffe/TensorFlow/ONNX/PyTorch；</a:t>
                      </a:r>
                      <a:endParaRPr lang="zh-CN" altLang="en-US" sz="1600">
                        <a:latin typeface="Times New Roman" panose="02020603050405020304" charset="0"/>
                        <a:ea typeface="微软雅黑" charset="0"/>
                      </a:endParaRP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ED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微软雅黑" charset="0"/>
                          <a:cs typeface="Times New Roman Bold" panose="02020603050405020304" charset="0"/>
                          <a:sym typeface="+mn-ea"/>
                        </a:rPr>
                        <a:t>Mindspore</a:t>
                      </a: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6A00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b="1">
                          <a:latin typeface="Times New Roman" panose="02020603050405020304" charset="0"/>
                          <a:ea typeface="微软雅黑" charset="0"/>
                          <a:cs typeface="Times New Roman Bold" panose="02020603050405020304" charset="0"/>
                          <a:sym typeface="+mn-ea"/>
                        </a:rPr>
                        <a:t>mindconverter</a:t>
                      </a: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CBCB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Font typeface="Arial" panose="020B0704020202020204" pitchFamily="34" charset="0"/>
                        <a:buNone/>
                      </a:pPr>
                      <a:r>
                        <a:rPr lang="en-US" altLang="zh-CN" sz="1600">
                          <a:latin typeface="Times New Roman" panose="02020603050405020304" charset="0"/>
                          <a:ea typeface="微软雅黑" charset="0"/>
                          <a:cs typeface="+mn-lt"/>
                          <a:sym typeface="+mn-ea"/>
                        </a:rPr>
                        <a:t>mindconverter </a:t>
                      </a:r>
                      <a:r>
                        <a:rPr lang="zh-CN" altLang="en-US" sz="1600">
                          <a:latin typeface="Times New Roman" panose="02020603050405020304" charset="0"/>
                          <a:ea typeface="微软雅黑" charset="0"/>
                          <a:sym typeface="+mn-ea"/>
                        </a:rPr>
                        <a:t>是一个将各种语言实现的模型转换为</a:t>
                      </a:r>
                      <a:r>
                        <a:rPr lang="en-US" altLang="zh-CN" sz="1600">
                          <a:latin typeface="Times New Roman" panose="02020603050405020304" charset="0"/>
                          <a:ea typeface="微软雅黑" charset="0"/>
                          <a:sym typeface="+mn-ea"/>
                        </a:rPr>
                        <a:t>MindSpore</a:t>
                      </a:r>
                      <a:r>
                        <a:rPr lang="zh-CN" altLang="en-US" sz="1600">
                          <a:latin typeface="Times New Roman" panose="02020603050405020304" charset="0"/>
                          <a:ea typeface="微软雅黑" charset="0"/>
                          <a:sym typeface="+mn-ea"/>
                        </a:rPr>
                        <a:t>语言实现的模型</a:t>
                      </a:r>
                      <a:r>
                        <a:rPr lang="zh-CN" altLang="en-US" sz="1600">
                          <a:latin typeface="Times New Roman" panose="02020603050405020304" charset="0"/>
                          <a:ea typeface="微软雅黑" charset="0"/>
                          <a:cs typeface="微软雅黑" charset="0"/>
                          <a:sym typeface="+mn-ea"/>
                        </a:rPr>
                        <a:t>的工具，目前支持的可转化框架为TensorFlow/PyTorch；</a:t>
                      </a:r>
                      <a:endParaRPr lang="en-US" altLang="zh-CN" sz="1600">
                        <a:latin typeface="Times New Roman" panose="02020603050405020304" charset="0"/>
                        <a:ea typeface="微软雅黑" charset="0"/>
                        <a:cs typeface="微软雅黑" charset="0"/>
                        <a:sym typeface="+mn-ea"/>
                      </a:endParaRPr>
                    </a:p>
                  </a:txBody>
                  <a:tcPr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ED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>
            <p:custDataLst>
              <p:tags r:id="rId2"/>
            </p:custDataLst>
          </p:nvPr>
        </p:nvSpPr>
        <p:spPr>
          <a:xfrm>
            <a:off x="1322070" y="4935220"/>
            <a:ext cx="9693910" cy="1614805"/>
          </a:xfrm>
          <a:prstGeom prst="rect">
            <a:avLst/>
          </a:prstGeom>
          <a:noFill/>
          <a:ln w="12700">
            <a:solidFill>
              <a:srgbClr val="6A005F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704020202020204" pitchFamily="34" charset="0"/>
              <a:buAutoNum type="arabicPeriod"/>
            </a:pP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charset="0"/>
              </a:rPr>
              <a:t>基于</a:t>
            </a:r>
            <a:r>
              <a:rPr lang="en-US" altLang="zh-CN" sz="16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charset="0"/>
              </a:rPr>
              <a:t>Joern</a:t>
            </a: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charset="0"/>
              </a:rPr>
              <a:t>工具对四种模型转换器进行程序分析，生成</a:t>
            </a:r>
            <a:r>
              <a:rPr lang="en-US" altLang="zh-CN" sz="1600" b="1">
                <a:solidFill>
                  <a:schemeClr val="tx1"/>
                </a:solidFill>
                <a:uFillTx/>
                <a:latin typeface="Times New Roman" panose="02020603050405020304" charset="0"/>
                <a:ea typeface="微软雅黑" charset="0"/>
                <a:cs typeface="Times New Roman Bold" panose="02020603050405020304" charset="0"/>
              </a:rPr>
              <a:t>CFG/DDG/AST</a:t>
            </a: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charset="0"/>
              </a:rPr>
              <a:t>等图式；根据程序分析的结果获取</a:t>
            </a:r>
            <a:r>
              <a:rPr lang="en-US" altLang="zh-CN" sz="16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charset="0"/>
              </a:rPr>
              <a:t>ONNX2X</a:t>
            </a: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charset="0"/>
              </a:rPr>
              <a:t>实现过程中的隐式的等价</a:t>
            </a:r>
            <a:r>
              <a:rPr lang="en-US" altLang="zh-CN" sz="16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charset="0"/>
              </a:rPr>
              <a:t>API</a:t>
            </a: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charset="0"/>
              </a:rPr>
              <a:t>信息，</a:t>
            </a:r>
            <a:r>
              <a:rPr lang="en-US" altLang="zh-CN" sz="16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charset="0"/>
              </a:rPr>
              <a:t> </a:t>
            </a: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charset="0"/>
              </a:rPr>
              <a:t>然后对</a:t>
            </a: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charset="0"/>
                <a:sym typeface="+mn-ea"/>
              </a:rPr>
              <a:t>隐式的等价</a:t>
            </a:r>
            <a:r>
              <a:rPr lang="en-US" altLang="zh-CN" sz="16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charset="0"/>
                <a:sym typeface="+mn-ea"/>
              </a:rPr>
              <a:t>API</a:t>
            </a: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charset="0"/>
                <a:sym typeface="+mn-ea"/>
              </a:rPr>
              <a:t>信息</a:t>
            </a: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charset="0"/>
              </a:rPr>
              <a:t>进行分析得到最终的等价</a:t>
            </a:r>
            <a:r>
              <a:rPr lang="en-US" altLang="zh-CN" sz="16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charset="0"/>
              </a:rPr>
              <a:t>API</a:t>
            </a: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charset="0"/>
              </a:rPr>
              <a:t>；</a:t>
            </a:r>
          </a:p>
          <a:p>
            <a:pPr marL="342900" indent="-342900">
              <a:lnSpc>
                <a:spcPct val="150000"/>
              </a:lnSpc>
              <a:buFont typeface="Arial" panose="020B0704020202020204" pitchFamily="34" charset="0"/>
              <a:buAutoNum type="arabicPeriod"/>
            </a:pPr>
            <a:r>
              <a:rPr lang="zh-CN" altLang="en-US" sz="1600" b="1">
                <a:sym typeface="+mn-ea"/>
              </a:rPr>
              <a:t>等价</a:t>
            </a:r>
            <a:r>
              <a:rPr lang="en-US" altLang="zh-CN" sz="1600" b="1">
                <a:sym typeface="+mn-ea"/>
              </a:rPr>
              <a:t>API</a:t>
            </a:r>
            <a:r>
              <a:rPr lang="zh-CN" altLang="en-US" sz="1600" b="1">
                <a:sym typeface="+mn-ea"/>
              </a:rPr>
              <a:t>识别</a:t>
            </a:r>
            <a:r>
              <a:rPr lang="zh-CN" altLang="en-US" b="1">
                <a:solidFill>
                  <a:srgbClr val="6A005F"/>
                </a:solidFill>
                <a:sym typeface="+mn-ea"/>
              </a:rPr>
              <a:t>首先</a:t>
            </a:r>
            <a:r>
              <a:rPr lang="zh-CN" altLang="en-US" sz="1600" b="1">
                <a:sym typeface="+mn-ea"/>
              </a:rPr>
              <a:t>基于文档获得初步的</a:t>
            </a:r>
            <a:r>
              <a:rPr lang="en-US" altLang="zh-CN" sz="1600" b="1">
                <a:sym typeface="+mn-ea"/>
              </a:rPr>
              <a:t>API</a:t>
            </a:r>
            <a:r>
              <a:rPr lang="zh-CN" altLang="en-US" sz="1600" b="1">
                <a:sym typeface="+mn-ea"/>
              </a:rPr>
              <a:t>映射，</a:t>
            </a:r>
            <a:r>
              <a:rPr lang="zh-CN" altLang="en-US" b="1">
                <a:solidFill>
                  <a:srgbClr val="6A005F"/>
                </a:solidFill>
                <a:sym typeface="+mn-ea"/>
              </a:rPr>
              <a:t>然后</a:t>
            </a:r>
            <a:r>
              <a:rPr lang="zh-CN" altLang="en-US" sz="1600" b="1">
                <a:sym typeface="+mn-ea"/>
              </a:rPr>
              <a:t>对模型转换器进行程序分析，使用程序分析的结果对</a:t>
            </a:r>
            <a:r>
              <a:rPr lang="en-US" altLang="zh-CN" sz="1600" b="1">
                <a:sym typeface="+mn-ea"/>
              </a:rPr>
              <a:t>API</a:t>
            </a:r>
            <a:r>
              <a:rPr lang="zh-CN" altLang="en-US" sz="1600" b="1">
                <a:sym typeface="+mn-ea"/>
              </a:rPr>
              <a:t>映射进行补充。</a:t>
            </a:r>
            <a:endParaRPr lang="zh-CN" altLang="en-US" sz="1600">
              <a:solidFill>
                <a:schemeClr val="tx1"/>
              </a:solidFill>
              <a:uFillTx/>
              <a:latin typeface="Times New Roman" panose="02020603050405020304" charset="0"/>
              <a:ea typeface="微软雅黑" charset="0"/>
            </a:endParaRPr>
          </a:p>
        </p:txBody>
      </p:sp>
      <p:cxnSp>
        <p:nvCxnSpPr>
          <p:cNvPr id="21" name="直接连接符 20"/>
          <p:cNvCxnSpPr/>
          <p:nvPr>
            <p:custDataLst>
              <p:tags r:id="rId3"/>
            </p:custDataLst>
          </p:nvPr>
        </p:nvCxnSpPr>
        <p:spPr>
          <a:xfrm>
            <a:off x="629285" y="4306570"/>
            <a:ext cx="10933430" cy="0"/>
          </a:xfrm>
          <a:prstGeom prst="line">
            <a:avLst/>
          </a:prstGeom>
          <a:ln w="12700" cap="flat" cmpd="sng" algn="ctr">
            <a:solidFill>
              <a:srgbClr val="6A005F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064000" y="442150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/>
              <a:t>具体做法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12" name="文本占位符 2"/>
          <p:cNvSpPr txBox="1"/>
          <p:nvPr/>
        </p:nvSpPr>
        <p:spPr>
          <a:xfrm>
            <a:off x="793188" y="168977"/>
            <a:ext cx="11417862" cy="52197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7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种子测试用例抽象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4522" y="1041569"/>
            <a:ext cx="99432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+mn-lt"/>
                <a:ea typeface="微软雅黑" panose="020B0503020204020204" charset="-122"/>
              </a:rPr>
              <a:t>ONNX IR </a:t>
            </a:r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结构</a:t>
            </a: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565150" y="1459865"/>
            <a:ext cx="3049905" cy="457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defTabSz="360045" fontAlgn="auto">
              <a:lnSpc>
                <a:spcPts val="2500"/>
              </a:lnSpc>
            </a:pPr>
            <a:r>
              <a:rPr lang="zh-CN" altLang="en-US" sz="1400">
                <a:latin typeface="Times New Roman" panose="02020603050405020304" charset="0"/>
                <a:cs typeface="+mn-lt"/>
              </a:rPr>
              <a:t>graph</a:t>
            </a:r>
          </a:p>
          <a:p>
            <a:pPr indent="0" defTabSz="360045" fontAlgn="auto">
              <a:lnSpc>
                <a:spcPts val="2500"/>
              </a:lnSpc>
            </a:pPr>
            <a:r>
              <a:rPr lang="zh-CN" altLang="en-US" sz="1400">
                <a:latin typeface="Times New Roman" panose="02020603050405020304" charset="0"/>
                <a:cs typeface="+mn-lt"/>
              </a:rPr>
              <a:t>|__node</a:t>
            </a:r>
          </a:p>
          <a:p>
            <a:pPr indent="0" defTabSz="360045" fontAlgn="auto">
              <a:lnSpc>
                <a:spcPts val="2500"/>
              </a:lnSpc>
            </a:pPr>
            <a:r>
              <a:rPr lang="zh-CN" altLang="en-US" sz="1400">
                <a:latin typeface="Times New Roman" panose="02020603050405020304" charset="0"/>
                <a:cs typeface="+mn-lt"/>
              </a:rPr>
              <a:t>|	|__input</a:t>
            </a:r>
          </a:p>
          <a:p>
            <a:pPr indent="0" defTabSz="360045" fontAlgn="auto">
              <a:lnSpc>
                <a:spcPts val="2500"/>
              </a:lnSpc>
            </a:pPr>
            <a:r>
              <a:rPr lang="zh-CN" altLang="en-US" sz="1400">
                <a:latin typeface="Times New Roman" panose="02020603050405020304" charset="0"/>
                <a:cs typeface="+mn-lt"/>
              </a:rPr>
              <a:t>|	|__output</a:t>
            </a:r>
          </a:p>
          <a:p>
            <a:pPr indent="0" defTabSz="360045" fontAlgn="auto">
              <a:lnSpc>
                <a:spcPts val="2500"/>
              </a:lnSpc>
            </a:pPr>
            <a:r>
              <a:rPr lang="zh-CN" altLang="en-US" sz="1400">
                <a:latin typeface="Times New Roman" panose="02020603050405020304" charset="0"/>
                <a:cs typeface="+mn-lt"/>
              </a:rPr>
              <a:t>|	|__name</a:t>
            </a:r>
          </a:p>
          <a:p>
            <a:pPr indent="0" defTabSz="360045" fontAlgn="auto">
              <a:lnSpc>
                <a:spcPts val="2500"/>
              </a:lnSpc>
            </a:pPr>
            <a:r>
              <a:rPr lang="zh-CN" altLang="en-US" sz="1400">
                <a:latin typeface="Times New Roman" panose="02020603050405020304" charset="0"/>
                <a:cs typeface="+mn-lt"/>
              </a:rPr>
              <a:t>|	|__</a:t>
            </a:r>
            <a:r>
              <a:rPr lang="zh-CN" altLang="en-US" sz="1600">
                <a:solidFill>
                  <a:srgbClr val="6A005F"/>
                </a:solidFill>
                <a:latin typeface="Times New Roman" panose="02020603050405020304" charset="0"/>
                <a:cs typeface="+mn-lt"/>
              </a:rPr>
              <a:t>op_type</a:t>
            </a:r>
            <a:endParaRPr lang="zh-CN" altLang="en-US" sz="1600">
              <a:latin typeface="Times New Roman" panose="02020603050405020304" charset="0"/>
              <a:cs typeface="+mn-lt"/>
            </a:endParaRPr>
          </a:p>
          <a:p>
            <a:pPr indent="0" defTabSz="360045" fontAlgn="auto">
              <a:lnSpc>
                <a:spcPts val="2500"/>
              </a:lnSpc>
            </a:pPr>
            <a:r>
              <a:rPr lang="zh-CN" altLang="en-US" sz="1400">
                <a:latin typeface="Times New Roman" panose="02020603050405020304" charset="0"/>
                <a:cs typeface="+mn-lt"/>
              </a:rPr>
              <a:t>|	|__domain</a:t>
            </a:r>
          </a:p>
          <a:p>
            <a:pPr indent="0" defTabSz="360045" fontAlgn="auto">
              <a:lnSpc>
                <a:spcPts val="2500"/>
              </a:lnSpc>
            </a:pPr>
            <a:r>
              <a:rPr lang="zh-CN" altLang="en-US" sz="1400">
                <a:latin typeface="Times New Roman" panose="02020603050405020304" charset="0"/>
                <a:cs typeface="+mn-lt"/>
              </a:rPr>
              <a:t>|	|__</a:t>
            </a:r>
            <a:r>
              <a:rPr lang="zh-CN" altLang="en-US" sz="1600">
                <a:solidFill>
                  <a:srgbClr val="6A005F"/>
                </a:solidFill>
                <a:latin typeface="Times New Roman" panose="02020603050405020304" charset="0"/>
                <a:cs typeface="+mn-lt"/>
              </a:rPr>
              <a:t>attribute</a:t>
            </a:r>
            <a:endParaRPr lang="zh-CN" altLang="en-US" sz="1600">
              <a:solidFill>
                <a:srgbClr val="FF0000"/>
              </a:solidFill>
              <a:latin typeface="Times New Roman" panose="02020603050405020304" charset="0"/>
              <a:cs typeface="+mn-lt"/>
            </a:endParaRPr>
          </a:p>
          <a:p>
            <a:pPr indent="0" defTabSz="360045" fontAlgn="auto">
              <a:lnSpc>
                <a:spcPts val="2500"/>
              </a:lnSpc>
            </a:pPr>
            <a:r>
              <a:rPr lang="zh-CN" altLang="en-US" sz="1400">
                <a:latin typeface="Times New Roman" panose="02020603050405020304" charset="0"/>
                <a:cs typeface="+mn-lt"/>
              </a:rPr>
              <a:t>|	|	|__name</a:t>
            </a:r>
          </a:p>
          <a:p>
            <a:pPr indent="0" defTabSz="360045" fontAlgn="auto">
              <a:lnSpc>
                <a:spcPts val="2500"/>
              </a:lnSpc>
            </a:pPr>
            <a:r>
              <a:rPr lang="zh-CN" altLang="en-US" sz="1400">
                <a:latin typeface="Times New Roman" panose="02020603050405020304" charset="0"/>
                <a:cs typeface="+mn-lt"/>
              </a:rPr>
              <a:t>|	|	|__</a:t>
            </a:r>
            <a:r>
              <a:rPr lang="zh-CN" altLang="en-US" sz="1600">
                <a:solidFill>
                  <a:srgbClr val="6A005F"/>
                </a:solidFill>
                <a:latin typeface="Times New Roman" panose="02020603050405020304" charset="0"/>
                <a:cs typeface="+mn-lt"/>
              </a:rPr>
              <a:t>type</a:t>
            </a:r>
            <a:endParaRPr lang="zh-CN" altLang="en-US" sz="1600">
              <a:latin typeface="Times New Roman" panose="02020603050405020304" charset="0"/>
              <a:cs typeface="+mn-lt"/>
            </a:endParaRPr>
          </a:p>
          <a:p>
            <a:pPr indent="0" defTabSz="360045" fontAlgn="auto">
              <a:lnSpc>
                <a:spcPts val="2500"/>
              </a:lnSpc>
            </a:pPr>
            <a:r>
              <a:rPr lang="zh-CN" altLang="en-US" sz="1400">
                <a:latin typeface="Times New Roman" panose="02020603050405020304" charset="0"/>
                <a:cs typeface="+mn-lt"/>
              </a:rPr>
              <a:t>|	|	|__ints(when type is INTS)</a:t>
            </a:r>
          </a:p>
          <a:p>
            <a:pPr indent="0" defTabSz="360045" fontAlgn="auto">
              <a:lnSpc>
                <a:spcPts val="2500"/>
              </a:lnSpc>
            </a:pPr>
            <a:r>
              <a:rPr lang="zh-CN" altLang="en-US" sz="1400">
                <a:latin typeface="Times New Roman" panose="02020603050405020304" charset="0"/>
                <a:cs typeface="+mn-lt"/>
              </a:rPr>
              <a:t>|	|	|__f(when type is FLOAT)</a:t>
            </a:r>
          </a:p>
          <a:p>
            <a:pPr indent="0" defTabSz="360045" fontAlgn="auto">
              <a:lnSpc>
                <a:spcPts val="2500"/>
              </a:lnSpc>
            </a:pPr>
            <a:r>
              <a:rPr lang="zh-CN" altLang="en-US" sz="1400">
                <a:latin typeface="Times New Roman" panose="02020603050405020304" charset="0"/>
                <a:cs typeface="+mn-lt"/>
              </a:rPr>
              <a:t>|	|	|__i(when type is INT)</a:t>
            </a:r>
          </a:p>
          <a:p>
            <a:pPr indent="0" defTabSz="360045" fontAlgn="auto">
              <a:lnSpc>
                <a:spcPts val="2500"/>
              </a:lnSpc>
            </a:pPr>
            <a:r>
              <a:rPr lang="zh-CN" altLang="en-US" sz="1400">
                <a:latin typeface="Times New Roman" panose="02020603050405020304" charset="0"/>
                <a:cs typeface="+mn-lt"/>
              </a:rPr>
              <a:t>|__initializer(weight/bias初始化数值)</a:t>
            </a: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3707130" y="818515"/>
            <a:ext cx="3718560" cy="5220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defTabSz="360045" fontAlgn="auto">
              <a:lnSpc>
                <a:spcPts val="2500"/>
              </a:lnSpc>
            </a:pPr>
            <a:r>
              <a:rPr lang="zh-CN" altLang="en-US" sz="1400">
                <a:cs typeface="+mn-lt"/>
              </a:rPr>
              <a:t>|__input(input_tensor)</a:t>
            </a:r>
          </a:p>
          <a:p>
            <a:pPr indent="0" defTabSz="360045" fontAlgn="auto">
              <a:lnSpc>
                <a:spcPts val="2500"/>
              </a:lnSpc>
            </a:pPr>
            <a:r>
              <a:rPr lang="zh-CN" altLang="en-US" sz="1400">
                <a:cs typeface="+mn-lt"/>
              </a:rPr>
              <a:t>|	|__name</a:t>
            </a:r>
          </a:p>
          <a:p>
            <a:pPr indent="0" defTabSz="360045" fontAlgn="auto">
              <a:lnSpc>
                <a:spcPts val="2500"/>
              </a:lnSpc>
            </a:pPr>
            <a:r>
              <a:rPr lang="zh-CN" altLang="en-US" sz="1400">
                <a:cs typeface="+mn-lt"/>
              </a:rPr>
              <a:t>|	|__type</a:t>
            </a:r>
          </a:p>
          <a:p>
            <a:pPr indent="0" defTabSz="360045" fontAlgn="auto">
              <a:lnSpc>
                <a:spcPts val="2500"/>
              </a:lnSpc>
            </a:pPr>
            <a:r>
              <a:rPr lang="zh-CN" altLang="en-US" sz="1400">
                <a:cs typeface="+mn-lt"/>
              </a:rPr>
              <a:t>|	|	|__tensor_type</a:t>
            </a:r>
          </a:p>
          <a:p>
            <a:pPr indent="0" defTabSz="360045" fontAlgn="auto">
              <a:lnSpc>
                <a:spcPts val="2500"/>
              </a:lnSpc>
            </a:pPr>
            <a:r>
              <a:rPr lang="zh-CN" altLang="en-US" sz="1400">
                <a:cs typeface="+mn-lt"/>
              </a:rPr>
              <a:t>|	|	|	|__elem_type</a:t>
            </a:r>
          </a:p>
          <a:p>
            <a:pPr indent="0" defTabSz="360045" fontAlgn="auto">
              <a:lnSpc>
                <a:spcPts val="2500"/>
              </a:lnSpc>
            </a:pPr>
            <a:r>
              <a:rPr lang="zh-CN" altLang="en-US" sz="1400">
                <a:cs typeface="+mn-lt"/>
              </a:rPr>
              <a:t>|	|	|	|__</a:t>
            </a:r>
            <a:r>
              <a:rPr lang="zh-CN" altLang="en-US" sz="1600">
                <a:solidFill>
                  <a:srgbClr val="6A005F"/>
                </a:solidFill>
                <a:cs typeface="+mn-lt"/>
              </a:rPr>
              <a:t>shape</a:t>
            </a:r>
            <a:endParaRPr lang="zh-CN" altLang="en-US" sz="1400">
              <a:solidFill>
                <a:srgbClr val="6A005F"/>
              </a:solidFill>
              <a:cs typeface="+mn-lt"/>
            </a:endParaRPr>
          </a:p>
          <a:p>
            <a:pPr indent="0" defTabSz="360045" fontAlgn="auto">
              <a:lnSpc>
                <a:spcPts val="2500"/>
              </a:lnSpc>
            </a:pPr>
            <a:r>
              <a:rPr lang="zh-CN" altLang="en-US" sz="1400">
                <a:cs typeface="+mn-lt"/>
              </a:rPr>
              <a:t>|	|	|	|	|__dim</a:t>
            </a:r>
          </a:p>
          <a:p>
            <a:pPr indent="0" defTabSz="360045" fontAlgn="auto">
              <a:lnSpc>
                <a:spcPts val="2500"/>
              </a:lnSpc>
            </a:pPr>
            <a:r>
              <a:rPr lang="zh-CN" altLang="en-US" sz="1400">
                <a:cs typeface="+mn-lt"/>
              </a:rPr>
              <a:t>|	|	|	|		|__dim_value</a:t>
            </a:r>
          </a:p>
          <a:p>
            <a:pPr indent="0" defTabSz="360045" fontAlgn="auto">
              <a:lnSpc>
                <a:spcPts val="2500"/>
              </a:lnSpc>
            </a:pPr>
            <a:r>
              <a:rPr lang="zh-CN" altLang="en-US" sz="1400">
                <a:cs typeface="+mn-lt"/>
              </a:rPr>
              <a:t>|	|	|	|	|__dim</a:t>
            </a:r>
          </a:p>
          <a:p>
            <a:pPr indent="0" defTabSz="360045" fontAlgn="auto">
              <a:lnSpc>
                <a:spcPts val="2500"/>
              </a:lnSpc>
            </a:pPr>
            <a:r>
              <a:rPr lang="zh-CN" altLang="en-US" sz="1400">
                <a:cs typeface="+mn-lt"/>
              </a:rPr>
              <a:t>|	|	|	|		|__dim_value</a:t>
            </a:r>
          </a:p>
          <a:p>
            <a:pPr indent="0" defTabSz="360045" fontAlgn="auto">
              <a:lnSpc>
                <a:spcPts val="2500"/>
              </a:lnSpc>
            </a:pPr>
            <a:r>
              <a:rPr lang="zh-CN" altLang="en-US" sz="1400">
                <a:cs typeface="+mn-lt"/>
              </a:rPr>
              <a:t>|	|	|	|	|__dim</a:t>
            </a:r>
          </a:p>
          <a:p>
            <a:pPr indent="0" defTabSz="360045" fontAlgn="auto">
              <a:lnSpc>
                <a:spcPts val="2500"/>
              </a:lnSpc>
            </a:pPr>
            <a:r>
              <a:rPr lang="zh-CN" altLang="en-US" sz="1400">
                <a:cs typeface="+mn-lt"/>
              </a:rPr>
              <a:t>|	|	|	|		|__dim_value</a:t>
            </a:r>
          </a:p>
          <a:p>
            <a:pPr indent="0" defTabSz="360045" fontAlgn="auto">
              <a:lnSpc>
                <a:spcPts val="2500"/>
              </a:lnSpc>
            </a:pPr>
            <a:r>
              <a:rPr lang="zh-CN" altLang="en-US" sz="1400">
                <a:cs typeface="+mn-lt"/>
              </a:rPr>
              <a:t>|	|	|	|	|__dim</a:t>
            </a:r>
          </a:p>
          <a:p>
            <a:pPr indent="0" defTabSz="360045" fontAlgn="auto">
              <a:lnSpc>
                <a:spcPts val="2500"/>
              </a:lnSpc>
            </a:pPr>
            <a:r>
              <a:rPr lang="zh-CN" altLang="en-US" sz="1400">
                <a:cs typeface="+mn-lt"/>
              </a:rPr>
              <a:t>|	|	|	|		|__dim_value</a:t>
            </a:r>
          </a:p>
          <a:p>
            <a:pPr indent="0" defTabSz="360045" fontAlgn="auto">
              <a:lnSpc>
                <a:spcPts val="2500"/>
              </a:lnSpc>
            </a:pPr>
            <a:r>
              <a:rPr lang="zh-CN" altLang="en-US" sz="1400">
                <a:cs typeface="+mn-lt"/>
              </a:rPr>
              <a:t>|	|	|	|	|__...</a:t>
            </a:r>
          </a:p>
          <a:p>
            <a:pPr indent="0" defTabSz="360045" fontAlgn="auto">
              <a:lnSpc>
                <a:spcPts val="2500"/>
              </a:lnSpc>
            </a:pPr>
            <a:r>
              <a:rPr lang="zh-CN" altLang="en-US" sz="1400">
                <a:cs typeface="+mn-lt"/>
              </a:rPr>
              <a:t>|__output(output_tensor,同上)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21525" y="2212975"/>
            <a:ext cx="4975225" cy="28581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graph</a:t>
            </a:r>
            <a:r>
              <a:rPr lang="en-US" altLang="zh-CN" sz="16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charset="0"/>
                <a:cs typeface="+mn-ea"/>
              </a:rPr>
              <a:t>::</a:t>
            </a: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node</a:t>
            </a:r>
            <a:r>
              <a:rPr lang="en-US" altLang="zh-CN" sz="16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::</a:t>
            </a:r>
            <a:r>
              <a:rPr lang="en-US" altLang="zh-CN" sz="16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charset="0"/>
                <a:cs typeface="+mn-ea"/>
              </a:rPr>
              <a:t>op_type -&gt; </a:t>
            </a: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charset="0"/>
                <a:cs typeface="+mn-ea"/>
              </a:rPr>
              <a:t>节点算子类型；</a:t>
            </a:r>
            <a:endParaRPr lang="en-US" altLang="zh-CN" sz="1600">
              <a:solidFill>
                <a:schemeClr val="tx1"/>
              </a:solidFill>
              <a:uFillTx/>
              <a:latin typeface="Times New Roman" panose="02020603050405020304" charset="0"/>
              <a:ea typeface="微软雅黑" charset="0"/>
              <a:cs typeface="+mn-ea"/>
            </a:endParaRPr>
          </a:p>
          <a:p>
            <a:pPr marL="285750" indent="-285750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graph</a:t>
            </a:r>
            <a:r>
              <a:rPr lang="en-US" altLang="zh-CN" sz="16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charset="0"/>
                <a:cs typeface="+mn-ea"/>
              </a:rPr>
              <a:t>::</a:t>
            </a: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node</a:t>
            </a:r>
            <a:r>
              <a:rPr lang="en-US" altLang="zh-CN" sz="16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::</a:t>
            </a:r>
            <a:r>
              <a:rPr lang="en-US" altLang="zh-CN" sz="16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charset="0"/>
                <a:cs typeface="+mn-ea"/>
              </a:rPr>
              <a:t>attribute -&gt; </a:t>
            </a: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节点</a:t>
            </a: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charset="0"/>
                <a:cs typeface="+mn-ea"/>
              </a:rPr>
              <a:t>算子属性（若干）；</a:t>
            </a:r>
          </a:p>
          <a:p>
            <a:pPr marL="742950" lvl="1" indent="-285750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en-US" altLang="zh-CN" sz="1600">
                <a:uFillTx/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graph::</a:t>
            </a:r>
            <a:r>
              <a:rPr lang="zh-CN" altLang="en-US" sz="1600">
                <a:uFillTx/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node</a:t>
            </a:r>
            <a:r>
              <a:rPr lang="en-US" altLang="zh-CN" sz="16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::attribute::type -&gt; </a:t>
            </a: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节点算子该属性的数据类型，决定了</a:t>
            </a:r>
            <a:r>
              <a:rPr lang="en-US" altLang="zh-CN" sz="16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ints/f/i</a:t>
            </a: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等数据的值；</a:t>
            </a:r>
            <a:endParaRPr lang="en-US" altLang="zh-CN" sz="1600">
              <a:solidFill>
                <a:schemeClr val="tx1"/>
              </a:solidFill>
              <a:uFillTx/>
              <a:latin typeface="Times New Roman" panose="02020603050405020304" charset="0"/>
              <a:ea typeface="微软雅黑" charset="0"/>
              <a:cs typeface="+mn-ea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graph</a:t>
            </a:r>
            <a:r>
              <a:rPr lang="en-US" altLang="zh-CN" sz="16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charset="0"/>
                <a:cs typeface="+mn-ea"/>
              </a:rPr>
              <a:t>::input -&gt; </a:t>
            </a: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charset="0"/>
                <a:cs typeface="+mn-ea"/>
              </a:rPr>
              <a:t>整个</a:t>
            </a:r>
            <a:r>
              <a:rPr lang="en-US" altLang="zh-CN" sz="16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charset="0"/>
                <a:cs typeface="+mn-ea"/>
              </a:rPr>
              <a:t>graph</a:t>
            </a: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charset="0"/>
                <a:cs typeface="+mn-ea"/>
              </a:rPr>
              <a:t>的输入向量（包含向量的形状）；</a:t>
            </a:r>
            <a:endParaRPr lang="en-US" altLang="zh-CN" sz="1600">
              <a:solidFill>
                <a:schemeClr val="tx1"/>
              </a:solidFill>
              <a:uFillTx/>
              <a:latin typeface="Times New Roman" panose="02020603050405020304" charset="0"/>
              <a:ea typeface="微软雅黑" charset="0"/>
              <a:cs typeface="+mn-ea"/>
            </a:endParaRPr>
          </a:p>
          <a:p>
            <a:pPr marL="285750" indent="-285750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graph</a:t>
            </a:r>
            <a:r>
              <a:rPr lang="en-US" altLang="zh-CN" sz="16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charset="0"/>
                <a:cs typeface="+mn-ea"/>
              </a:rPr>
              <a:t>::output -&gt; </a:t>
            </a: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整个</a:t>
            </a:r>
            <a:r>
              <a:rPr lang="en-US" altLang="zh-CN" sz="16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graph</a:t>
            </a: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  <a:ea typeface="微软雅黑" charset="0"/>
                <a:cs typeface="+mn-ea"/>
                <a:sym typeface="+mn-ea"/>
              </a:rPr>
              <a:t>的输出向量。</a:t>
            </a:r>
          </a:p>
        </p:txBody>
      </p:sp>
      <p:cxnSp>
        <p:nvCxnSpPr>
          <p:cNvPr id="21" name="直接连接符 20"/>
          <p:cNvCxnSpPr/>
          <p:nvPr>
            <p:custDataLst>
              <p:tags r:id="rId3"/>
            </p:custDataLst>
          </p:nvPr>
        </p:nvCxnSpPr>
        <p:spPr>
          <a:xfrm>
            <a:off x="6885305" y="645478"/>
            <a:ext cx="0" cy="5567045"/>
          </a:xfrm>
          <a:prstGeom prst="line">
            <a:avLst/>
          </a:prstGeom>
          <a:ln w="19050" cap="flat" cmpd="sng" algn="ctr">
            <a:solidFill>
              <a:srgbClr val="6A005F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34925" y="1440815"/>
            <a:ext cx="4624070" cy="4940300"/>
          </a:xfrm>
          <a:prstGeom prst="roundRect">
            <a:avLst>
              <a:gd name="adj" fmla="val 84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截屏2024-01-23 22.40.52"/>
          <p:cNvPicPr>
            <a:picLocks noChangeAspect="1"/>
          </p:cNvPicPr>
          <p:nvPr/>
        </p:nvPicPr>
        <p:blipFill>
          <a:blip r:embed="rId11"/>
          <a:srcRect r="13925" b="607"/>
          <a:stretch>
            <a:fillRect/>
          </a:stretch>
        </p:blipFill>
        <p:spPr>
          <a:xfrm>
            <a:off x="7350125" y="168910"/>
            <a:ext cx="2610485" cy="580136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12" name="文本占位符 2"/>
          <p:cNvSpPr txBox="1"/>
          <p:nvPr/>
        </p:nvSpPr>
        <p:spPr>
          <a:xfrm>
            <a:off x="793115" y="168910"/>
            <a:ext cx="3179445" cy="52197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7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种子测试用例抽象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4525" y="1041400"/>
            <a:ext cx="2633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种子模型的抽象表示</a:t>
            </a:r>
          </a:p>
        </p:txBody>
      </p:sp>
      <p:sp>
        <p:nvSpPr>
          <p:cNvPr id="3" name="灯片编号占位符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0928349" y="6532444"/>
            <a:ext cx="1390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D91E7F-84B6-4064-9D4E-CC7D244BCA04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1466215"/>
            <a:ext cx="4768215" cy="493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/>
              <a:t>class Demo(torch.nn.Module):</a:t>
            </a:r>
          </a:p>
          <a:p>
            <a:pPr>
              <a:lnSpc>
                <a:spcPct val="150000"/>
              </a:lnSpc>
            </a:pPr>
            <a:r>
              <a:rPr lang="zh-CN" altLang="en-US" sz="1400"/>
              <a:t>    def __init__(self):</a:t>
            </a:r>
          </a:p>
          <a:p>
            <a:pPr>
              <a:lnSpc>
                <a:spcPct val="150000"/>
              </a:lnSpc>
            </a:pPr>
            <a:r>
              <a:rPr lang="zh-CN" altLang="en-US" sz="1400"/>
              <a:t>        super(Demo, self).__init__()</a:t>
            </a:r>
          </a:p>
          <a:p>
            <a:pPr>
              <a:lnSpc>
                <a:spcPct val="150000"/>
              </a:lnSpc>
            </a:pPr>
            <a:r>
              <a:rPr lang="zh-CN" altLang="en-US" sz="1400"/>
              <a:t>        self.layer1 = torch.nn.Conv2d(1, </a:t>
            </a:r>
            <a:r>
              <a:rPr lang="en-US" altLang="zh-CN" sz="1400"/>
              <a:t>6, </a:t>
            </a:r>
            <a:r>
              <a:rPr lang="zh-CN" altLang="en-US" sz="1400"/>
              <a:t>kernel_size=5)</a:t>
            </a:r>
          </a:p>
          <a:p>
            <a:pPr>
              <a:lnSpc>
                <a:spcPct val="150000"/>
              </a:lnSpc>
            </a:pPr>
            <a:r>
              <a:rPr lang="zh-CN" altLang="en-US" sz="1400"/>
              <a:t>        self.layer2 = torch.nn.ReLU()</a:t>
            </a:r>
          </a:p>
          <a:p>
            <a:pPr>
              <a:lnSpc>
                <a:spcPct val="150000"/>
              </a:lnSpc>
            </a:pPr>
            <a:r>
              <a:rPr lang="zh-CN" altLang="en-US" sz="1400"/>
              <a:t>        self.layer3 = torch.nn.MaxPool2d(kernel_size=2, stride=2)</a:t>
            </a:r>
          </a:p>
          <a:p>
            <a:pPr>
              <a:lnSpc>
                <a:spcPct val="150000"/>
              </a:lnSpc>
            </a:pP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    def forward(self, x):</a:t>
            </a:r>
          </a:p>
          <a:p>
            <a:pPr>
              <a:lnSpc>
                <a:spcPct val="150000"/>
              </a:lnSpc>
            </a:pPr>
            <a:r>
              <a:rPr lang="zh-CN" altLang="en-US" sz="1400"/>
              <a:t>        x = self.layer1(x)</a:t>
            </a:r>
          </a:p>
          <a:p>
            <a:pPr>
              <a:lnSpc>
                <a:spcPct val="150000"/>
              </a:lnSpc>
            </a:pPr>
            <a:r>
              <a:rPr lang="zh-CN" altLang="en-US" sz="1400"/>
              <a:t>        x = self.layer2(x)</a:t>
            </a:r>
          </a:p>
          <a:p>
            <a:pPr>
              <a:lnSpc>
                <a:spcPct val="150000"/>
              </a:lnSpc>
            </a:pPr>
            <a:r>
              <a:rPr lang="zh-CN" altLang="en-US" sz="1400"/>
              <a:t>        x = self.layer3(x)</a:t>
            </a:r>
          </a:p>
          <a:p>
            <a:pPr>
              <a:lnSpc>
                <a:spcPct val="150000"/>
              </a:lnSpc>
            </a:pPr>
            <a:r>
              <a:rPr lang="zh-CN" altLang="en-US" sz="1400"/>
              <a:t>        return x</a:t>
            </a:r>
          </a:p>
          <a:p>
            <a:pPr>
              <a:lnSpc>
                <a:spcPct val="150000"/>
              </a:lnSpc>
            </a:pP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tensor = torch.ones((1, 1, 25, 25))</a:t>
            </a:r>
          </a:p>
          <a:p>
            <a:pPr>
              <a:lnSpc>
                <a:spcPct val="150000"/>
              </a:lnSpc>
            </a:pPr>
            <a:r>
              <a:rPr lang="zh-CN" altLang="en-US" sz="1400"/>
              <a:t>demo = Demo()</a:t>
            </a:r>
            <a:r>
              <a:rPr lang="en-US" altLang="zh-CN" sz="1400"/>
              <a:t>(tensor)</a:t>
            </a:r>
          </a:p>
        </p:txBody>
      </p:sp>
      <p:pic>
        <p:nvPicPr>
          <p:cNvPr id="10" name="图片 9" descr="截屏2024-01-23 22.43.0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78085" y="3379470"/>
            <a:ext cx="1877695" cy="2926080"/>
          </a:xfrm>
          <a:prstGeom prst="rect">
            <a:avLst/>
          </a:prstGeom>
        </p:spPr>
      </p:pic>
      <p:pic>
        <p:nvPicPr>
          <p:cNvPr id="14" name="图片 13" descr="截屏2024-01-23 22.40.33"/>
          <p:cNvPicPr>
            <a:picLocks noChangeAspect="1"/>
          </p:cNvPicPr>
          <p:nvPr/>
        </p:nvPicPr>
        <p:blipFill>
          <a:blip r:embed="rId13"/>
          <a:srcRect r="12401"/>
          <a:stretch>
            <a:fillRect/>
          </a:stretch>
        </p:blipFill>
        <p:spPr>
          <a:xfrm>
            <a:off x="4651375" y="0"/>
            <a:ext cx="2888615" cy="6845935"/>
          </a:xfrm>
          <a:prstGeom prst="rect">
            <a:avLst/>
          </a:prstGeom>
        </p:spPr>
      </p:pic>
      <p:pic>
        <p:nvPicPr>
          <p:cNvPr id="9" name="图片 8" descr="截屏2024-01-23 22.42.59"/>
          <p:cNvPicPr>
            <a:picLocks noChangeAspect="1"/>
          </p:cNvPicPr>
          <p:nvPr/>
        </p:nvPicPr>
        <p:blipFill>
          <a:blip r:embed="rId14"/>
          <a:srcRect t="1191"/>
          <a:stretch>
            <a:fillRect/>
          </a:stretch>
        </p:blipFill>
        <p:spPr>
          <a:xfrm>
            <a:off x="10032365" y="168910"/>
            <a:ext cx="1973580" cy="303784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368425" y="2585085"/>
            <a:ext cx="1228090" cy="199390"/>
          </a:xfrm>
          <a:prstGeom prst="rect">
            <a:avLst/>
          </a:prstGeom>
          <a:noFill/>
          <a:ln w="19050">
            <a:solidFill>
              <a:srgbClr val="6A005F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>
            <p:custDataLst>
              <p:tags r:id="rId2"/>
            </p:custDataLst>
          </p:nvPr>
        </p:nvSpPr>
        <p:spPr>
          <a:xfrm>
            <a:off x="1368425" y="2911475"/>
            <a:ext cx="1087755" cy="19939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3"/>
            </p:custDataLst>
          </p:nvPr>
        </p:nvSpPr>
        <p:spPr>
          <a:xfrm>
            <a:off x="1368425" y="3237865"/>
            <a:ext cx="1492885" cy="199390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>
            <p:custDataLst>
              <p:tags r:id="rId4"/>
            </p:custDataLst>
          </p:nvPr>
        </p:nvSpPr>
        <p:spPr>
          <a:xfrm>
            <a:off x="4815840" y="168910"/>
            <a:ext cx="2610485" cy="6600825"/>
          </a:xfrm>
          <a:prstGeom prst="rect">
            <a:avLst/>
          </a:prstGeom>
          <a:noFill/>
          <a:ln w="19050">
            <a:solidFill>
              <a:srgbClr val="6A005F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>
            <p:custDataLst>
              <p:tags r:id="rId5"/>
            </p:custDataLst>
          </p:nvPr>
        </p:nvSpPr>
        <p:spPr>
          <a:xfrm>
            <a:off x="7524115" y="168910"/>
            <a:ext cx="2452370" cy="95123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>
            <p:custDataLst>
              <p:tags r:id="rId6"/>
            </p:custDataLst>
          </p:nvPr>
        </p:nvSpPr>
        <p:spPr>
          <a:xfrm>
            <a:off x="7524115" y="1141095"/>
            <a:ext cx="2459990" cy="4829175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>
            <p:custDataLst>
              <p:tags r:id="rId7"/>
            </p:custDataLst>
          </p:nvPr>
        </p:nvSpPr>
        <p:spPr>
          <a:xfrm>
            <a:off x="671195" y="5770880"/>
            <a:ext cx="1839595" cy="199390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>
            <p:custDataLst>
              <p:tags r:id="rId8"/>
            </p:custDataLst>
          </p:nvPr>
        </p:nvSpPr>
        <p:spPr>
          <a:xfrm>
            <a:off x="10074275" y="168910"/>
            <a:ext cx="1885950" cy="3037840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3977640" y="2656205"/>
            <a:ext cx="1075055" cy="733425"/>
          </a:xfrm>
          <a:prstGeom prst="straightConnector1">
            <a:avLst/>
          </a:prstGeom>
          <a:ln>
            <a:solidFill>
              <a:srgbClr val="6A005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肘形连接符 31"/>
          <p:cNvCxnSpPr/>
          <p:nvPr/>
        </p:nvCxnSpPr>
        <p:spPr>
          <a:xfrm rot="10800000">
            <a:off x="4547235" y="3413125"/>
            <a:ext cx="3096895" cy="1545590"/>
          </a:xfrm>
          <a:prstGeom prst="bentConnector3">
            <a:avLst>
              <a:gd name="adj1" fmla="val 87574"/>
            </a:avLst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>
            <p:custDataLst>
              <p:tags r:id="rId9"/>
            </p:custDataLst>
          </p:nvPr>
        </p:nvCxnSpPr>
        <p:spPr>
          <a:xfrm rot="10800000" flipV="1">
            <a:off x="3870960" y="2764790"/>
            <a:ext cx="3748405" cy="471805"/>
          </a:xfrm>
          <a:prstGeom prst="bentConnector3">
            <a:avLst>
              <a:gd name="adj1" fmla="val 71624"/>
            </a:avLst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4" name="图片 33" descr="pytorch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97200" y="6048375"/>
            <a:ext cx="1661795" cy="332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12" name="文本占位符 2"/>
          <p:cNvSpPr txBox="1"/>
          <p:nvPr/>
        </p:nvSpPr>
        <p:spPr>
          <a:xfrm>
            <a:off x="793188" y="168977"/>
            <a:ext cx="11417862" cy="52197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7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代码文件生成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4522" y="1041569"/>
            <a:ext cx="99432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面向</a:t>
            </a:r>
            <a:r>
              <a:rPr kumimoji="1" lang="en-US" altLang="zh-CN" sz="2000" b="1" dirty="0">
                <a:latin typeface="+mn-lt"/>
                <a:ea typeface="微软雅黑" panose="020B0503020204020204" charset="-122"/>
              </a:rPr>
              <a:t>ONNX IR</a:t>
            </a:r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文件的拆分与组装方法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80" y="1440349"/>
            <a:ext cx="7517902" cy="466089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176033" y="1596480"/>
            <a:ext cx="3352800" cy="4348633"/>
          </a:xfrm>
          <a:prstGeom prst="rect">
            <a:avLst/>
          </a:prstGeom>
          <a:solidFill>
            <a:schemeClr val="bg1"/>
          </a:solidFill>
          <a:ln>
            <a:solidFill>
              <a:srgbClr val="6A005F"/>
            </a:solidFill>
          </a:ln>
        </p:spPr>
        <p:txBody>
          <a:bodyPr wrap="square" rtlCol="0">
            <a:noAutofit/>
          </a:bodyPr>
          <a:lstStyle/>
          <a:p>
            <a:pPr indent="0">
              <a:buFont typeface="Arial" panose="020B0704020202020204" pitchFamily="34" charset="0"/>
              <a:buNone/>
            </a:pPr>
            <a:r>
              <a:rPr lang="en-US" altLang="zh-CN" sz="2000" b="1" dirty="0"/>
              <a:t>ONNX IR</a:t>
            </a:r>
            <a:r>
              <a:rPr lang="zh-CN" altLang="en-US" sz="2000" b="1" dirty="0"/>
              <a:t>文件的拆分与组装</a:t>
            </a:r>
            <a:endParaRPr lang="en-US" altLang="zh-CN" sz="2000" b="1" dirty="0"/>
          </a:p>
          <a:p>
            <a:pPr indent="0">
              <a:buFont typeface="Arial" panose="020B0704020202020204" pitchFamily="34" charset="0"/>
              <a:buNone/>
            </a:pPr>
            <a:endParaRPr lang="en-US" altLang="zh-CN" sz="1400" dirty="0"/>
          </a:p>
          <a:p>
            <a:pPr indent="0">
              <a:buFont typeface="Arial" panose="020B0704020202020204" pitchFamily="34" charset="0"/>
              <a:buNone/>
            </a:pPr>
            <a:r>
              <a:rPr lang="en-US" altLang="zh-CN" sz="1500" dirty="0"/>
              <a:t>ONNX</a:t>
            </a:r>
            <a:r>
              <a:rPr lang="zh-CN" altLang="en-US" sz="1500" dirty="0"/>
              <a:t>抽象模型以</a:t>
            </a:r>
            <a:r>
              <a:rPr lang="zh-CN" altLang="en-US" sz="1500" b="1" dirty="0"/>
              <a:t>图（</a:t>
            </a:r>
            <a:r>
              <a:rPr lang="en-US" altLang="zh-CN" sz="1500" b="1" dirty="0"/>
              <a:t>graph</a:t>
            </a:r>
            <a:r>
              <a:rPr lang="zh-CN" altLang="en-US" sz="1500" b="1" dirty="0"/>
              <a:t>）</a:t>
            </a:r>
            <a:r>
              <a:rPr lang="zh-CN" altLang="en-US" sz="1500" dirty="0"/>
              <a:t>的形式存储，图中包括一个输入层、一个输出层、一套初始化工具，以及若干含有层参数信息的</a:t>
            </a:r>
            <a:r>
              <a:rPr lang="zh-CN" altLang="en-US" sz="1500" b="1" dirty="0"/>
              <a:t>结点（</a:t>
            </a:r>
            <a:r>
              <a:rPr lang="en-US" altLang="zh-CN" sz="1500" b="1" dirty="0"/>
              <a:t>node</a:t>
            </a:r>
            <a:r>
              <a:rPr lang="zh-CN" altLang="en-US" sz="1500" b="1" dirty="0"/>
              <a:t>）</a:t>
            </a:r>
            <a:endParaRPr lang="en-US" altLang="zh-CN" sz="1500" b="1" dirty="0"/>
          </a:p>
          <a:p>
            <a:pPr indent="0">
              <a:buFont typeface="Arial" panose="020B0704020202020204" pitchFamily="34" charset="0"/>
              <a:buNone/>
            </a:pPr>
            <a:endParaRPr lang="en-US" altLang="zh-CN" sz="1500" dirty="0"/>
          </a:p>
          <a:p>
            <a:pPr indent="0">
              <a:buFont typeface="Arial" panose="020B0704020202020204" pitchFamily="34" charset="0"/>
              <a:buNone/>
            </a:pPr>
            <a:r>
              <a:rPr lang="zh-CN" altLang="en-US" sz="1500" dirty="0"/>
              <a:t>种子模型可以将</a:t>
            </a:r>
            <a:r>
              <a:rPr lang="en-US" altLang="zh-CN" sz="1500" dirty="0"/>
              <a:t>node</a:t>
            </a:r>
            <a:r>
              <a:rPr lang="zh-CN" altLang="en-US" sz="1500" dirty="0"/>
              <a:t>拆分出来，留下带有</a:t>
            </a:r>
            <a:r>
              <a:rPr lang="en-US" altLang="zh-CN" sz="1500" dirty="0"/>
              <a:t>input</a:t>
            </a:r>
            <a:r>
              <a:rPr lang="zh-CN" altLang="en-US" sz="1500" dirty="0"/>
              <a:t>、</a:t>
            </a:r>
            <a:r>
              <a:rPr lang="en-US" altLang="zh-CN" sz="1500" dirty="0"/>
              <a:t>output</a:t>
            </a:r>
            <a:r>
              <a:rPr lang="zh-CN" altLang="en-US" sz="1500" dirty="0"/>
              <a:t>、</a:t>
            </a:r>
            <a:r>
              <a:rPr lang="en-US" altLang="zh-CN" sz="1500" dirty="0"/>
              <a:t>initializer</a:t>
            </a:r>
            <a:r>
              <a:rPr lang="zh-CN" altLang="en-US" sz="1500" dirty="0"/>
              <a:t>的模版，和一批单独的</a:t>
            </a:r>
            <a:r>
              <a:rPr lang="en-US" altLang="zh-CN" sz="1500" dirty="0"/>
              <a:t>node</a:t>
            </a:r>
            <a:r>
              <a:rPr lang="zh-CN" altLang="en-US" sz="1500" dirty="0"/>
              <a:t>（表示各个单独的层）。</a:t>
            </a:r>
            <a:endParaRPr lang="en-US" altLang="zh-CN" sz="1500" dirty="0"/>
          </a:p>
          <a:p>
            <a:pPr indent="0">
              <a:buFont typeface="Arial" panose="020B0704020202020204" pitchFamily="34" charset="0"/>
              <a:buNone/>
            </a:pPr>
            <a:endParaRPr lang="en-US" altLang="zh-CN" sz="1500" dirty="0"/>
          </a:p>
          <a:p>
            <a:pPr indent="0">
              <a:buFont typeface="Arial" panose="020B0704020202020204" pitchFamily="34" charset="0"/>
              <a:buNone/>
            </a:pPr>
            <a:r>
              <a:rPr lang="zh-CN" altLang="en-US" sz="1500" dirty="0"/>
              <a:t>我们将</a:t>
            </a:r>
            <a:r>
              <a:rPr lang="en-US" altLang="zh-CN" sz="1500" dirty="0"/>
              <a:t>node</a:t>
            </a:r>
            <a:r>
              <a:rPr lang="zh-CN" altLang="en-US" sz="1500" dirty="0"/>
              <a:t>送去变异，产生新的不同的</a:t>
            </a:r>
            <a:r>
              <a:rPr lang="en-US" altLang="zh-CN" sz="1500" dirty="0"/>
              <a:t>node</a:t>
            </a:r>
            <a:r>
              <a:rPr lang="zh-CN" altLang="en-US" sz="1500" dirty="0"/>
              <a:t>，然后将</a:t>
            </a:r>
            <a:r>
              <a:rPr lang="en-US" altLang="zh-CN" sz="1500" dirty="0"/>
              <a:t>node</a:t>
            </a:r>
            <a:r>
              <a:rPr lang="zh-CN" altLang="en-US" sz="1500" dirty="0"/>
              <a:t>嵌入模板中，组装成新的</a:t>
            </a:r>
            <a:r>
              <a:rPr lang="en-US" altLang="zh-CN" sz="1500" dirty="0"/>
              <a:t>graph</a:t>
            </a:r>
            <a:r>
              <a:rPr lang="zh-CN" altLang="en-US" sz="1500" dirty="0"/>
              <a:t>，该</a:t>
            </a:r>
            <a:r>
              <a:rPr lang="en-US" altLang="zh-CN" sz="1500" dirty="0"/>
              <a:t>graph</a:t>
            </a:r>
            <a:r>
              <a:rPr lang="zh-CN" altLang="en-US" sz="1500" dirty="0"/>
              <a:t>就是新的测试用例。并且我们以此用例为模板继续嵌入，产生下一代的更多测试用例。</a:t>
            </a:r>
            <a:endParaRPr lang="en-US" altLang="zh-CN" sz="1500" dirty="0"/>
          </a:p>
        </p:txBody>
      </p:sp>
      <p:sp>
        <p:nvSpPr>
          <p:cNvPr id="9" name="矩形 8"/>
          <p:cNvSpPr/>
          <p:nvPr/>
        </p:nvSpPr>
        <p:spPr>
          <a:xfrm>
            <a:off x="663167" y="1596481"/>
            <a:ext cx="7447771" cy="434863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12" name="文本占位符 2"/>
          <p:cNvSpPr txBox="1"/>
          <p:nvPr/>
        </p:nvSpPr>
        <p:spPr>
          <a:xfrm>
            <a:off x="793188" y="168977"/>
            <a:ext cx="11417862" cy="52197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7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代码文件生成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4520" y="1043834"/>
            <a:ext cx="99432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面向</a:t>
            </a:r>
            <a:r>
              <a:rPr kumimoji="1" lang="en-US" altLang="zh-CN" sz="2000" b="1" dirty="0">
                <a:latin typeface="+mn-lt"/>
                <a:ea typeface="微软雅黑" panose="020B0503020204020204" charset="-122"/>
              </a:rPr>
              <a:t>ONNX IR</a:t>
            </a:r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文件的变异方法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46775" y="1701088"/>
            <a:ext cx="3953316" cy="4242062"/>
          </a:xfrm>
          <a:prstGeom prst="rect">
            <a:avLst/>
          </a:prstGeom>
          <a:solidFill>
            <a:schemeClr val="bg1"/>
          </a:solidFill>
          <a:ln>
            <a:solidFill>
              <a:srgbClr val="6A005F"/>
            </a:solidFill>
          </a:ln>
        </p:spPr>
        <p:txBody>
          <a:bodyPr wrap="square" rtlCol="0">
            <a:noAutofit/>
          </a:bodyPr>
          <a:lstStyle/>
          <a:p>
            <a:pPr indent="0">
              <a:buFont typeface="Arial" panose="020B0704020202020204" pitchFamily="34" charset="0"/>
              <a:buNone/>
            </a:pPr>
            <a:endParaRPr lang="en-US" altLang="zh-CN" sz="1600" b="1" dirty="0"/>
          </a:p>
          <a:p>
            <a:pPr indent="0">
              <a:buFont typeface="Arial" panose="020B0704020202020204" pitchFamily="34" charset="0"/>
              <a:buNone/>
            </a:pPr>
            <a:r>
              <a:rPr lang="en-US" altLang="zh-CN" sz="1600" b="1" dirty="0"/>
              <a:t>API</a:t>
            </a:r>
            <a:r>
              <a:rPr lang="zh-CN" altLang="en-US" sz="1600" b="1" dirty="0"/>
              <a:t>替换变异：</a:t>
            </a:r>
            <a:endParaRPr lang="en-US" altLang="zh-CN" sz="1600" b="1" dirty="0"/>
          </a:p>
          <a:p>
            <a:pPr indent="0">
              <a:buFont typeface="Arial" panose="020B0704020202020204" pitchFamily="34" charset="0"/>
              <a:buNone/>
            </a:pPr>
            <a:r>
              <a:rPr lang="zh-CN" altLang="en-US" sz="1500" dirty="0"/>
              <a:t>基于相似度将</a:t>
            </a:r>
            <a:r>
              <a:rPr lang="en-US" altLang="zh-CN" sz="1500" dirty="0" err="1"/>
              <a:t>onnx</a:t>
            </a:r>
            <a:r>
              <a:rPr lang="zh-CN" altLang="en-US" sz="1500" dirty="0"/>
              <a:t>算子替换为另一个，并基于</a:t>
            </a:r>
            <a:r>
              <a:rPr lang="en-US" altLang="zh-CN" sz="1500" dirty="0"/>
              <a:t>Layer Info</a:t>
            </a:r>
            <a:r>
              <a:rPr lang="zh-CN" altLang="en-US" sz="1500" dirty="0"/>
              <a:t>为新算子适配参数使其符合约束。</a:t>
            </a:r>
            <a:endParaRPr lang="en-US" altLang="zh-CN" sz="1500" dirty="0"/>
          </a:p>
          <a:p>
            <a:pPr indent="0">
              <a:buFont typeface="Arial" panose="020B0704020202020204" pitchFamily="34" charset="0"/>
              <a:buNone/>
            </a:pPr>
            <a:endParaRPr lang="en-US" altLang="zh-CN" sz="1500" dirty="0"/>
          </a:p>
          <a:p>
            <a:pPr indent="0">
              <a:buFont typeface="Arial" panose="020B0704020202020204" pitchFamily="34" charset="0"/>
              <a:buNone/>
            </a:pPr>
            <a:endParaRPr lang="en-US" altLang="zh-CN" sz="1500" dirty="0"/>
          </a:p>
          <a:p>
            <a:pPr indent="0">
              <a:buFont typeface="Arial" panose="020B0704020202020204" pitchFamily="34" charset="0"/>
              <a:buNone/>
            </a:pPr>
            <a:endParaRPr lang="en-US" altLang="zh-CN" sz="1500" dirty="0"/>
          </a:p>
          <a:p>
            <a:pPr indent="0">
              <a:buFont typeface="Arial" panose="020B0704020202020204" pitchFamily="34" charset="0"/>
              <a:buNone/>
            </a:pPr>
            <a:r>
              <a:rPr lang="zh-CN" altLang="en-US" sz="1600" b="1" dirty="0"/>
              <a:t>参数替换变异：</a:t>
            </a:r>
            <a:endParaRPr lang="en-US" altLang="zh-CN" sz="1600" b="1" dirty="0"/>
          </a:p>
          <a:p>
            <a:pPr indent="0">
              <a:buFont typeface="Arial" panose="020B0704020202020204" pitchFamily="34" charset="0"/>
              <a:buNone/>
            </a:pPr>
            <a:r>
              <a:rPr lang="zh-CN" altLang="en-US" sz="1500" dirty="0"/>
              <a:t>基于</a:t>
            </a:r>
            <a:r>
              <a:rPr lang="en-US" altLang="zh-CN" sz="1500" dirty="0"/>
              <a:t>Layer Info</a:t>
            </a:r>
            <a:r>
              <a:rPr lang="zh-CN" altLang="en-US" sz="1500" dirty="0"/>
              <a:t>中的约束，在合法范围内将结点中的某个参数替换为另一个值。</a:t>
            </a:r>
            <a:endParaRPr lang="en-US" altLang="zh-CN" sz="1500" dirty="0"/>
          </a:p>
          <a:p>
            <a:pPr indent="0">
              <a:buFont typeface="Arial" panose="020B0704020202020204" pitchFamily="34" charset="0"/>
              <a:buNone/>
            </a:pPr>
            <a:endParaRPr lang="en-US" altLang="zh-CN" sz="1500" dirty="0"/>
          </a:p>
          <a:p>
            <a:pPr indent="0">
              <a:buFont typeface="Arial" panose="020B0704020202020204" pitchFamily="34" charset="0"/>
              <a:buNone/>
            </a:pPr>
            <a:endParaRPr lang="en-US" altLang="zh-CN" sz="1500" dirty="0"/>
          </a:p>
          <a:p>
            <a:pPr indent="0">
              <a:buFont typeface="Arial" panose="020B0704020202020204" pitchFamily="34" charset="0"/>
              <a:buNone/>
            </a:pPr>
            <a:endParaRPr lang="en-US" altLang="zh-CN" sz="1500" dirty="0"/>
          </a:p>
          <a:p>
            <a:pPr indent="0">
              <a:buFont typeface="Arial" panose="020B0704020202020204" pitchFamily="34" charset="0"/>
              <a:buNone/>
            </a:pPr>
            <a:r>
              <a:rPr lang="zh-CN" altLang="en-US" sz="1600" b="1" dirty="0"/>
              <a:t>边界检查：</a:t>
            </a:r>
            <a:endParaRPr lang="en-US" altLang="zh-CN" sz="1600" b="1" dirty="0"/>
          </a:p>
          <a:p>
            <a:pPr indent="0">
              <a:buFont typeface="Arial" panose="020B0704020202020204" pitchFamily="34" charset="0"/>
              <a:buNone/>
            </a:pPr>
            <a:r>
              <a:rPr lang="zh-CN" altLang="en-US" sz="1500" dirty="0"/>
              <a:t>基于</a:t>
            </a:r>
            <a:r>
              <a:rPr lang="en-US" altLang="zh-CN" sz="1500" dirty="0"/>
              <a:t>Layer Info</a:t>
            </a:r>
            <a:r>
              <a:rPr lang="zh-CN" altLang="en-US" sz="1500" dirty="0"/>
              <a:t>中的约束，将结点中的某个参数替换为边界值（包括边界、边界内、边界外）。</a:t>
            </a:r>
            <a:endParaRPr lang="en-US" altLang="zh-CN" sz="15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231" y="1537638"/>
            <a:ext cx="5596007" cy="456896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415487" y="1701088"/>
            <a:ext cx="5172313" cy="135715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415487" y="3143542"/>
            <a:ext cx="5172313" cy="135715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415487" y="4585996"/>
            <a:ext cx="5172313" cy="135715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61*233"/>
  <p:tag name="TABLE_ENDDRAG_RECT" val="99*298*761*23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37*227"/>
  <p:tag name="TABLE_ENDDRAG_RECT" val="50*298*537*228"/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3160</Words>
  <Application>Microsoft Office PowerPoint</Application>
  <PresentationFormat>宽屏</PresentationFormat>
  <Paragraphs>348</Paragraphs>
  <Slides>18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Courier New Regular</vt:lpstr>
      <vt:lpstr>DejaVu Math TeX Gyre</vt:lpstr>
      <vt:lpstr>等线</vt:lpstr>
      <vt:lpstr>微软雅黑</vt:lpstr>
      <vt:lpstr>Arial</vt:lpstr>
      <vt:lpstr>Calibri</vt:lpstr>
      <vt:lpstr>Courier New Bold</vt:lpstr>
      <vt:lpstr>Courier New Bold Italic</vt:lpstr>
      <vt:lpstr>Times New Roman</vt:lpstr>
      <vt:lpstr>Times New Roman Bold</vt:lpstr>
      <vt:lpstr>Times New Roman Italic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cp:lastModifiedBy>Lingyue Yan</cp:lastModifiedBy>
  <cp:revision>1700</cp:revision>
  <cp:lastPrinted>2024-01-25T03:02:53Z</cp:lastPrinted>
  <dcterms:created xsi:type="dcterms:W3CDTF">2024-01-25T03:02:53Z</dcterms:created>
  <dcterms:modified xsi:type="dcterms:W3CDTF">2024-01-26T02:00:35Z</dcterms:modified>
  <cp:category>第一PPT模板网-WWW.1PPT.COM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2052-6.3.0.8471</vt:lpwstr>
  </property>
  <property fmtid="{D5CDD505-2E9C-101B-9397-08002B2CF9AE}" pid="3" name="ICV">
    <vt:lpwstr>DBDE8DC07DFAEAAA8B23AF656F2F5659_43</vt:lpwstr>
  </property>
</Properties>
</file>