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413" r:id="rId4"/>
    <p:sldId id="704" r:id="rId5"/>
    <p:sldId id="643" r:id="rId6"/>
    <p:sldId id="692" r:id="rId7"/>
    <p:sldId id="693" r:id="rId8"/>
    <p:sldId id="694" r:id="rId9"/>
    <p:sldId id="695" r:id="rId10"/>
    <p:sldId id="696" r:id="rId11"/>
    <p:sldId id="697" r:id="rId12"/>
    <p:sldId id="705" r:id="rId13"/>
    <p:sldId id="698" r:id="rId14"/>
    <p:sldId id="706" r:id="rId15"/>
    <p:sldId id="701" r:id="rId16"/>
    <p:sldId id="702" r:id="rId17"/>
    <p:sldId id="70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9" userDrawn="1">
          <p15:clr>
            <a:srgbClr val="A4A3A4"/>
          </p15:clr>
        </p15:guide>
        <p15:guide id="2" pos="3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005F"/>
    <a:srgbClr val="CBCBFF"/>
    <a:srgbClr val="EDE7FF"/>
    <a:srgbClr val="FCEE21"/>
    <a:srgbClr val="22B573"/>
    <a:srgbClr val="FFC79F"/>
    <a:srgbClr val="FDE1D8"/>
    <a:srgbClr val="B4E8FE"/>
    <a:srgbClr val="D8F7FE"/>
    <a:srgbClr val="FF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2" autoAdjust="0"/>
    <p:restoredTop sz="88981" autoAdjust="0"/>
  </p:normalViewPr>
  <p:slideViewPr>
    <p:cSldViewPr snapToGrid="0" showGuides="1">
      <p:cViewPr varScale="1">
        <p:scale>
          <a:sx n="91" d="100"/>
          <a:sy n="91" d="100"/>
        </p:scale>
        <p:origin x="1200" y="44"/>
      </p:cViewPr>
      <p:guideLst>
        <p:guide orient="horz" pos="2219"/>
        <p:guide pos="3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notesViewPr>
    <p:cSldViewPr snapToGrid="0">
      <p:cViewPr varScale="1">
        <p:scale>
          <a:sx n="72" d="100"/>
          <a:sy n="72" d="100"/>
        </p:scale>
        <p:origin x="30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7D45F-9B06-4FD6-B80D-63AF92FC02D4}" type="datetimeFigureOut">
              <a:rPr lang="zh-CN" altLang="en-US" smtClean="0"/>
              <a:t>2024.1.26,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3F7F3-BE4C-4D86-9918-24458AE0A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2024.1.26,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04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基于之前得到的</a:t>
            </a:r>
            <a:r>
              <a:rPr lang="en-US" altLang="zh-CN" dirty="0"/>
              <a:t>API-MAPPING</a:t>
            </a:r>
            <a:r>
              <a:rPr lang="zh-CN" altLang="en-US" dirty="0"/>
              <a:t>关系，我们在文档中，收集了</a:t>
            </a:r>
            <a:r>
              <a:rPr lang="en-US" altLang="zh-CN" dirty="0" err="1"/>
              <a:t>onnx</a:t>
            </a:r>
            <a:r>
              <a:rPr lang="zh-CN" altLang="en-US" dirty="0"/>
              <a:t>各算子的参数信息及其对应的具体框架的参数信息。</a:t>
            </a:r>
            <a:endParaRPr lang="en-US" altLang="zh-CN" dirty="0"/>
          </a:p>
          <a:p>
            <a:r>
              <a:rPr lang="zh-CN" altLang="en-US" dirty="0"/>
              <a:t>为了完成参数对齐，我们针对名称、数据类型以及定义计算了相似度，完成了初步的对齐（对齐程度在</a:t>
            </a:r>
            <a:r>
              <a:rPr lang="en-US" altLang="zh-CN" dirty="0"/>
              <a:t>60%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接下来，我们需要对现有的一些工具进行程序分析，完成所有涉及算子的参数对齐。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96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2024.1.26,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灯片编号占位符 15"/>
          <p:cNvSpPr txBox="1"/>
          <p:nvPr userDrawn="1"/>
        </p:nvSpPr>
        <p:spPr>
          <a:xfrm>
            <a:off x="10801349" y="6405444"/>
            <a:ext cx="139065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1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373615"/>
            <a:ext cx="12192000" cy="729400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800" dirty="0"/>
              <a:t>基于代码组装的深度学习框架差分测试方法</a:t>
            </a:r>
            <a:r>
              <a:rPr lang="zh-CN" altLang="en-US" dirty="0"/>
              <a:t> </a:t>
            </a:r>
            <a:endParaRPr lang="zh-CN" altLang="en-US" sz="400" i="1" dirty="0"/>
          </a:p>
        </p:txBody>
      </p:sp>
      <p:sp>
        <p:nvSpPr>
          <p:cNvPr id="7" name="矩形 6"/>
          <p:cNvSpPr/>
          <p:nvPr/>
        </p:nvSpPr>
        <p:spPr>
          <a:xfrm>
            <a:off x="0" y="2086928"/>
            <a:ext cx="12192000" cy="1286885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	</a:t>
            </a:r>
            <a:r>
              <a:rPr lang="en-US" altLang="zh-CN" sz="2800" b="1" dirty="0"/>
              <a:t>MoCoDiff</a:t>
            </a:r>
            <a:r>
              <a:rPr lang="zh-CN" altLang="en-US" sz="2800" b="1" dirty="0"/>
              <a:t>：Differential Testing</a:t>
            </a:r>
            <a:r>
              <a:rPr lang="en-US" altLang="zh-CN" sz="2800" b="1" dirty="0"/>
              <a:t> of Deep Learning</a:t>
            </a:r>
          </a:p>
          <a:p>
            <a:pPr algn="ctr"/>
            <a:r>
              <a:rPr lang="en-US" altLang="zh-CN" sz="2800" b="1" dirty="0"/>
              <a:t>Library via Code Assembling	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687961" y="1675404"/>
            <a:ext cx="576000" cy="576000"/>
            <a:chOff x="10920675" y="2008140"/>
            <a:chExt cx="576000" cy="576000"/>
          </a:xfrm>
        </p:grpSpPr>
        <p:sp>
          <p:nvSpPr>
            <p:cNvPr id="15" name="矩形 14"/>
            <p:cNvSpPr/>
            <p:nvPr/>
          </p:nvSpPr>
          <p:spPr>
            <a:xfrm>
              <a:off x="11172675" y="2260140"/>
              <a:ext cx="324000" cy="324000"/>
            </a:xfrm>
            <a:prstGeom prst="rect">
              <a:avLst/>
            </a:prstGeom>
            <a:solidFill>
              <a:srgbClr val="8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0675" y="2008140"/>
              <a:ext cx="252000" cy="252000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379511" y="3030718"/>
            <a:ext cx="555624" cy="48947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7" y="1631368"/>
            <a:ext cx="2373178" cy="2974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测试预言构建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2" y="104156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模型定义阶段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测试预言构建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525" y="1041400"/>
            <a:ext cx="292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模型训练与验证阶段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测试执行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5" y="1041400"/>
            <a:ext cx="292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模型训练与验证阶段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当前进展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5" y="1041400"/>
            <a:ext cx="292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API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映射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当前进展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5" y="1041400"/>
            <a:ext cx="292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参数对齐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38E9CA-DFBA-AAA2-DAF8-D16FEA6AD3E7}"/>
              </a:ext>
            </a:extLst>
          </p:cNvPr>
          <p:cNvSpPr txBox="1"/>
          <p:nvPr/>
        </p:nvSpPr>
        <p:spPr>
          <a:xfrm>
            <a:off x="1707243" y="1593177"/>
            <a:ext cx="8777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基于</a:t>
            </a:r>
            <a:r>
              <a:rPr lang="en-US" altLang="zh-CN" sz="1600" dirty="0">
                <a:latin typeface="Courier New Regular" panose="02070409020205090404" charset="0"/>
                <a:cs typeface="Courier New Regular" panose="02070409020205090404" charset="0"/>
              </a:rPr>
              <a:t>API-MAPPING</a:t>
            </a: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的对应关系</a:t>
            </a:r>
            <a:r>
              <a:rPr lang="en-US" altLang="zh-CN" sz="1600" dirty="0">
                <a:latin typeface="Courier New Regular" panose="02070409020205090404" charset="0"/>
                <a:cs typeface="Courier New Regular" panose="02070409020205090404" charset="0"/>
              </a:rPr>
              <a:t>, </a:t>
            </a: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从文档中整合</a:t>
            </a:r>
            <a:r>
              <a:rPr lang="en-US" altLang="zh-CN" sz="1600" dirty="0">
                <a:latin typeface="Courier New Regular" panose="02070409020205090404" charset="0"/>
                <a:cs typeface="Courier New Regular" panose="02070409020205090404" charset="0"/>
              </a:rPr>
              <a:t>ONNX</a:t>
            </a: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与各具体框架的信息</a:t>
            </a:r>
            <a:endParaRPr lang="en-US" altLang="zh-CN" sz="1600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计划根据名称相似度、定义相似度和对现有工具进行程序分析的方法确定参数对齐。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6EF962-1C9B-B776-57A1-CE08949FC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35" y="2177952"/>
            <a:ext cx="9590730" cy="35743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62AFC00-EB73-92D4-F973-9D63412A7ED9}"/>
              </a:ext>
            </a:extLst>
          </p:cNvPr>
          <p:cNvSpPr txBox="1"/>
          <p:nvPr/>
        </p:nvSpPr>
        <p:spPr>
          <a:xfrm>
            <a:off x="8187718" y="4969869"/>
            <a:ext cx="15984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PARAM ALIGNMENT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当前进展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5" y="1041400"/>
            <a:ext cx="292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API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类型归纳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未来工作安排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8050" y="1094105"/>
            <a:ext cx="10313035" cy="499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400" b="1">
                <a:solidFill>
                  <a:srgbClr val="6A005F"/>
                </a:solidFill>
              </a:rPr>
              <a:t>开发计划：</a:t>
            </a:r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zh-CN" altLang="en-US" sz="2000"/>
              <a:t>完成</a:t>
            </a:r>
            <a:r>
              <a:rPr lang="en-US" altLang="zh-CN" sz="2000"/>
              <a:t>API</a:t>
            </a:r>
            <a:r>
              <a:rPr lang="zh-CN" altLang="en-US" sz="2000"/>
              <a:t>映射以及参数对齐，并对结果进行单元测试，以降低测试输出的误报率</a:t>
            </a:r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zh-CN" altLang="en-US" sz="2000">
                <a:sym typeface="+mn-ea"/>
              </a:rPr>
              <a:t>完成基于</a:t>
            </a:r>
            <a:r>
              <a:rPr lang="en-US" altLang="zh-CN" sz="2000">
                <a:sym typeface="+mn-ea"/>
              </a:rPr>
              <a:t>ONNX IR</a:t>
            </a:r>
            <a:r>
              <a:rPr lang="zh-CN" altLang="en-US" sz="2000">
                <a:sym typeface="+mn-ea"/>
              </a:rPr>
              <a:t>文件的模型构建代码生成，需适配以下深度学习框架：</a:t>
            </a:r>
            <a:endParaRPr lang="zh-CN" altLang="en-US" sz="2000"/>
          </a:p>
          <a:p>
            <a:pPr marL="1257300" lvl="2" indent="-342900">
              <a:buFont typeface="Arial" panose="020B0704020202020204" pitchFamily="34" charset="0"/>
              <a:buChar char="•"/>
            </a:pPr>
            <a:r>
              <a:rPr lang="en-US" altLang="zh-CN" sz="2000">
                <a:sym typeface="+mn-ea"/>
              </a:rPr>
              <a:t>TensorFlow</a:t>
            </a:r>
            <a:endParaRPr lang="en-US" altLang="zh-CN" sz="2000"/>
          </a:p>
          <a:p>
            <a:pPr marL="1257300" lvl="2" indent="-342900">
              <a:buFont typeface="Arial" panose="020B0704020202020204" pitchFamily="34" charset="0"/>
              <a:buChar char="•"/>
            </a:pPr>
            <a:r>
              <a:rPr lang="en-US" altLang="zh-CN" sz="2000">
                <a:sym typeface="+mn-ea"/>
              </a:rPr>
              <a:t>PyTorch</a:t>
            </a:r>
            <a:endParaRPr lang="en-US" altLang="zh-CN" sz="2000"/>
          </a:p>
          <a:p>
            <a:pPr marL="1257300" lvl="2" indent="-342900">
              <a:buFont typeface="Arial" panose="020B0704020202020204" pitchFamily="34" charset="0"/>
              <a:buChar char="•"/>
            </a:pPr>
            <a:r>
              <a:rPr lang="en-US" altLang="zh-CN" sz="2000">
                <a:sym typeface="+mn-ea"/>
              </a:rPr>
              <a:t>PaddlePaddle</a:t>
            </a:r>
            <a:endParaRPr lang="en-US" altLang="zh-CN" sz="2000"/>
          </a:p>
          <a:p>
            <a:pPr marL="1257300" lvl="2" indent="-342900">
              <a:buFont typeface="Arial" panose="020B0704020202020204" pitchFamily="34" charset="0"/>
              <a:buChar char="•"/>
            </a:pPr>
            <a:r>
              <a:rPr lang="en-US" altLang="zh-CN" sz="2000">
                <a:sym typeface="+mn-ea"/>
              </a:rPr>
              <a:t>MindSpore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400" b="1">
                <a:solidFill>
                  <a:srgbClr val="6A005F"/>
                </a:solidFill>
              </a:rPr>
              <a:t>实验计划</a:t>
            </a:r>
            <a:r>
              <a:rPr lang="zh-CN" altLang="en-US" sz="2000"/>
              <a:t>：</a:t>
            </a:r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zh-CN" altLang="en-US" sz="2000"/>
              <a:t>完成使用简单模型和复杂模型的差分测试</a:t>
            </a:r>
            <a:endParaRPr lang="en-US" altLang="zh-CN" sz="2000"/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zh-CN" altLang="en-US" sz="2000"/>
              <a:t>迭代优化实验</a:t>
            </a:r>
            <a:endParaRPr lang="en-US" altLang="zh-CN" sz="2000"/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zh-CN" altLang="en-US" sz="2000"/>
              <a:t>在</a:t>
            </a:r>
            <a:r>
              <a:rPr lang="en-US" altLang="zh-CN" sz="2000"/>
              <a:t>Github</a:t>
            </a:r>
            <a:r>
              <a:rPr lang="zh-CN" altLang="en-US" sz="2000"/>
              <a:t>上提交相关</a:t>
            </a:r>
            <a:r>
              <a:rPr lang="en-US" altLang="zh-CN" sz="2000"/>
              <a:t>issue</a:t>
            </a:r>
            <a:endParaRPr lang="zh-CN" altLang="en-US" sz="2000"/>
          </a:p>
          <a:p>
            <a:pPr marL="342900" indent="-342900">
              <a:buNone/>
            </a:pPr>
            <a:endParaRPr lang="zh-CN" altLang="en-US" sz="200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2400" b="1">
                <a:solidFill>
                  <a:srgbClr val="6A005F"/>
                </a:solidFill>
              </a:rPr>
              <a:t>投稿计划：</a:t>
            </a:r>
          </a:p>
          <a:p>
            <a:pPr marL="742950" lvl="1" indent="-28575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en-US" altLang="zh-CN" sz="2000"/>
              <a:t>5</a:t>
            </a:r>
            <a:r>
              <a:rPr lang="zh-CN" altLang="en-US" sz="2000"/>
              <a:t>月底完成论文编写，投稿</a:t>
            </a:r>
            <a:r>
              <a:rPr lang="en-US" altLang="zh-CN" sz="2000"/>
              <a:t>ASE 2024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</a:rPr>
              <a:t>2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</a:endParaRPr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59452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方法论总览</a:t>
            </a:r>
          </a:p>
        </p:txBody>
      </p:sp>
      <p:pic>
        <p:nvPicPr>
          <p:cNvPr id="2" name="图片 1" descr="MoCoDiff-overview-n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5" y="974090"/>
            <a:ext cx="8176260" cy="490982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722995" y="974090"/>
            <a:ext cx="3352800" cy="1551940"/>
          </a:xfrm>
          <a:prstGeom prst="rect">
            <a:avLst/>
          </a:prstGeom>
          <a:solidFill>
            <a:schemeClr val="bg1"/>
          </a:solidFill>
          <a:ln>
            <a:solidFill>
              <a:srgbClr val="6A005F"/>
            </a:solidFill>
          </a:ln>
        </p:spPr>
        <p:txBody>
          <a:bodyPr wrap="square" rtlCol="0">
            <a:noAutofit/>
          </a:bodyPr>
          <a:lstStyle/>
          <a:p>
            <a:pPr indent="0">
              <a:buFont typeface="Arial" panose="020B0704020202020204" pitchFamily="34" charset="0"/>
              <a:buNone/>
            </a:pPr>
            <a:r>
              <a:rPr lang="zh-CN" altLang="en-US" sz="1400" b="1" dirty="0"/>
              <a:t>跨框架之间的</a:t>
            </a:r>
            <a:r>
              <a:rPr lang="en-US" altLang="zh-CN" sz="1400" b="1" dirty="0"/>
              <a:t>API</a:t>
            </a:r>
            <a:r>
              <a:rPr lang="zh-CN" altLang="en-US" sz="1400" b="1" dirty="0"/>
              <a:t>匹配：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 dirty="0"/>
              <a:t>基于官方文档：依次通过API名称相同、API名称相似、API定义来跨框架匹配API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 dirty="0"/>
              <a:t>基于模型转换：从模型转换器的映射表中导出映射规则进行分析，并完成跨框架的参数对齐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722995" y="2679700"/>
            <a:ext cx="3352800" cy="1687830"/>
          </a:xfrm>
          <a:prstGeom prst="rect">
            <a:avLst/>
          </a:prstGeom>
          <a:solidFill>
            <a:schemeClr val="bg1"/>
          </a:solidFill>
          <a:ln>
            <a:solidFill>
              <a:srgbClr val="6A005F"/>
            </a:solidFill>
          </a:ln>
        </p:spPr>
        <p:txBody>
          <a:bodyPr wrap="square" rtlCol="0">
            <a:noAutofit/>
          </a:bodyPr>
          <a:lstStyle/>
          <a:p>
            <a:pPr indent="0">
              <a:buFont typeface="Arial" panose="020B0704020202020204" pitchFamily="34" charset="0"/>
              <a:buNone/>
            </a:pPr>
            <a:r>
              <a:rPr lang="zh-CN" altLang="en-US" sz="1400" b="1"/>
              <a:t>跨框架的同语义模型构建代码组装：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/>
              <a:t>代码块变异：</a:t>
            </a:r>
            <a:r>
              <a:rPr lang="en-US" altLang="zh-CN" sz="1400"/>
              <a:t>API</a:t>
            </a:r>
            <a:r>
              <a:rPr lang="zh-CN" altLang="en-US" sz="1400"/>
              <a:t>替换、参数变异、边界值生成。参数取值范围不完整的时候，可以实现跨平台补全。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/>
              <a:t>代码组装：变异之后的代码块语义相同，生成适配于不同框架的的抽象代码树，并翻译为可执行代码。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722995" y="4476115"/>
            <a:ext cx="3352800" cy="1783080"/>
          </a:xfrm>
          <a:prstGeom prst="rect">
            <a:avLst/>
          </a:prstGeom>
          <a:solidFill>
            <a:schemeClr val="bg1"/>
          </a:solidFill>
          <a:ln>
            <a:solidFill>
              <a:srgbClr val="6A005F"/>
            </a:solidFill>
          </a:ln>
        </p:spPr>
        <p:txBody>
          <a:bodyPr wrap="square" rtlCol="0">
            <a:noAutofit/>
          </a:bodyPr>
          <a:lstStyle/>
          <a:p>
            <a:pPr indent="0">
              <a:buFont typeface="Arial" panose="020B0704020202020204" pitchFamily="34" charset="0"/>
              <a:buNone/>
            </a:pPr>
            <a:r>
              <a:rPr lang="zh-CN" altLang="en-US" sz="1400" b="1"/>
              <a:t>测试执行：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 b="1"/>
              <a:t>测试输入变异：</a:t>
            </a:r>
            <a:r>
              <a:rPr lang="zh-CN" altLang="en-US" sz="1400"/>
              <a:t>输入数据类型主要分为序列化和非序列化，针对不同的数据类型设计不同的变异方法。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 b="1"/>
              <a:t>缺陷捕获：</a:t>
            </a:r>
            <a:r>
              <a:rPr lang="zh-CN" altLang="en-US" sz="1400"/>
              <a:t>基于差分测试的思想，比较使用不同深度学习框架时，模型定义、训练和验证阶段的数值和状态的一致性。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</a:rPr>
              <a:t>3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</a:endParaRPr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59452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结合差分测试的深度学习库测试扩展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78910" y="4037330"/>
            <a:ext cx="5046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/>
                </a:solidFill>
              </a:rPr>
              <a:t>基于语义一致性的深度学习框架差分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测试</a:t>
            </a:r>
            <a:r>
              <a:rPr lang="zh-CN" altLang="en-US" sz="1600" b="1">
                <a:solidFill>
                  <a:schemeClr val="tx1"/>
                </a:solidFill>
              </a:rPr>
              <a:t>技术</a:t>
            </a:r>
          </a:p>
        </p:txBody>
      </p:sp>
      <p:pic>
        <p:nvPicPr>
          <p:cNvPr id="37" name="图片 36" descr="截屏2023-09-06 16.03.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290" y="1052830"/>
            <a:ext cx="7277735" cy="27495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813175" y="681355"/>
            <a:ext cx="4441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>
                <a:sym typeface="+mn-ea"/>
              </a:rPr>
              <a:t>基于代码组装的深度学习框架模糊测试技术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805180" y="3919855"/>
            <a:ext cx="10452735" cy="0"/>
          </a:xfrm>
          <a:prstGeom prst="line">
            <a:avLst/>
          </a:prstGeom>
          <a:ln w="12700" cap="flat" cmpd="sng" algn="ctr">
            <a:solidFill>
              <a:srgbClr val="6A005F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320290" y="4434840"/>
            <a:ext cx="7426960" cy="583565"/>
          </a:xfrm>
          <a:prstGeom prst="rect">
            <a:avLst/>
          </a:prstGeom>
          <a:noFill/>
          <a:ln w="12700">
            <a:solidFill>
              <a:srgbClr val="6A005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600"/>
              <a:t>之前版本的技术无法使用差分测试的原因在于</a:t>
            </a:r>
            <a:r>
              <a:rPr lang="zh-CN" altLang="en-US" sz="1600" b="1">
                <a:solidFill>
                  <a:srgbClr val="6A005F"/>
                </a:solidFill>
              </a:rPr>
              <a:t>无法保证跨框架之间生成的代码语义相同，因此无法比较在不同框架上相同结构的模型的输出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93115" y="5293995"/>
            <a:ext cx="2007235" cy="714375"/>
          </a:xfrm>
          <a:prstGeom prst="round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656330" y="5293995"/>
            <a:ext cx="2007235" cy="714375"/>
          </a:xfrm>
          <a:prstGeom prst="round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6576695" y="5293995"/>
            <a:ext cx="2007235" cy="714375"/>
          </a:xfrm>
          <a:prstGeom prst="round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497060" y="5293995"/>
            <a:ext cx="2007235" cy="714375"/>
          </a:xfrm>
          <a:prstGeom prst="round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22655" y="5467350"/>
            <a:ext cx="183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API</a:t>
            </a:r>
            <a:r>
              <a:rPr lang="zh-CN" altLang="en-US" b="1">
                <a:solidFill>
                  <a:schemeClr val="bg1"/>
                </a:solidFill>
              </a:rPr>
              <a:t>和参数映射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627120" y="5351780"/>
            <a:ext cx="2077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模型构建代码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抽象化</a:t>
            </a:r>
          </a:p>
        </p:txBody>
      </p:sp>
      <p:sp>
        <p:nvSpPr>
          <p:cNvPr id="17" name="右箭头 16"/>
          <p:cNvSpPr/>
          <p:nvPr/>
        </p:nvSpPr>
        <p:spPr>
          <a:xfrm>
            <a:off x="5806440" y="5433060"/>
            <a:ext cx="704215" cy="435610"/>
          </a:xfrm>
          <a:prstGeom prst="rightArrow">
            <a:avLst/>
          </a:prstGeom>
          <a:noFill/>
          <a:ln>
            <a:solidFill>
              <a:srgbClr val="6A00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6A005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8707755" y="5433060"/>
            <a:ext cx="704215" cy="435610"/>
          </a:xfrm>
          <a:prstGeom prst="rightArrow">
            <a:avLst/>
          </a:prstGeom>
          <a:noFill/>
          <a:ln>
            <a:solidFill>
              <a:srgbClr val="6A00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6A005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2914650" y="5433060"/>
            <a:ext cx="704215" cy="435610"/>
          </a:xfrm>
          <a:prstGeom prst="rightArrow">
            <a:avLst/>
          </a:prstGeom>
          <a:noFill/>
          <a:ln>
            <a:solidFill>
              <a:srgbClr val="6A00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6A005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76060" y="5328920"/>
            <a:ext cx="2077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模型构建代码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翻译与变异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97060" y="5327650"/>
            <a:ext cx="2077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基于数值差异和状态差异捕获缺陷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等价</a:t>
            </a:r>
            <a:r>
              <a:rPr lang="en-US" altLang="zh-CN" dirty="0"/>
              <a:t>API</a:t>
            </a:r>
            <a:r>
              <a:rPr lang="zh-CN" altLang="en-US" dirty="0"/>
              <a:t>识别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2" y="104156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基于官方文档的</a:t>
            </a:r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API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匹配方法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93115" y="3079750"/>
            <a:ext cx="2007235" cy="714375"/>
          </a:xfrm>
          <a:prstGeom prst="round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35075" y="3252470"/>
            <a:ext cx="1517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官方文档</a:t>
            </a:r>
          </a:p>
        </p:txBody>
      </p:sp>
      <p:sp>
        <p:nvSpPr>
          <p:cNvPr id="7" name="矩形 6"/>
          <p:cNvSpPr/>
          <p:nvPr/>
        </p:nvSpPr>
        <p:spPr>
          <a:xfrm>
            <a:off x="3213735" y="2045335"/>
            <a:ext cx="1986280" cy="585470"/>
          </a:xfrm>
          <a:prstGeom prst="rect">
            <a:avLst/>
          </a:prstGeom>
          <a:noFill/>
          <a:ln>
            <a:solidFill>
              <a:srgbClr val="6A00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465830" y="2153920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6A005F"/>
                </a:solidFill>
              </a:rPr>
              <a:t>①</a:t>
            </a:r>
            <a:r>
              <a:rPr lang="en-US" altLang="zh-CN" b="1">
                <a:solidFill>
                  <a:srgbClr val="6A005F"/>
                </a:solidFill>
              </a:rPr>
              <a:t> API </a:t>
            </a:r>
            <a:r>
              <a:rPr lang="zh-CN" altLang="en-US" b="1">
                <a:solidFill>
                  <a:srgbClr val="6A005F"/>
                </a:solidFill>
              </a:rPr>
              <a:t>名称</a:t>
            </a:r>
          </a:p>
        </p:txBody>
      </p:sp>
      <p:sp>
        <p:nvSpPr>
          <p:cNvPr id="21" name="矩形 20"/>
          <p:cNvSpPr/>
          <p:nvPr/>
        </p:nvSpPr>
        <p:spPr>
          <a:xfrm>
            <a:off x="3213735" y="4132580"/>
            <a:ext cx="1986280" cy="584200"/>
          </a:xfrm>
          <a:prstGeom prst="rect">
            <a:avLst/>
          </a:prstGeom>
          <a:noFill/>
          <a:ln>
            <a:solidFill>
              <a:srgbClr val="6A00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65830" y="4240530"/>
            <a:ext cx="161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6A005F"/>
                </a:solidFill>
              </a:rPr>
              <a:t>②</a:t>
            </a:r>
            <a:r>
              <a:rPr lang="en-US" altLang="zh-CN" b="1">
                <a:solidFill>
                  <a:srgbClr val="6A005F"/>
                </a:solidFill>
              </a:rPr>
              <a:t> API </a:t>
            </a:r>
            <a:r>
              <a:rPr lang="zh-CN" altLang="en-US" b="1">
                <a:solidFill>
                  <a:srgbClr val="6A005F"/>
                </a:solidFill>
              </a:rPr>
              <a:t>定义</a:t>
            </a:r>
          </a:p>
        </p:txBody>
      </p:sp>
      <p:cxnSp>
        <p:nvCxnSpPr>
          <p:cNvPr id="32" name="肘形连接符 31"/>
          <p:cNvCxnSpPr>
            <a:endCxn id="7" idx="1"/>
          </p:cNvCxnSpPr>
          <p:nvPr/>
        </p:nvCxnSpPr>
        <p:spPr>
          <a:xfrm flipV="1">
            <a:off x="2800350" y="2338070"/>
            <a:ext cx="413385" cy="1096010"/>
          </a:xfrm>
          <a:prstGeom prst="bentConnector3">
            <a:avLst>
              <a:gd name="adj1" fmla="val 50077"/>
            </a:avLst>
          </a:prstGeom>
          <a:ln w="19050">
            <a:solidFill>
              <a:srgbClr val="6A0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endCxn id="21" idx="1"/>
          </p:cNvCxnSpPr>
          <p:nvPr/>
        </p:nvCxnSpPr>
        <p:spPr>
          <a:xfrm>
            <a:off x="2800350" y="3434080"/>
            <a:ext cx="413385" cy="990600"/>
          </a:xfrm>
          <a:prstGeom prst="bentConnector3">
            <a:avLst>
              <a:gd name="adj1" fmla="val 50077"/>
            </a:avLst>
          </a:prstGeom>
          <a:ln w="19050">
            <a:solidFill>
              <a:srgbClr val="6A0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77535" y="1278255"/>
            <a:ext cx="5259070" cy="1602740"/>
          </a:xfrm>
          <a:prstGeom prst="rect">
            <a:avLst/>
          </a:prstGeom>
          <a:noFill/>
          <a:ln>
            <a:solidFill>
              <a:srgbClr val="6A005F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677535" y="3620770"/>
            <a:ext cx="5259070" cy="1602740"/>
          </a:xfrm>
          <a:prstGeom prst="rect">
            <a:avLst/>
          </a:prstGeom>
          <a:noFill/>
          <a:ln>
            <a:solidFill>
              <a:srgbClr val="6A005F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等价</a:t>
            </a:r>
            <a:r>
              <a:rPr lang="en-US" altLang="zh-CN" dirty="0"/>
              <a:t>API</a:t>
            </a:r>
            <a:r>
              <a:rPr lang="zh-CN" altLang="en-US" dirty="0"/>
              <a:t>识别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2" y="104156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基于模型转换器的</a:t>
            </a:r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API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匹配方法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572260" y="2162175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TensorFlow</a:t>
                      </a:r>
                    </a:p>
                  </a:txBody>
                  <a:tcPr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PyTorch</a:t>
                      </a:r>
                    </a:p>
                  </a:txBody>
                  <a:tcPr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PaddlePaddle</a:t>
                      </a:r>
                    </a:p>
                  </a:txBody>
                  <a:tcPr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Mindspore</a:t>
                      </a:r>
                    </a:p>
                  </a:txBody>
                  <a:tcPr>
                    <a:solidFill>
                      <a:srgbClr val="6A00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ONNX</a:t>
                      </a:r>
                    </a:p>
                  </a:txBody>
                  <a:tcPr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onnx2tf</a:t>
                      </a:r>
                    </a:p>
                  </a:txBody>
                  <a:tcPr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onnx2torch</a:t>
                      </a:r>
                    </a:p>
                  </a:txBody>
                  <a:tcPr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x2paddle</a:t>
                      </a:r>
                    </a:p>
                  </a:txBody>
                  <a:tcPr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</a:p>
                  </a:txBody>
                  <a:tcPr>
                    <a:solidFill>
                      <a:srgbClr val="ED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290567" y="167275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+mn-lt"/>
                <a:ea typeface="微软雅黑" panose="020B0503020204020204" charset="-122"/>
              </a:rPr>
              <a:t>现有</a:t>
            </a:r>
            <a:r>
              <a:rPr kumimoji="1" lang="en-US" altLang="zh-CN" sz="2000" dirty="0">
                <a:latin typeface="+mn-lt"/>
                <a:ea typeface="微软雅黑" panose="020B0503020204020204" charset="-122"/>
              </a:rPr>
              <a:t>ONNX2x</a:t>
            </a:r>
            <a:r>
              <a:rPr kumimoji="1" lang="zh-CN" altLang="en-US" sz="2000" dirty="0">
                <a:latin typeface="+mn-lt"/>
                <a:ea typeface="微软雅黑" panose="020B0503020204020204" charset="-122"/>
              </a:rPr>
              <a:t>模型转换器，输出为</a:t>
            </a:r>
            <a:r>
              <a:rPr kumimoji="1" lang="en-US" altLang="zh-CN" sz="2000" dirty="0">
                <a:latin typeface="+mn-lt"/>
                <a:ea typeface="微软雅黑" panose="020B0503020204020204" charset="-122"/>
              </a:rPr>
              <a:t>DNN</a:t>
            </a:r>
            <a:r>
              <a:rPr kumimoji="1" lang="zh-CN" altLang="en-US" sz="2000" dirty="0">
                <a:latin typeface="+mn-lt"/>
                <a:ea typeface="微软雅黑" panose="020B0503020204020204" charset="-122"/>
              </a:rPr>
              <a:t>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种子测试用例抽象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2" y="104156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ONNX IR 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种子测试用例抽象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2" y="104156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种子模型的抽象表示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代码文件生成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2" y="104156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面向</a:t>
            </a:r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ONNX IR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文件的拆分与组装方法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32DC86-4569-C66A-6D85-16D0883AC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80" y="1440349"/>
            <a:ext cx="7517902" cy="46608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779A168-3AA2-0142-DBF9-28983DA30521}"/>
              </a:ext>
            </a:extLst>
          </p:cNvPr>
          <p:cNvSpPr txBox="1"/>
          <p:nvPr/>
        </p:nvSpPr>
        <p:spPr>
          <a:xfrm>
            <a:off x="8176033" y="1596480"/>
            <a:ext cx="3352800" cy="4348633"/>
          </a:xfrm>
          <a:prstGeom prst="rect">
            <a:avLst/>
          </a:prstGeom>
          <a:solidFill>
            <a:schemeClr val="bg1"/>
          </a:solidFill>
          <a:ln>
            <a:solidFill>
              <a:srgbClr val="6A005F"/>
            </a:solidFill>
          </a:ln>
        </p:spPr>
        <p:txBody>
          <a:bodyPr wrap="square" rtlCol="0">
            <a:noAutofit/>
          </a:bodyPr>
          <a:lstStyle/>
          <a:p>
            <a:pPr indent="0">
              <a:buFont typeface="Arial" panose="020B0704020202020204" pitchFamily="34" charset="0"/>
              <a:buNone/>
            </a:pPr>
            <a:r>
              <a:rPr lang="en-US" altLang="zh-CN" sz="2000" b="1" dirty="0"/>
              <a:t>ONNX IR</a:t>
            </a:r>
            <a:r>
              <a:rPr lang="zh-CN" altLang="en-US" sz="2000" b="1" dirty="0"/>
              <a:t>文件的拆分与组装</a:t>
            </a:r>
            <a:endParaRPr lang="en-US" altLang="zh-CN" sz="2000" b="1" dirty="0"/>
          </a:p>
          <a:p>
            <a:pPr indent="0">
              <a:buFont typeface="Arial" panose="020B0704020202020204" pitchFamily="34" charset="0"/>
              <a:buNone/>
            </a:pPr>
            <a:endParaRPr lang="en-US" altLang="zh-CN" sz="1400" dirty="0"/>
          </a:p>
          <a:p>
            <a:pPr indent="0">
              <a:buFont typeface="Arial" panose="020B0704020202020204" pitchFamily="34" charset="0"/>
              <a:buNone/>
            </a:pPr>
            <a:r>
              <a:rPr lang="en-US" altLang="zh-CN" sz="1500" dirty="0"/>
              <a:t>ONNX</a:t>
            </a:r>
            <a:r>
              <a:rPr lang="zh-CN" altLang="en-US" sz="1500" dirty="0"/>
              <a:t>抽象模型以</a:t>
            </a:r>
            <a:r>
              <a:rPr lang="zh-CN" altLang="en-US" sz="1500" b="1" dirty="0"/>
              <a:t>图（</a:t>
            </a:r>
            <a:r>
              <a:rPr lang="en-US" altLang="zh-CN" sz="1500" b="1" dirty="0"/>
              <a:t>graph</a:t>
            </a:r>
            <a:r>
              <a:rPr lang="zh-CN" altLang="en-US" sz="1500" b="1" dirty="0"/>
              <a:t>）</a:t>
            </a:r>
            <a:r>
              <a:rPr lang="zh-CN" altLang="en-US" sz="1500" dirty="0"/>
              <a:t>的形式存储，图中包括一个输入层、一个输出层、一套初始化工具，以及若干含有层参数信息的</a:t>
            </a:r>
            <a:r>
              <a:rPr lang="zh-CN" altLang="en-US" sz="1500" b="1" dirty="0"/>
              <a:t>结点（</a:t>
            </a:r>
            <a:r>
              <a:rPr lang="en-US" altLang="zh-CN" sz="1500" b="1" dirty="0"/>
              <a:t>node</a:t>
            </a:r>
            <a:r>
              <a:rPr lang="zh-CN" altLang="en-US" sz="1500" b="1" dirty="0"/>
              <a:t>）</a:t>
            </a:r>
            <a:endParaRPr lang="en-US" altLang="zh-CN" sz="1500" b="1" dirty="0"/>
          </a:p>
          <a:p>
            <a:pPr indent="0">
              <a:buFont typeface="Arial" panose="020B0704020202020204" pitchFamily="34" charset="0"/>
              <a:buNone/>
            </a:pP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sz="1500" dirty="0"/>
              <a:t>种子模型可以将</a:t>
            </a:r>
            <a:r>
              <a:rPr lang="en-US" altLang="zh-CN" sz="1500" dirty="0"/>
              <a:t>node</a:t>
            </a:r>
            <a:r>
              <a:rPr lang="zh-CN" altLang="en-US" sz="1500" dirty="0"/>
              <a:t>拆分出来，留下带有</a:t>
            </a:r>
            <a:r>
              <a:rPr lang="en-US" altLang="zh-CN" sz="1500" dirty="0"/>
              <a:t>input</a:t>
            </a:r>
            <a:r>
              <a:rPr lang="zh-CN" altLang="en-US" sz="1500" dirty="0"/>
              <a:t>、</a:t>
            </a:r>
            <a:r>
              <a:rPr lang="en-US" altLang="zh-CN" sz="1500" dirty="0"/>
              <a:t>output</a:t>
            </a:r>
            <a:r>
              <a:rPr lang="zh-CN" altLang="en-US" sz="1500" dirty="0"/>
              <a:t>、</a:t>
            </a:r>
            <a:r>
              <a:rPr lang="en-US" altLang="zh-CN" sz="1500" dirty="0"/>
              <a:t>initializer</a:t>
            </a:r>
            <a:r>
              <a:rPr lang="zh-CN" altLang="en-US" sz="1500" dirty="0"/>
              <a:t>的模版，和一批单独的</a:t>
            </a:r>
            <a:r>
              <a:rPr lang="en-US" altLang="zh-CN" sz="1500" dirty="0"/>
              <a:t>node</a:t>
            </a:r>
            <a:r>
              <a:rPr lang="zh-CN" altLang="en-US" sz="1500" dirty="0"/>
              <a:t>（表示各个单独的层）。</a:t>
            </a: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sz="1500" dirty="0"/>
              <a:t>我们将</a:t>
            </a:r>
            <a:r>
              <a:rPr lang="en-US" altLang="zh-CN" sz="1500" dirty="0"/>
              <a:t>node</a:t>
            </a:r>
            <a:r>
              <a:rPr lang="zh-CN" altLang="en-US" sz="1500" dirty="0"/>
              <a:t>送去变异，产生新的不同的</a:t>
            </a:r>
            <a:r>
              <a:rPr lang="en-US" altLang="zh-CN" sz="1500" dirty="0"/>
              <a:t>node</a:t>
            </a:r>
            <a:r>
              <a:rPr lang="zh-CN" altLang="en-US" sz="1500" dirty="0"/>
              <a:t>，然后将</a:t>
            </a:r>
            <a:r>
              <a:rPr lang="en-US" altLang="zh-CN" sz="1500" dirty="0"/>
              <a:t>node</a:t>
            </a:r>
            <a:r>
              <a:rPr lang="zh-CN" altLang="en-US" sz="1500" dirty="0"/>
              <a:t>嵌入模板中，组装成新的</a:t>
            </a:r>
            <a:r>
              <a:rPr lang="en-US" altLang="zh-CN" sz="1500" dirty="0"/>
              <a:t>graph</a:t>
            </a:r>
            <a:r>
              <a:rPr lang="zh-CN" altLang="en-US" sz="1500" dirty="0"/>
              <a:t>，该</a:t>
            </a:r>
            <a:r>
              <a:rPr lang="en-US" altLang="zh-CN" sz="1500" dirty="0"/>
              <a:t>graph</a:t>
            </a:r>
            <a:r>
              <a:rPr lang="zh-CN" altLang="en-US" sz="1500" dirty="0"/>
              <a:t>就是新的测试用例。并且我们以此用例为模板继续嵌入，产生下一代的更多测试用例。</a:t>
            </a:r>
            <a:endParaRPr lang="en-US" altLang="zh-CN" sz="15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77A5DE-AFDF-088B-E070-DBC78CC71D2C}"/>
              </a:ext>
            </a:extLst>
          </p:cNvPr>
          <p:cNvSpPr/>
          <p:nvPr/>
        </p:nvSpPr>
        <p:spPr>
          <a:xfrm>
            <a:off x="663167" y="1596481"/>
            <a:ext cx="7447771" cy="43486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代码文件生成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0" y="1043834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面向</a:t>
            </a:r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ONNX IR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文件的变异方法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FF53EE-83FF-45A6-7B3E-0619CCAF79E7}"/>
              </a:ext>
            </a:extLst>
          </p:cNvPr>
          <p:cNvSpPr txBox="1"/>
          <p:nvPr/>
        </p:nvSpPr>
        <p:spPr>
          <a:xfrm>
            <a:off x="1146775" y="1701088"/>
            <a:ext cx="3953316" cy="4242062"/>
          </a:xfrm>
          <a:prstGeom prst="rect">
            <a:avLst/>
          </a:prstGeom>
          <a:solidFill>
            <a:schemeClr val="bg1"/>
          </a:solidFill>
          <a:ln>
            <a:solidFill>
              <a:srgbClr val="6A005F"/>
            </a:solidFill>
          </a:ln>
        </p:spPr>
        <p:txBody>
          <a:bodyPr wrap="square" rtlCol="0">
            <a:noAutofit/>
          </a:bodyPr>
          <a:lstStyle/>
          <a:p>
            <a:pPr indent="0">
              <a:buFont typeface="Arial" panose="020B0704020202020204" pitchFamily="34" charset="0"/>
              <a:buNone/>
            </a:pPr>
            <a:endParaRPr lang="en-US" altLang="zh-CN" sz="1600" b="1" dirty="0"/>
          </a:p>
          <a:p>
            <a:pPr indent="0">
              <a:buFont typeface="Arial" panose="020B0704020202020204" pitchFamily="34" charset="0"/>
              <a:buNone/>
            </a:pPr>
            <a:r>
              <a:rPr lang="en-US" altLang="zh-CN" sz="1600" b="1" dirty="0"/>
              <a:t>API</a:t>
            </a:r>
            <a:r>
              <a:rPr lang="zh-CN" altLang="en-US" sz="1600" b="1" dirty="0"/>
              <a:t>替换变异：</a:t>
            </a:r>
            <a:endParaRPr lang="en-US" altLang="zh-CN" sz="1600" b="1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sz="1500" dirty="0"/>
              <a:t>基于相似度将</a:t>
            </a:r>
            <a:r>
              <a:rPr lang="en-US" altLang="zh-CN" sz="1500" dirty="0" err="1"/>
              <a:t>onnx</a:t>
            </a:r>
            <a:r>
              <a:rPr lang="zh-CN" altLang="en-US" sz="1500" dirty="0"/>
              <a:t>算子替换为另一个，并基于</a:t>
            </a:r>
            <a:r>
              <a:rPr lang="en-US" altLang="zh-CN" sz="1500" dirty="0"/>
              <a:t>Layer Info</a:t>
            </a:r>
            <a:r>
              <a:rPr lang="zh-CN" altLang="en-US" sz="1500" dirty="0"/>
              <a:t>为新算子适配参数使其符合约束。</a:t>
            </a: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sz="1600" b="1" dirty="0"/>
              <a:t>参数替换变异：</a:t>
            </a:r>
            <a:endParaRPr lang="en-US" altLang="zh-CN" sz="1600" b="1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sz="1500" dirty="0"/>
              <a:t>基于</a:t>
            </a:r>
            <a:r>
              <a:rPr lang="en-US" altLang="zh-CN" sz="1500" dirty="0"/>
              <a:t>Layer Info</a:t>
            </a:r>
            <a:r>
              <a:rPr lang="zh-CN" altLang="en-US" sz="1500" dirty="0"/>
              <a:t>中的约束，在合法范围内将结点中的某个参数替换为另一个值。</a:t>
            </a: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sz="1600" b="1" dirty="0"/>
              <a:t>边界检查：</a:t>
            </a:r>
            <a:endParaRPr lang="en-US" altLang="zh-CN" sz="1600" b="1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sz="1500" dirty="0"/>
              <a:t>基于</a:t>
            </a:r>
            <a:r>
              <a:rPr lang="en-US" altLang="zh-CN" sz="1500" dirty="0"/>
              <a:t>Layer Info</a:t>
            </a:r>
            <a:r>
              <a:rPr lang="zh-CN" altLang="en-US" sz="1500" dirty="0"/>
              <a:t>中的约束，将结点中的某个参数替换为边界值（包括边界、边界内、边界外）。</a:t>
            </a:r>
            <a:endParaRPr lang="en-US" altLang="zh-CN" sz="15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9961EBB-B832-5924-C374-5D6E8CF08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31" y="1537638"/>
            <a:ext cx="5596007" cy="456896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64B1EAB-C726-72D6-271A-F98F4D941708}"/>
              </a:ext>
            </a:extLst>
          </p:cNvPr>
          <p:cNvSpPr/>
          <p:nvPr/>
        </p:nvSpPr>
        <p:spPr>
          <a:xfrm>
            <a:off x="5415487" y="1701088"/>
            <a:ext cx="5172313" cy="13571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9F8312-F340-1B06-85B8-767ED07DD620}"/>
              </a:ext>
            </a:extLst>
          </p:cNvPr>
          <p:cNvSpPr/>
          <p:nvPr/>
        </p:nvSpPr>
        <p:spPr>
          <a:xfrm>
            <a:off x="5415487" y="3143542"/>
            <a:ext cx="5172313" cy="13571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BB430C3-ECB0-6A80-01A5-B905E055E5A9}"/>
              </a:ext>
            </a:extLst>
          </p:cNvPr>
          <p:cNvSpPr/>
          <p:nvPr/>
        </p:nvSpPr>
        <p:spPr>
          <a:xfrm>
            <a:off x="5415487" y="4585996"/>
            <a:ext cx="5172313" cy="13571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UVZCSlgzdHphVzE5SUQwZ0lGeHZiV1ZuWVY4eFhHTmtiM1FnUkdWbVgzdHphVzE5SUNzZ1hHOXRaV2RoWHpKY1kyUnZkQ0JRWVhKaFgzdHphVzE5WEYwPSIsCgkiTGF0ZXhJbWdCYXNlNjQiIDogImlWQk9SdzBLR2dvQUFBQU5TVWhFVWdBQUJWRUFBQUJOQkFNQUFBQmQ0am1uQUFBQU1GQk1WRVgvLy84QUFBQUFBQUFBQUFBQUFBQUFBQUFBQUFBQUFBQUFBQUFBQUFBQUFBQUFBQUFBQUFBQUFBQUFBQUFBQUFBdjNhQjdBQUFBRDNSU1RsTUFNcG1KSWtTN1psVHZxOTBRZHMzMVNwRjBBQUFBQ1hCSVdYTUFBQTdFQUFBT3hBR1ZLdzRiQUFBYnJVbEVRVlI0QWUxZGZZd2t4MVh2dmYyOHU5a1BKVVFJSVRRbll4SmtLNTdGSkpHc0NNMFFDTWhDOGE0Y1J3Z01uaUdnZ0cza1dUbklrZ1hTTEFnaEVTek5FWnNvNXpQWFM2Ull0aUdaUzRRVDJlZmNqSkV3bkJ4NzlvOG9Bc25TckNLd3NFMDhoeDNmM2R5ZXQvaTkrcTdxbnA3cG1kNjlYZWRLdXUycVYxWHZ2WHIxNnRXcjE5VnpRUkNYM3JjY0I3MEd1eWFCZlNhQktmYk9QdVBvR2p2WEpCQW5nUmwyTVE1OERUYXNCSElQTkwvMXlyQ05yN1ViWFFKMTlyYlhlU1prZHVxZC9mbVcwMkk2WkNmT25IM3p6VGZPbkdBOXQ4cHBkMUFLZDl1alpXejc5WSttNHJ6RHRrTjJ3RDJvUVZPZVNpQzcxVGhrbHozVWJYZm1VTnBlczVzY3N1dGJkczJCek9mczRZajg1ZFhoUjBKN1V1NUJYNGJEOTk4WExRZE4rWDVnY3BLeEN4NGZzemMvenMzTWhlc28zZkFhWnE5bnErckV6VGZjeDJkMCs1NnYvSWZYOXlBV1AzL0Q1MElhejJmNWVCOXZJcnRUR25vZ1ZiWVV6SFZaQ3QwZUd2WGVOUncwNVh2SFNYOUtLN0NZTWJVRmFHZEx3bis5QzIxV0JRazdoK2w4MjRQSnFvUDRvRzNpTWNYNDdTaThwUXFEbm9kb1N5b3l0akdvNGI2dkh6VGxWM3NBVmFoa0RBOGR4dDdWNExtUXNlZDBpV2VPWURZM1hOQkJMczFqT0p0NkFGVGEwcVhrVEo1ZENxYlJ2cExjN0FEVWRnWk0rVlVlQWdtWnhmRFFZT3hIQm53ckRHL0xGSkZiUUxlRHZlRTV3NkdGVnpLUTI3RC90MHd4S2RkbFY0SVo5RjVPYW5RZzZnWk4rVlVleEZFSW1iV2lUSVNNSFRmUU9UUTZab3JJTFFMaUFBNTI0YkMzczJDbjJScHFSQk9NblE1SWlBZC8yUTZhOHFIa3NYdU5PaEF5amdSK21nSjB3d0oyR2ZzL3F4Z0U1ZWhCektrL1lJVVZSdTZtU2RneS9OaWRxYlJ6TU1iSEF2eHhldHNORGt4KzRKUmYzWkhrMkUzUXlhZzltQVYweldLdDQ4OUYwWFpxcklZSE5GdGo3dnNQaWx4RnBSSXpPT3d0NjBHdTZlMDRNUTFUZzJhdlQ5MWxyQTREcDN3czdHTjNQc0pld0p6WU9pbFFlbjViVUVjcmgxakV5RHExQjY3UWNOeHlzRitrWFgySVZPYis3ZlJEUXpSTjJTVHZCdzlUOWsvYmZPQ1VwMFdZYmZ2eVJZclBMRWVRK241YkhxMGNHNFB5K1Vpdmd3c0lIYmNjNDBBVTd0SXd3eWw2SzNpWVBzTzFxY2NGRDRmck9sS3JnVk0rRXRiTU9qVlBJL0lmczNXdGVHNW9HYTNXTEtydmpiaU1IcER2b3dVQkZ2Q09yazdJZENQdlRSSWFwNnFxeFFVUFUyRkkxM2pRbEtmRGxuWHJlYlpFN2trbGdyZm11YUYxdE5xMFdwRisyMldyNmlCbWZSOHRDQ2phc1RURVVJWTllUTJCeW11eTE1bzZhTW85OXZhNDJMN01vOVpiRWJMdzI1eXpmc2ZUVEp5Tmg1cklDT0w5Q2ZCOXRDQ2dJOVh5WUdaaGpJZHlFZ1pqaXJUWWEwMGROT1VSQnZjVTBMZ1NJQ0JvUjA0bCtkQnpRekVNbkhGTldrVFpsQTU4enZmUk1LRG1VQkZWR0dQckJVbW1jdGhyVFIwMDVaa09MaTJ5Q2V6Z1pEek8reDNKYjZ2WVFBekRmb2Z6WGcrbll1amRHTEhZRWhGNXVMTVI0VVZialFUWlkwMGRPT1VqRFNLclRndDB2SVFPWHZFUmt0KzJhUUZwR001UnRPajVzVmJiZzVpdGVlRlVqQUc3eUJEZlFzQUwydHFsQWUreHBnNmM4bDBhNW5Cb2F6UVhZY3dHUm43YmtvV0RobUV1cktBQ0ZzZnhZNjIyQnpFTHRmUTM4VUpVZVdOR3RoZ1hPSWxwTndKb2p6VjE0SlNQTUlUTXV1VENEZUJxeGhnUGVwRnRrNkVEbExQTCtXVzc4UUhNaDFGZkhacnFyTTM0VWVYZDRGMThvOUdnZTZ5cEE2ZDh0RkZrMCtzUXY1cFNqVEVlYlMrY3VnTE5YTGFJdnVmRHFYejNIK0xOZjgzZGV5d1JqWjNkWTAwZE5PVmpqMmNjQkhsdU5Cb3h4cVB1d1FxZW0zcVZ3NmxUMy9PSC9ZbHYyYzZLWHp1b1RNN05tdGVvNnQybS90VFh3NU0vNTdVSkFnZ21Bc3NJTUVCVFAxWHk2RXpkK0hzZUpGVngwSlIvNFptZHI5b0k1Kzcra3JpWWNQc3pPMDg0RmY4WXZyNXFBekxJZDA4VGtxSTNKUVREQk5qSENZb1BPSDdjVlE2bnJ2aXZiMkRqSHlHK1IweStqMFpvbXM2ZG5OekhzVllaZTlvbWNBdWtJdE9XRGM4b242eXBVNUhRWXBuMVNtT1FUcDd5M0greVhwUDljUkQ4YTB2U0tQUkN2czNleFZpVC9aY2gvRkxJVHJJTHJTRDNPd1kyYm01V3ZNbnZPRk1pa0RaZHR4U3hHTmZtTEFJd0x2a3grbmY5RjUzdDhWNFZ4WVJUNmFCcHZsREpGZGlGUHdtbU9vNFVJQ1NWem84eG1INWRrelYxd1k4NURQbXFvaDgxV3BuMktMd3A3N0MzU3NHZDI2MUR5b0lkMmw2YUpBRWRZdi9UQ3U3cXRSUmVmQzV4ZlREZGZBN0dibFhCeG42ZUUzY3E2OUUzM0RUcUxRcy9tcmkvQ1ZEMi9GaXI3UjVrNXlKeGg1cDNFVG9sRXl2UjRaQUlqSjlhWkR0THdKbHIyZ0dQVCtOclNIVEVaNElmcHNxc1U3S20xcDNZREdpVEIzTjhkQjZTcC93RnRrMURyRzdWMURXSDhtTVVOVm9MR244WEJGTU50aUVwNTZyc0c4ak83SUNkaW9TTi95aUlEVDN2K2FCQVRDKzlsdzBCT2ordG15SnlSYytQZFNwM3ZYRFVabzVUcTRIRE1jaWl1My9PcHpGcjJNc3F1cHozakRsYTJibzdCZ3ZScnNtYTJqVExTSFFsVFQwZnhUSXNKSEhLcDBOaHVJNWViQ3BOYmE1RGNkbnhtWjBXdjFXdjFzaHZ5WHM5elQvTlVGT25aR3dmQnNXZlpUTDlxMmFNUmNhd2N1elUzY1Vac3VuRTV6dk9Td2hxMHdiRHJmakd3MEFMMGVIUVIzK1haRjlNbE13ZVlTVUhIMXFOb1IwT3FrZ2hVVlBuSTdkbnlTaEczdUJFa1BZRkpFNTVXZXFmV2I1ek5BVUY5azdoTkhhYVVGTkdneTFPb2d4dU52c1NTMW5CWDFDaHp5S1FlbDNkMk5xZHRzY21XcUpMeGpQMC9HZjZwVHM4NWlBWis3VEhhOGtpdFB4Mnc1ZWIwZUhRSVVzZElzdDZTNW4zOWhhMHdsVHRUa3JVMUhPMkpSSDA2MXBmUnVFbmFjcHhOZVE1Z1JPQ0VyS2ZvZjJtd2JiSlFTWGhTMjNJczIwQWtBamRLczlsOEtjdTU1czB0ZVRpYTF1dWF3NTJmTnNqU211cjRuWVpzNVFMZ2JKUDJ2UndUOGJjcDYxRlZwdlhLYWxJNXFqaU5TQlJTL0Zqb3RSV08rZHBLbHB0ZUIwekt5WnFhdEdjOWhSQmJQK1NZUVZKODB5YThyeld1bzZpc1VMbXV5djBsa0tXRlU0TGtwSktSVnRTR3ZLSmJVT0JQVTc5NjdDaXY4clRCKzRIT3hjOFJRMnlENmVTN3ZkTGtrODltTU8wa0wyMHdQekFsZGNncVVoR3dWOE9pNEJ0aVU2MzZsd3c3eG1LZHJSakVxRlVkWW1hR2o0V3hkVWQ1MFNWTk9WTi9UMWpYb21pVXdIOVVMeEtKdkdWT0R0bTRVSm5QWmVlTnhqcHo2UXlwQlFiWFhkUkZBQXk2WnNsdDFaODdML2tBOGNyUDJub2VUbmZvQWQxTnc3QjZVNk1JeGp5MGZ6aDVBRmJGa01LVGUyTVp5aksydHFNTi9xNDNrbWFPdWVFeTJUdnZGcGFjZGdHd1JLbUhPSlI2d0lyVXdpbHU0WWpQMFRVSXJ3TmZ0NUhwc0NVRWNFMnBmWWhhakZXV2xHWXlDUGJkRkUxQVpMcDFHZGpQbVpiUktYYll5OUwxZU14MUVJUmNvdXBHUXlpbmQ1dlZRUnNpUU94Z1dqY0t6b24ybmZrWFBtOXN5Z25hZXBNM0E1eWVCeFBwSW54eXVSUGVWbXBKei9sci9LeGtabURMUlU2TlBYbllyellHSlZTSVJzNVRJd3FGRDNmWkZHV0hTemt0NTEzSUY0QnZDZCtPRG5SeGR1TTNVcTVPSHNTTk43VjlGNU9LeU5ZaXNod21qcEN1MktPVmtIWGkwazFXSnpLYUU3R2trT1NwclpqdGhYODZzQ21vSHo3YSt6c1J6VVRRMldTcGp4VW16dVBUbkowMHpSc0tJNnJKWGlCb2c2aFdONXVuY05GS3JtWXN3RTV2eHNPSW5JOEtnN0VLeFN0V0tOWHhZc3J4Z3JGVlk4SG16ZktrVnZTcUlwYVBhZWJSbWwxTldWbXV6OTB5cnBRanc2SFprNGVXcXJLTnd1Q0YveXpuQTR2YWx4T1ppdzVKR2xxNTdpbTg3ek9UVW9uK2tId3p0akRMVjFoTW4xRmtERGwwQSs5anJ2U3lab2syNG10cUdKUUk5Y3hBTGlVVzA2ZFUwZ2xsOE9hZXBSSnNyS2JEbXF2MEkzR0g1MFdlUGZvbERNdEhGVTdUQkRVakU3VzFCS2VxeklEZFFnM2pDQWRPTnlyU1B5ZTR1akNmdUpzb0lReEhmckRNdHVkaTFHV3hwSkRrcVkybHhXOVdjVWN2YVhpd045ZzM3bmpreC8zM3lxSzluMUZrRERsc0pTWEZEVTEzdWsvQUtTdEJTT3JRM1BnV2ZUM2FZV0JQMVBKcGFqc05QL2s3N1NEaVB5MkpRZmlGVkN2Rk1PckVjV3E5L0kxdHRHb3dMYm1QR2N0aUNJZlF1NlQ5ME5jOFpwS0t6SnUwK1NYVWZ6aDBERnppM05JYm55TDUxNXFlbDRTZllPbUo1RTM4ZjZrbFVQdUExWlF1ZEN6Q3A4cDJhaHpUQmZieHE1TlVqUWVQTkhyVExKdkcvUjBVbjhSSkV4NXpVeTI2MzNXUFMyaDFhM0lsUk9QbW1ua01zVjZKMVFDZ2VPS0FuOWlzV2lTVG9Vc1VFaXBFbGVoWUdWL2wxUVZXVHpyV3dyTHZPVmtGSTRSdElIWWI2T1BwczZBYTk4bWNreTAwMWQ0enZ4WkFXeWRGeGQ1dkNYMy9HL2V5SmgvclE1em81ZU42V3R5YWVWd0RsVDdKR2YxelprSVVNY281Q0h1cnR4Nm9VVU1ZQkZkTm96SVhGOFI4SmQ4a2VZQzBGUnJOcURvcExXa0M1NldRTnMxWDBXdnpzV2RSaTdFczVVcytzQlo3ek9saWh3WU5udU9BdHJQcWIrMFN4bm5DOHNLNFl3K2F1SWQ5QnBCbnp6NXRhVjhIMDBsczhHdGp1cXVubVJwTmxWQlBvdTZiUm0xSWwzNG50Y29lcWJ3R3FTVlExbVJpajZkTlhiSU9FQlZZK2RuK0k3UjNSSk1BQmNYaWMxU1h4RWtUTG5sL2RCUGtVcnNoTFZwRkpNVHlWdTdtWEpvZVVYa1R4cTVsQzg4cFJQRTRsb0dMQlpuQ2Z1VWFHdGM4b0Y3Vm02dUtsS0xWaVJFN3RDbzZxZXB0STA3ODYzUWtJL21EeWZVK3pxRXNYM216S3RmK1hETTZuTm5UdUViL1hrRVpQdWtwMjJzUi9YeEVkOXJHbkZjUVpzNUpRZ01sOHBPNmlzQ2N0WDdURGtkdUVzU3k2THRmV0lyTWd1R0duUXNQZkxySklJUkhzMks2UlNxdzRNQ05YMkFxcEJQTUp6b0hYak5zeTNtRE9tODJZdW1qYlhzcDZua3M1Z1p0cGdpUzJNVktVc3UxNWFBZFowZFQ4RFVYd2ppbU1wbi9rdzRVYlhQSzJxd2VDb2JsRThqTzZOZXN5SXVIOUc5dmlLQWZZd2NLaVZlckVZZGJDbGI2NExDcWE0NElhbmpzcFByMEdvT1I4ak02MldDenFEZ25BdVNZbXVjVnI2UGNScUJrZlJkNXJUY3NHVlZWSDlyUCt5bnFiVG1sMVY3KzltT0RnZm5YV1ZtUTYyemRoK1JYNG5aWWFPdFJvUWthR3BkYVFUVXhXd1QzQzFxczRjbHZXNk1yOU5QQkFsVER1bG9oN2Rvcll1STYwTTROaVJ0MTZFZFVRQzhXOXUyMjFYdlRFeCtXeVVKTzhZYldhNUo3VE90RXlkY2p0SzZnbi9ZaE9UN2F1ckVCNlBmUVJHZWVuUTROUjFOcFo5RE9NYXB4ZnhCejZVWWNEYWdCRTBWZ1E0aU0yK0ZNMExpSmE5OTdpSlRqb0RocDU4SUVxYThiR21INDMxaUs5b3ltQU1lUTFxVGdPemNvb1plbEVCZDhKeUtoTmlhWUFTcWJSVERabll2OGtlTUVTbWFuYTltQnRSWFUvdHhoL0g3d3duMWJUNnlGRXIrRVFSUWhnZ3NNMENDcGpZcWlzcWtjWUJtK1dZRHhkb1NsVFhqWDZyV2ZaOEpVdzQwU2pxUWhXWGgydDRXUlI3VGtxVGcxL1VsUEtoaVdrWmdSTHVpTVNBY1FINmJJaG1MQ2ZYbll5dkdBRTdZd1VNbmY0ZUxkVUh2UlVIRFpMc2J1bFZxVFcxR2hrTVRWeElJNlJwR1gyRlVZelpZemNlNG1RUk5OYU05b2pmY1FBaG1SZStIZGR1cEhNQk13cFIzakhSYzc5UEhiMS8wSzZlZ25jamFVUjMzb21ZMXowL0Rna2cwRlJTM3FDVGlUMStaQzRHMFQ5cDAwSm1YYTBGWGUvUno1Z1RjOSt6dllMRUtaRFVyVmhuWnN0bnhTRlBkU3FzVUdoZk9nbWFVVGREVXNLSm9MSmlCaS92RzBMbDFVVmxMV0dLcXUzb21USGxCRytsb09MV2wrdE1UeTF1clZURkJhSGFmZ2ZtT3N1ZThaZDBpUVFDVXpRNGJnNHNXajZzOXdkelh3MVBxYS9EcHUwK3Ayc25tc3lVZ21MZ3BQUFVSUWpSOVkzanFGY3BFRXAxSys2V0swM3BSbi9KenhySWYxc0QrVVNvSGkxV0lDYWMyemNZR1BUWkhPS3NYWlZIbitldGp5OEdpa0tDcDVrT0R0bGxHNFducVBGWDl0c1RSMGZ1Q2hiUlBObUhLRzhaUGw5N25iN2M0RmorY2loQ1lpanZna0U1S08vMVBpdHlvY3NtNVo0UzhOeG1GeUFRb2d1SkpidzJXSE5BazI3N25YdlpsRHN0VmQ3cmJKWkZ0dmtyTVQxUzM3MmtTeWVudXp1ZENYOGw1UzhUc2dUUStiYS9LSnVLeHFPZG1RVHRRUWRIU21MUzdQMjMxN25Bd1FMTlU5U3NBaHd0ZWNIZERnREtRZzZHU3BLbm5WYk91Wm4zU0YyeTEveEpUdmZVelljcFJ0U25idFlYU2RybTBYS2NWTFNCSE5RdW9JNlZkVUFaeFpMa2M2YlVrYmY1WXdWVFo1YWJ4b1cyd3ppOTY3ZkZ4OFZ1dElQaUUySWhldkl4WEdWdThNVDYycVNNdzFFSHRKTzJUaFhkYnVKcW1ocVB4cGNzc3NwTHNVTlQrL1RTN1lwQ2sxVlR5MFV4dnlqVnNkOEEzSFZaVGJDNFdYZnJJT2tzNUpHbnFqeVFYaUFZdHkyelpQK2xiSnM3aU9UNmJNT1ZGYzZLc2M4OUNCclJqbHFtT1EyQ2J1Z1JDS3V3N3Vseks3a1VOMHJ5V0dRRVdoTmxXRGRqazhyYkpJZkNMd2pVU3NaUHFNbFlYOFFsM2J3T2ZFMTQ1c2xOQ0h2OEY3c3psRmpLaDFqUVVSa2lIMVJMSFdWUHQrZWZzVFNLdHByYjk0Y0E0R0pPS3lJaWlRc3hPL2JmRk12YTc0MVl4WXpra2FHcW9WbnZOeENoQ3ZmVUtsckNNbEQ3YlBNYm1rNmE4WXc1SEJhNG5jMEk0V0NUT01rWEFUTDhKZ0FTcHJsNFIxRWJXajV6d2FEVFBwS25jb0F0SVFteE5OQUR2U2xJQ0lHNHhUMVZKTXJPWVYvVSt2bG9LRHJPTGhRcTFLcktONmpIS05MUVZvRkw2dEtDMEE3TWtWZ2hzbWIzUzBtcHFQVEljRThFR2V5QmpNZm1pUFhKWTQ0cFZKMjl6WnlXSEJFM3Q5Z1JaQ2d3Sm80QlY0dW9OSkc4dlg1dk5hRDVweXZOR09VSythSThJRVVSQ3BqaG9xOTBldEUrRFNtTlRrQnBaUDQ3SUNWWWMwL2EzcWdyOHdvd3lXd1pvNTZxR0pRNmU1bXpoLzhVaFJvOUNYUThMMTNwcWh6N1I3b2tsV0dOZkZJdStZT0lxTnRLaDh6TUNPUzNocXJRYXR6b3JKNjJtd2xMb0dBSnhjWnVydVcxdVNDUjd1U2JOZ0VxTFp1OGxVTVp5U05EVXFsVENEcnZBV0lsb1QwWDgveHFUNmt6VkF4THNZOThweHlEWFJYZFlTcmh3d1dGaHFyM0JvMEt2R29yUWJ3QVFsdkJuSExuVWJDTUJURmdkZG5DYkZIZUprK2p6Qi9YbjdTb1owNnR6YUswU0JDdkNZWm5FNG11cnI4VnFLdGpSa0U2c2pTRk5IdkphUnZ1cEtudDdoZldJMGRsUUxCV0pKYTJtTnQzaHdFNzFWaTJHUU04VVgrNlZyS3E4WFJYQUJkK2d5cXpra0tDcEJlR2gveHBqSDJIc2I0bm9nNDZQQWdDaWE0OVF4VkFwYWNyaDRxd0pKSmhDTXFmbDQ3eFlkZ2NQV0VQNXFXVHFONkdoY3FtTUxKZDVIa0VReFBsZnVtR3piTXBRTGsrVlRSM2xLS0MwWllNT2kyS2VML1RtT3UzMGZObVJlUzJyOFJUbDRvZkRXckU3cDg2RC9NNUR3Yjgzd0FRRWZQbWg0Q2ViaW9iQWxWSlRLV0M2WmJpWTdqTDZTVHVUVUwraFNoTk5aL1pydHJtbHJXU0xHbVlsaHdSTkxUUDhibG51Q3hSZHhPQ2ZhRTNnTnhtY2ZZR2JueVhGOXNCbjBwUmpVOS9nQ01oRm9BTk9RK2hLMFIwOEt2TGM1Q0pUUjhzMXJGejVRbXRrdVJSOFJhUVZ0UUVDTW5YTVNVV0JuQ2NwOWpFYjBoYWI3L1NIQU16Uk9ncUZNclpQazlMS3c0bSszeHk2blcxRXcrVkJucWRlaVRZdG5xeDNmS25qcWZBaXJIV0tiMXRrdEUwejB6RWVZRzJucGNISXVJY3Q3QjlrY29LczVKQ2dxWXR5M0RDYlJaVVYrcVBad3kveDZQekFUQ2RweXJ0eUJ5MWZMTEJMRkVRdWNYek9IUUFPd2Q3TW45UHNmdTR4cUk4elJwUUxmZ2pUTXhvVFhVQzRFZVIwYU9uMFdqd2IreWVIWWJsbUVYTDc0WkpzTy9VZGJuVFhxWGpySmgzNUplWlFIb1J3ekFSNG5GUUVmVXFQOFAvMmhXY3JOcjZVTnJVT0RHdXlmKzR2UXJIRDJmZ1dsS2tJN3ZJV1dWUFg4UFlaeXlGQlU5VVNoUy9TNWdKd29oWEV6THh3ak94eDlNOG5UL2tLNlNkZGhOek1rMDJkbEtiSHVRUEFjV1AzV2FkTTdWM1lZWWkwV0tFUy96bXA5UG94L2JFbUg5a1AxamtPckpEUGZ4Q1RnL1Q2ZGI5QXBSc2U1NlVMVC8zc0s3S0Y4L2pkbXgvdjhnYXZmdVdYU3FxRy9GejJnMVZWcFA5RFhPZVZ0Y1lvbGprUVVsblN0U05sem5FR0dIbU1OWkdWc3BQWVVtanF2OTM4RkIvT285ZjlJdElOOTRYQWg2WG1wbHhYc3Y1WDZnY1lWTDE1NThvaEdjc2hRVk56eENnU2ZCSHlDU2xWRkZQaVdWTy9KT1dDbzZXQlU0NkxoZHh3TlM0R003UXk4OEwwUUJralJydk9mOEhpQ0xTMGlrMTZRaHBmZmc1S3JSK0xZbGdtRHFoV0orQ1liNXdlZEhKanJtS0lGSGZUYVVNTm01WWs3TERRUkFEYnh0UmdQT3U4bVZaUWtGRDlSbnlTbjR4RVA0TXN1VC9tWUVxaHFRV0J5dnJiaTdrWU9NTjJzQXgvNWtuMmJZY09mYXFrd2pLOEltTTVKR2dxdWY5SU95WFFMZktzRjB5ZFZVNlh5M0ZNYWRDVW8wc2RQOFU5ZGN2MktrVURWK2ZDVFk0RksrU0tqMjZPb2RHdmhFOVRoUDJkNEsvZmxmVWp5V1dCblRqejVodlBHRjl4RmwvK25Ua0wwQW15N05nenFQVG1HUlNmOC9sQUdXdjV4TWt6b3I2M3Joc0lZVzJYSktCbVZodWN3QmFIYWdVOVBMUU1KYmJvNDZkb2J2NmV3L21uN1pDTW5WSm9LbmxDVnVxZC9WQ3N2ZjhieGs2R2pLbUxEWW9ZSnV1OHl2Tm5rZVBLU2c1Sm1qb0JkbGlQNjh3c1phRWhUcXBacnJkVEVTa01tbkowbU1LZGJPR3p2Y0I2b2RRLzJJdmxDTExiNkpmVXFRRis4UGNFNCt4Um15STRCSThseWlQdHRuNElLckYvdWJCVU9JcDgwK09xMlF6YkZ0bWpTa0c1cjZPcVIzdyswRHdwL3crRTNQZWovMDFFQ2swZGx2NzczMkJudjdia3Q4YnEyM0JnMmNvaFNWT0QyWHQ3ejY0TDRpL2QzZnZtcXNNSFhJTEl6dXcyU0ZlYXVDbjgwcC94THJkM24xVml1T1hoR0NUdmU2MzNoeTJDVDkrMC9RKzZQbHU1YUxTalpLWS9GbUxSeUJQNGxMWGFGbVdZWHAyTGFYMUZObzFSS0NiMDJRVk5qYWNHdjNUTnJjbFVEb21hNnRMMVN6VnR2L3lhcTFQT1ZDNWpEbUhxQWV4R0FnZWN4NUxDSnMrTjVPdElseTVrRlZXNVM4ODkwMVE0L1MxL0RCbktZWFJOblpjUjRmdExQbnRYclp5aFhNWWV3MCtybzVMdGlkYVVCUzFJbDA3RUw4WW1sb1JnenpSMUJZSDNhTXBNRHFOcmFnZEhkRXJORW4vc2p6K1p5V1hrNFV4MC81ZjNSVnhBNENoVC9HM3VuM21ob2Q1enFqZFQ4TzFhUVhDVGFMazdmL2RNVStzaTBpOUhrYmtjYXRMRlR5MmxlWFhXR1RmS2twcHlYSWZNNVJKSFpDallpbkpGRzFLeURUcFEwWnRVSkIxa1VMNHJON2hUbzg3QlVBenRtYVlXMUliQjJjcGNEdVU0aXoyTUJEb3l3RGd4S29KaGlBemRKbk81REUzWmI5aFEwZE9HaU9uQnRoNURmUGcwdGNQaGFwMmVkRmRnbFdlNHdaMzBvbis4SnJNL2U2Q3BVMDkrRWV3Mm5hTi81bkpZK1BKb0l0Ry84RDRwbllEUjBHVFZLM081ak14WWsxOWJRUGRRbkpsRWpMK3hSZ2dSY1N6UmswTDAvSWxYNWVmMXZURUJ5Znp2SG1ocW1WWWpscUZZZldJRSswWU9IYnk1b3BRclUyVHpxcWQ5SXhkWWxtTmNHdlBTd2t3eXhBRDRSUlc2QnlmakFRdE03a1JkYWxYSHY5MUxaY2Q5M0JVNmlNa2R4ekowbkpqOUlnY0s1Vk5DMkREVG9PcW9ndHd2Y3NHRm9tK0lNZVI3TFo3aGx3ckZ6ODdoSHB6Y2dCWlZzTFdLTnhlNXNDUzY3TTdmamlLNk8raUJsVjRQSHNkYmNINXpRMUhaTDNJb2dqbVp4RmxCTVhpVm52dEZMdkJJUmNCL1R0em9wUi91eEFXQ3poYVhTMXROWmw2dDd5STBsZit2VzdzanQ5eDNmL25UbUtZbmZ1SzdyZDBod0xIU2RRUDZSR3pMcHJGUDVFQzhxUVJINitxbmZTSVhDR0tXMFVkdzA5V2RrcFJLdFJjYzJtN3hRbDJkamp2cURUbSt6Y3VaWHdDUlBiSjdsTlVrN2FvSFFOcFFDanJ1cGJCOUlvZThsb0QrR0RBNzhZNkNhWi9JaFZpL2srM2NjeC9yOFNNVWxWOWtyeklSWWcxcXl1d1VwUk9MSU1DRjdpNmUvTXY4QmcxZHNObk4wd1FPaWdnWGg5NXRzLzBoaDdxbHFSczBIVmM5N1ErNWNERzgvNzd3MU84dkdZbDgvOFFmeWNLUlIxc2k5OEtqcXZwZnpCMEhCVHB3enh4ZFZEMmtGcDltLzhkT0Rucmt5WmxyY2ttV3oyN1cxaThzNVFydS9lM2RKSGNOOXpVSmpDaUJ1UkQzTUpkSDdIeXQyelVKN0owRVp1L2R2bjd2cVAwWVV2cC8zbVo1bFU5TU1na0FBQUFBU1VWT1JLNUNZSUk9Igp9Cg=="/>
    </extobj>
  </extobjs>
</s:customData>
</file>

<file path=customXml/itemProps1.xml><?xml version="1.0" encoding="utf-8"?>
<ds:datastoreItem xmlns:ds="http://schemas.openxmlformats.org/officeDocument/2006/customXml" ds:itemID="{895D3740-05BA-4B5F-B0A3-E150399391C7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</TotalTime>
  <Words>839</Words>
  <Application>Microsoft Office PowerPoint</Application>
  <PresentationFormat>宽屏</PresentationFormat>
  <Paragraphs>120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Courier New Regular</vt:lpstr>
      <vt:lpstr>等线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Lingyue Yan</cp:lastModifiedBy>
  <cp:revision>1682</cp:revision>
  <cp:lastPrinted>2024-01-23T07:54:49Z</cp:lastPrinted>
  <dcterms:created xsi:type="dcterms:W3CDTF">2024-01-23T07:54:49Z</dcterms:created>
  <dcterms:modified xsi:type="dcterms:W3CDTF">2024-01-26T01:49:10Z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2052-6.3.0.8471</vt:lpwstr>
  </property>
  <property fmtid="{D5CDD505-2E9C-101B-9397-08002B2CF9AE}" pid="3" name="ICV">
    <vt:lpwstr>DBDE8DC07DFAEAAA8B23AF656F2F5659_43</vt:lpwstr>
  </property>
</Properties>
</file>