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Garcia" initials="S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88" d="100"/>
          <a:sy n="88" d="100"/>
        </p:scale>
        <p:origin x="100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20240122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 descr="91723945F34FAA0A9C67700CF8F_13B47AE2_E3A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1255" y="278130"/>
            <a:ext cx="1863090" cy="572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2024.1.30, Tuesday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2024.1.30,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1D91E7F-84B6-4064-9D4E-CC7D244BCA0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Courier New Bold" panose="02070409020205090404" charset="0"/>
                <a:cs typeface="Courier New Bold" panose="02070409020205090404" charset="0"/>
              </a:rPr>
              <a:t>ONNX2X API Json</a:t>
            </a:r>
            <a:endParaRPr lang="zh-CN" altLang="en-US" sz="32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5800" y="1025525"/>
            <a:ext cx="10733405" cy="1729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修改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存储形式（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Json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）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将不同框架的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具体实现方式大致分为两种，算子类型以及层类型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算子类型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API(tensor, *args), API(tensor+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, 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API([tensor]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), API([tensor+]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  <a:sym typeface="+mn-ea"/>
              </a:rPr>
              <a:t>, *args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函数类型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: 	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API(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  <a:sym typeface="+mn-ea"/>
              </a:rPr>
              <a:t>*args</a:t>
            </a:r>
            <a:r>
              <a:rPr lang="en-US" altLang="zh-CN" sz="1600" b="1">
                <a:latin typeface="Courier New Bold" panose="02070409020205090404" charset="0"/>
                <a:cs typeface="Courier New Bold" panose="02070409020205090404" charset="0"/>
              </a:rPr>
              <a:t>)(tensor)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, API(*args)([tensor+]); 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具体实现类型：即，不可进行</a:t>
            </a:r>
            <a:r>
              <a:rPr lang="en-US" altLang="zh-CN" sz="1600">
                <a:latin typeface="Courier New Regular" panose="02070409020205090404" charset="0"/>
                <a:cs typeface="Courier New Regular" panose="02070409020205090404" charset="0"/>
              </a:rPr>
              <a:t>Table Mapping</a:t>
            </a:r>
            <a:r>
              <a:rPr lang="zh-CN" altLang="en-US" sz="1600">
                <a:latin typeface="Courier New Regular" panose="02070409020205090404" charset="0"/>
                <a:cs typeface="Courier New Regular" panose="02070409020205090404" charset="0"/>
              </a:rPr>
              <a:t>，需要单独实现的函数类型。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581150" y="2873375"/>
          <a:ext cx="9029700" cy="32397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 row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>
                          <a:latin typeface="Courier New Regular" panose="02070409020205090404" charset="0"/>
                        </a:rPr>
                        <a:t>算子类型</a:t>
                      </a:r>
                      <a:endParaRPr lang="zh-CN" altLang="en-US" sz="1600">
                        <a:latin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tf.nn.Relu(tensor)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 b="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很多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API(tensor+,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tf.math.Sub(tensor+)</a:t>
                      </a:r>
                      <a:endParaRPr lang="en-US" altLang="zh-CN" sz="140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API([tensor]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, *args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torch.cat([tensor+])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API([tensor+],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tf.keras.layers.Concat([tensor+], dim=</a:t>
                      </a: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1</a:t>
                      </a: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>
                          <a:latin typeface="Courier New Regular" panose="02070409020205090404" charset="0"/>
                        </a:rPr>
                        <a:t>函数类型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tf.keras.layers.Conv2D(*args)(tensor)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很多</a:t>
                      </a: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  <a:p>
                      <a:pPr algn="l">
                        <a:buNone/>
                      </a:pPr>
                      <a:endParaRPr lang="zh-CN" altLang="en-US" sz="1400" b="0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API(*args)([tensor+])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tf.keras.layers.Add()([tensor+])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400">
                          <a:latin typeface="Courier New Regular" panose="02070409020205090404" charset="0"/>
                          <a:cs typeface="Courier New Regular" panose="02070409020205090404" charset="0"/>
                          <a:sym typeface="+mn-ea"/>
                        </a:rPr>
                        <a:t>目前唯一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截屏2024-01-23 14.14.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0"/>
            <a:ext cx="238506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4015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Courier New Bold" panose="02070409020205090404" charset="0"/>
                <a:cs typeface="Courier New Bold" panose="02070409020205090404" charset="0"/>
              </a:rPr>
              <a:t>ONNX2X Mapping</a:t>
            </a:r>
            <a:endParaRPr lang="zh-CN" altLang="en-US" sz="3200" b="1">
              <a:latin typeface="Courier New Bold" panose="02070409020205090404" charset="0"/>
              <a:cs typeface="Courier New Bold" panose="020704090202050904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8340" y="1545590"/>
            <a:ext cx="8618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依次基于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Similarity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、模型转换器程序分析（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mmdnn, onnx2torch, onnx2tf, mindconverter, x2paddle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）对跨框架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进行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Mapping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；</a:t>
            </a:r>
            <a:endParaRPr lang="en-US" altLang="zh-CN">
              <a:latin typeface="Courier New Regular" panose="02070409020205090404" charset="0"/>
              <a:cs typeface="Courier New Regular" panose="020704090202050904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对每一个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的定义方式进行归纳总结（使用先运行后检验的方法），对于那些没有固定定义模版的</a:t>
            </a:r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API</a:t>
            </a:r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进行单独实现，实现的过程中保证跨框架语义一致性。</a:t>
            </a:r>
          </a:p>
        </p:txBody>
      </p:sp>
      <p:graphicFrame>
        <p:nvGraphicFramePr>
          <p:cNvPr id="14" name="表格 13"/>
          <p:cNvGraphicFramePr/>
          <p:nvPr/>
        </p:nvGraphicFramePr>
        <p:xfrm>
          <a:off x="685800" y="3429000"/>
          <a:ext cx="8988425" cy="158305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6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pytorch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tensorflow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mindspore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paddlepaddle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Similarity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mmdnn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√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>
                        <a:latin typeface="Courier New Regular" panose="02070409020205090404" charset="0"/>
                        <a:cs typeface="Courier New Regular" panose="02070409020205090404" charset="0"/>
                      </a:endParaRP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>
                          <a:latin typeface="Courier New Regular" panose="02070409020205090404" charset="0"/>
                        </a:rPr>
                        <a:t>其他模型转换器</a:t>
                      </a:r>
                    </a:p>
                  </a:txBody>
                  <a:tcPr anchor="ctr">
                    <a:lnL w="12700" cmpd="sng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onnx2torch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onnx2tf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mindconverter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latin typeface="Courier New Regular" panose="02070409020205090404" charset="0"/>
                          <a:cs typeface="Courier New Regular" panose="02070409020205090404" charset="0"/>
                        </a:rPr>
                        <a:t>x2paddle</a:t>
                      </a:r>
                    </a:p>
                  </a:txBody>
                  <a:tcPr anchor="ctr">
                    <a:lnL w="12700">
                      <a:solidFill>
                        <a:srgbClr val="92D050"/>
                      </a:solidFill>
                      <a:prstDash val="solid"/>
                    </a:lnL>
                    <a:lnR w="12700" cmpd="sng">
                      <a:solidFill>
                        <a:srgbClr val="92D050"/>
                      </a:solidFill>
                      <a:prstDash val="solid"/>
                    </a:lnR>
                    <a:lnT w="12700" cmpd="sng">
                      <a:solidFill>
                        <a:srgbClr val="92D050"/>
                      </a:solidFill>
                      <a:prstDash val="solid"/>
                    </a:lnT>
                    <a:lnB w="12700" cmpd="sng">
                      <a:solidFill>
                        <a:srgbClr val="92D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718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Parameter alignment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4010" y="2835275"/>
            <a:ext cx="1699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onnx2torch</a:t>
            </a:r>
          </a:p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onnx2tf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2395" y="1238885"/>
            <a:ext cx="169926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Parameter similarity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010" y="1238885"/>
            <a:ext cx="2104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API Official Documentation</a:t>
            </a:r>
          </a:p>
        </p:txBody>
      </p:sp>
      <p:sp>
        <p:nvSpPr>
          <p:cNvPr id="5" name="右箭头 4"/>
          <p:cNvSpPr/>
          <p:nvPr/>
        </p:nvSpPr>
        <p:spPr>
          <a:xfrm>
            <a:off x="2438400" y="1376045"/>
            <a:ext cx="1238250" cy="30924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2"/>
            </p:custDataLst>
          </p:nvPr>
        </p:nvSpPr>
        <p:spPr>
          <a:xfrm>
            <a:off x="2438400" y="3003550"/>
            <a:ext cx="1238250" cy="30924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22395" y="2835275"/>
            <a:ext cx="1326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Program analysis</a:t>
            </a:r>
          </a:p>
        </p:txBody>
      </p:sp>
      <p:sp>
        <p:nvSpPr>
          <p:cNvPr id="15" name="右箭头 14"/>
          <p:cNvSpPr/>
          <p:nvPr>
            <p:custDataLst>
              <p:tags r:id="rId3"/>
            </p:custDataLst>
          </p:nvPr>
        </p:nvSpPr>
        <p:spPr>
          <a:xfrm>
            <a:off x="5621655" y="1376045"/>
            <a:ext cx="1238250" cy="30924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05650" y="1316990"/>
            <a:ext cx="158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Version1.0</a:t>
            </a:r>
            <a:endParaRPr lang="zh-CN" altLang="en-US">
              <a:latin typeface="Courier New Regular" panose="02070409020205090404" charset="0"/>
              <a:cs typeface="Courier New Regular" panose="02070409020205090404" charset="0"/>
            </a:endParaRPr>
          </a:p>
        </p:txBody>
      </p:sp>
      <p:sp>
        <p:nvSpPr>
          <p:cNvPr id="19" name="圆角右箭头 18"/>
          <p:cNvSpPr/>
          <p:nvPr/>
        </p:nvSpPr>
        <p:spPr>
          <a:xfrm rot="16200000" flipV="1">
            <a:off x="6141085" y="1318895"/>
            <a:ext cx="1301115" cy="2593975"/>
          </a:xfrm>
          <a:prstGeom prst="bentArrow">
            <a:avLst>
              <a:gd name="adj1" fmla="val 14202"/>
              <a:gd name="adj2" fmla="val 16325"/>
              <a:gd name="adj3" fmla="val 16398"/>
              <a:gd name="adj4" fmla="val 43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9020" y="2738755"/>
            <a:ext cx="1615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Courier New Regular" panose="02070409020205090404" charset="0"/>
                <a:cs typeface="Courier New Regular" panose="02070409020205090404" charset="0"/>
              </a:rPr>
              <a:t>complement</a:t>
            </a:r>
          </a:p>
        </p:txBody>
      </p:sp>
      <p:sp>
        <p:nvSpPr>
          <p:cNvPr id="21" name="右箭头 20"/>
          <p:cNvSpPr/>
          <p:nvPr>
            <p:custDataLst>
              <p:tags r:id="rId4"/>
            </p:custDataLst>
          </p:nvPr>
        </p:nvSpPr>
        <p:spPr>
          <a:xfrm>
            <a:off x="8693150" y="1376045"/>
            <a:ext cx="1238250" cy="30924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77145" y="1327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urier New Regular" panose="02070409020205090404" charset="0"/>
                <a:cs typeface="Courier New Regular" panose="02070409020205090404" charset="0"/>
              </a:rPr>
              <a:t>Version2.0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73110" y="2081530"/>
            <a:ext cx="3571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Version2.0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目前是待修正的版本，还需要结合其他文件进行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单元测试以及</a:t>
            </a: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>
                <a:solidFill>
                  <a:schemeClr val="tx1"/>
                </a:solidFill>
                <a:uFillTx/>
                <a:latin typeface="Times New Roman" panose="02020503050405090304" charset="0"/>
              </a:rPr>
              <a:t>一致性的单元测试</a:t>
            </a:r>
          </a:p>
        </p:txBody>
      </p:sp>
      <p:pic>
        <p:nvPicPr>
          <p:cNvPr id="24" name="图片 23" descr="71844681"/>
          <p:cNvPicPr>
            <a:picLocks noChangeAspect="1"/>
          </p:cNvPicPr>
          <p:nvPr/>
        </p:nvPicPr>
        <p:blipFill>
          <a:blip r:embed="rId6"/>
          <a:srcRect t="76507"/>
          <a:stretch>
            <a:fillRect/>
          </a:stretch>
        </p:blipFill>
        <p:spPr>
          <a:xfrm>
            <a:off x="3893820" y="2526030"/>
            <a:ext cx="1316355" cy="309245"/>
          </a:xfrm>
          <a:prstGeom prst="rect">
            <a:avLst/>
          </a:prstGeom>
        </p:spPr>
      </p:pic>
      <p:pic>
        <p:nvPicPr>
          <p:cNvPr id="25" name="图片 24" descr="截屏2024-01-30 13.38.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50" y="3742055"/>
            <a:ext cx="3533775" cy="25266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629150" y="3676650"/>
            <a:ext cx="72358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7030A0"/>
                </a:solidFill>
                <a:uFillTx/>
                <a:latin typeface="Times New Roman" panose="02020503050405090304" charset="0"/>
              </a:rPr>
              <a:t>目前文档说明</a:t>
            </a: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Times New Roman" panose="02020503050405090304" charset="0"/>
              </a:rPr>
              <a:t>op_type_mappings.json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: ONNX2X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中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的映射，用于将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ONNX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算子翻译为具体框架中的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，包含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ONNX2X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对应的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、具体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对应的模型以及该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的实现是否是单独实现；</a:t>
            </a: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Times New Roman" panose="02020503050405090304" charset="0"/>
              </a:rPr>
              <a:t>op_type_similarity.json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: ONNX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算子相似度，用于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变异中保持函数一致性；</a:t>
            </a: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err="1">
                <a:solidFill>
                  <a:schemeClr val="tx1"/>
                </a:solidFill>
                <a:uFillTx/>
                <a:latin typeface="Times New Roman" panose="02020503050405090304" charset="0"/>
              </a:rPr>
              <a:t>parameter_mappings.json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: ONNX2X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中参数映射，在翻译过程中保持函数翻译一致性。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0B42AA-2212-A47B-3214-E2ABD01D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2493"/>
            <a:ext cx="7392223" cy="40765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A95A67-4265-EA91-3EAE-C61A4E5504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800" y="323215"/>
            <a:ext cx="718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 Bold" panose="02070409020205090404" charset="0"/>
                <a:cs typeface="Courier New Bold" panose="02070409020205090404" charset="0"/>
              </a:rPr>
              <a:t>ONNX2X Emitter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9A9102-7B26-5387-82DE-853CAAEB1D77}"/>
              </a:ext>
            </a:extLst>
          </p:cNvPr>
          <p:cNvSpPr txBox="1"/>
          <p:nvPr/>
        </p:nvSpPr>
        <p:spPr>
          <a:xfrm>
            <a:off x="7125608" y="1256024"/>
            <a:ext cx="4921249" cy="189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7030A0"/>
                </a:solidFill>
                <a:uFillTx/>
                <a:latin typeface="Times New Roman" panose="02020503050405090304" charset="0"/>
              </a:rPr>
              <a:t>结构设计</a:t>
            </a:r>
            <a:endParaRPr lang="en-US" altLang="zh-CN" sz="1600" b="1" dirty="0">
              <a:solidFill>
                <a:srgbClr val="7030A0"/>
              </a:solidFill>
              <a:uFillTx/>
              <a:latin typeface="Times New Roman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503050405090304" charset="0"/>
              </a:rPr>
              <a:t>首先将</a:t>
            </a:r>
            <a:r>
              <a:rPr lang="en-US" altLang="zh-CN" sz="1600" dirty="0">
                <a:latin typeface="Times New Roman" panose="02020503050405090304" charset="0"/>
              </a:rPr>
              <a:t>ONNX</a:t>
            </a:r>
            <a:r>
              <a:rPr lang="zh-CN" altLang="en-US" sz="1600" dirty="0">
                <a:latin typeface="Times New Roman" panose="02020503050405090304" charset="0"/>
              </a:rPr>
              <a:t>模型中的图、结点以及其他输入包装为容易读取的结构，并提供接口来获取结点信息，然后对每种不同类型的结点都设计翻译器，使其转化为具体框架的层。</a:t>
            </a:r>
            <a:endParaRPr lang="en-US" altLang="zh-CN" sz="1600" dirty="0">
              <a:latin typeface="Times New Roman" panose="0202050305040509030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2033A8-65C2-65B3-2546-170CA05D9E5A}"/>
              </a:ext>
            </a:extLst>
          </p:cNvPr>
          <p:cNvSpPr txBox="1"/>
          <p:nvPr/>
        </p:nvSpPr>
        <p:spPr>
          <a:xfrm>
            <a:off x="7125608" y="3429000"/>
            <a:ext cx="4921249" cy="263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solidFill>
                  <a:srgbClr val="7030A0"/>
                </a:solidFill>
                <a:uFillTx/>
                <a:latin typeface="Times New Roman" panose="02020503050405090304" charset="0"/>
              </a:rPr>
              <a:t>翻译器实现类型</a:t>
            </a:r>
            <a:endParaRPr lang="en-US" altLang="zh-CN" sz="1600" b="1" dirty="0">
              <a:solidFill>
                <a:srgbClr val="7030A0"/>
              </a:solidFill>
              <a:uFillTx/>
              <a:latin typeface="Times New Roman" panose="0202050305040509030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503050405090304" charset="0"/>
              </a:rPr>
              <a:t>可以读表完成</a:t>
            </a:r>
            <a:r>
              <a:rPr lang="en-US" altLang="zh-CN" sz="1600" dirty="0">
                <a:latin typeface="Times New Roman" panose="02020503050405090304" charset="0"/>
              </a:rPr>
              <a:t>API</a:t>
            </a:r>
            <a:r>
              <a:rPr lang="zh-CN" altLang="en-US" sz="1600" dirty="0">
                <a:latin typeface="Times New Roman" panose="02020503050405090304" charset="0"/>
              </a:rPr>
              <a:t>和全部参数的映射，在翻译器中直接映射。</a:t>
            </a:r>
            <a:endParaRPr lang="en-US" altLang="zh-CN" sz="1600" dirty="0">
              <a:latin typeface="Times New Roman" panose="0202050305040509030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503050405090304" charset="0"/>
              </a:rPr>
              <a:t>可以读表完成</a:t>
            </a:r>
            <a:r>
              <a:rPr lang="en-US" altLang="zh-CN" sz="1600" dirty="0">
                <a:latin typeface="Times New Roman" panose="02020503050405090304" charset="0"/>
              </a:rPr>
              <a:t>API</a:t>
            </a:r>
            <a:r>
              <a:rPr lang="zh-CN" altLang="en-US" sz="1600" dirty="0">
                <a:latin typeface="Times New Roman" panose="02020503050405090304" charset="0"/>
              </a:rPr>
              <a:t>的映射，但是参数映射不全，在读表的基础上补充实现。</a:t>
            </a:r>
            <a:endParaRPr lang="en-US" altLang="zh-CN" sz="1600" dirty="0">
              <a:latin typeface="Times New Roman" panose="0202050305040509030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503050405090304" charset="0"/>
              </a:rPr>
              <a:t>无法映射</a:t>
            </a:r>
            <a:r>
              <a:rPr lang="en-US" altLang="zh-CN" sz="1600" dirty="0">
                <a:latin typeface="Times New Roman" panose="02020503050405090304" charset="0"/>
              </a:rPr>
              <a:t>API</a:t>
            </a:r>
            <a:r>
              <a:rPr lang="zh-CN" altLang="en-US" sz="1600" dirty="0">
                <a:latin typeface="Times New Roman" panose="02020503050405090304" charset="0"/>
              </a:rPr>
              <a:t>的算子，在翻译器中单独实现该算子的翻译。</a:t>
            </a:r>
            <a:endParaRPr lang="en-US" altLang="zh-CN" sz="1600" dirty="0">
              <a:latin typeface="Times New Roman" panose="0202050305040509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37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43*286"/>
  <p:tag name="TABLE_ENDDRAG_RECT" val="0*253*743*2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533</Words>
  <Application>Microsoft Office PowerPoint</Application>
  <PresentationFormat>宽屏</PresentationFormat>
  <Paragraphs>68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Courier New Regular</vt:lpstr>
      <vt:lpstr>宋体</vt:lpstr>
      <vt:lpstr>Arial</vt:lpstr>
      <vt:lpstr>Calibri</vt:lpstr>
      <vt:lpstr>Courier New Bold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Lingyue Yan</cp:lastModifiedBy>
  <cp:revision>14</cp:revision>
  <dcterms:created xsi:type="dcterms:W3CDTF">2024-01-30T05:46:42Z</dcterms:created>
  <dcterms:modified xsi:type="dcterms:W3CDTF">2024-01-30T07:29:03Z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3DF012942156CEFDAA48A665285B970C_41</vt:lpwstr>
  </property>
</Properties>
</file>