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Garcia" initials="S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88" d="100"/>
          <a:sy n="88" d="100"/>
        </p:scale>
        <p:origin x="1008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2024.1.25,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2024.1.25,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2024.1.25,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2024.1.25,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2024.1.25,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2024.1.25,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2024.1.25,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2024.1.25,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2024.1.25,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2024.1.25,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20240122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 descr="91723945F34FAA0A9C67700CF8F_13B47AE2_E3A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41255" y="278130"/>
            <a:ext cx="1863090" cy="5727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2024.1.25, Thursday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2024.1.25,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2024.1.25,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.xml"/><Relationship Id="rId10" Type="http://schemas.openxmlformats.org/officeDocument/2006/relationships/image" Target="../media/image6.png"/><Relationship Id="rId4" Type="http://schemas.openxmlformats.org/officeDocument/2006/relationships/tags" Target="../tags/tag6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5800" y="323215"/>
            <a:ext cx="40151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Courier New Bold" panose="02070409020205090404" charset="0"/>
                <a:cs typeface="Courier New Bold" panose="02070409020205090404" charset="0"/>
              </a:rPr>
              <a:t>ONNX2X API Json</a:t>
            </a:r>
            <a:endParaRPr lang="zh-CN" altLang="en-US" sz="3200" b="1">
              <a:latin typeface="Courier New Bold" panose="02070409020205090404" charset="0"/>
              <a:cs typeface="Courier New Bold" panose="020704090202050904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5800" y="1025525"/>
            <a:ext cx="10733405" cy="17291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修改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API</a:t>
            </a: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存储形式（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Json</a:t>
            </a: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）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将不同框架的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API</a:t>
            </a: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具体实现方式大致分为两种，算子类型以及层类型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算子类型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:	</a:t>
            </a:r>
            <a:r>
              <a:rPr lang="en-US" altLang="zh-CN" sz="1600" b="1">
                <a:latin typeface="Courier New Bold" panose="02070409020205090404" charset="0"/>
                <a:cs typeface="Courier New Bold" panose="02070409020205090404" charset="0"/>
              </a:rPr>
              <a:t>API(tensor, *args), API(tensor+</a:t>
            </a:r>
            <a:r>
              <a:rPr lang="en-US" altLang="zh-CN" sz="1600" b="1">
                <a:latin typeface="Courier New Bold" panose="02070409020205090404" charset="0"/>
                <a:cs typeface="Courier New Bold" panose="02070409020205090404" charset="0"/>
                <a:sym typeface="+mn-ea"/>
              </a:rPr>
              <a:t>, *args</a:t>
            </a:r>
            <a:r>
              <a:rPr lang="en-US" altLang="zh-CN" sz="1600" b="1">
                <a:latin typeface="Courier New Bold" panose="02070409020205090404" charset="0"/>
                <a:cs typeface="Courier New Bold" panose="02070409020205090404" charset="0"/>
              </a:rPr>
              <a:t>)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, API([tensor]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  <a:sym typeface="+mn-ea"/>
              </a:rPr>
              <a:t>, *args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), API([tensor+]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  <a:sym typeface="+mn-ea"/>
              </a:rPr>
              <a:t>, *args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); 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函数类型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: 	</a:t>
            </a:r>
            <a:r>
              <a:rPr lang="en-US" altLang="zh-CN" sz="1600" b="1">
                <a:latin typeface="Courier New Bold" panose="02070409020205090404" charset="0"/>
                <a:cs typeface="Courier New Bold" panose="02070409020205090404" charset="0"/>
              </a:rPr>
              <a:t>API(</a:t>
            </a:r>
            <a:r>
              <a:rPr lang="en-US" altLang="zh-CN" sz="1600" b="1">
                <a:latin typeface="Courier New Bold" panose="02070409020205090404" charset="0"/>
                <a:cs typeface="Courier New Bold" panose="02070409020205090404" charset="0"/>
                <a:sym typeface="+mn-ea"/>
              </a:rPr>
              <a:t>*args</a:t>
            </a:r>
            <a:r>
              <a:rPr lang="en-US" altLang="zh-CN" sz="1600" b="1">
                <a:latin typeface="Courier New Bold" panose="02070409020205090404" charset="0"/>
                <a:cs typeface="Courier New Bold" panose="02070409020205090404" charset="0"/>
              </a:rPr>
              <a:t>)(tensor)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, API(*args)([tensor+]); 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具体实现类型：即，不可进行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Table Mapping</a:t>
            </a: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，需要单独实现的函数类型。</a:t>
            </a:r>
          </a:p>
        </p:txBody>
      </p:sp>
      <p:graphicFrame>
        <p:nvGraphicFramePr>
          <p:cNvPr id="19" name="表格 18"/>
          <p:cNvGraphicFramePr/>
          <p:nvPr>
            <p:custDataLst>
              <p:tags r:id="rId1"/>
            </p:custDataLst>
          </p:nvPr>
        </p:nvGraphicFramePr>
        <p:xfrm>
          <a:off x="1581150" y="2873375"/>
          <a:ext cx="9029700" cy="323975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4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750">
                <a:tc row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0">
                          <a:latin typeface="Courier New Regular" panose="02070409020205090404" charset="0"/>
                        </a:rPr>
                        <a:t>算子类型</a:t>
                      </a:r>
                      <a:endParaRPr lang="zh-CN" altLang="en-US" sz="1600">
                        <a:latin typeface="Courier New Regular" panose="020704090202050904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API(tensor, *args)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tf.nn.Relu(tensor)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b="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很多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API(tensor+, *args)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tf.math.Sub(tensor+)</a:t>
                      </a:r>
                      <a:endParaRPr lang="en-US" altLang="zh-CN" sz="1400">
                        <a:latin typeface="Courier New Regular" panose="02070409020205090404" charset="0"/>
                        <a:cs typeface="Courier New Regular" panose="020704090202050904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  <a:sym typeface="+mn-ea"/>
                        </a:rPr>
                        <a:t>很多</a:t>
                      </a:r>
                      <a:endParaRPr lang="zh-CN" altLang="en-US" sz="1400" b="0">
                        <a:latin typeface="Courier New Regular" panose="02070409020205090404" charset="0"/>
                        <a:cs typeface="Courier New Regular" panose="020704090202050904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API([tensor]</a:t>
                      </a: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  <a:sym typeface="+mn-ea"/>
                        </a:rPr>
                        <a:t>, *args</a:t>
                      </a: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torch.cat([tensor+])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目前唯一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API([tensor+], *args)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tf.keras.layers.Concat([tensor+], dim=</a:t>
                      </a: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1</a:t>
                      </a: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  <a:sym typeface="+mn-ea"/>
                        </a:rPr>
                        <a:t>目前唯一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 row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 Regular" panose="02070409020205090404" charset="0"/>
                        </a:rPr>
                        <a:t>函数类型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API(*args)(tensor)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tf.keras.layers.Conv2D(*args)(tensor)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  <a:sym typeface="+mn-ea"/>
                        </a:rPr>
                        <a:t>很多</a:t>
                      </a:r>
                      <a:endParaRPr lang="zh-CN" altLang="en-US" sz="1400" b="0">
                        <a:latin typeface="Courier New Regular" panose="02070409020205090404" charset="0"/>
                        <a:cs typeface="Courier New Regular" panose="02070409020205090404" charset="0"/>
                      </a:endParaRPr>
                    </a:p>
                    <a:p>
                      <a:pPr algn="l">
                        <a:buNone/>
                      </a:pPr>
                      <a:endParaRPr lang="zh-CN" altLang="en-US" sz="1400" b="0">
                        <a:latin typeface="Courier New Regular" panose="02070409020205090404" charset="0"/>
                        <a:cs typeface="Courier New Regular" panose="020704090202050904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API(*args)([tensor+])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tf.keras.layers.Add()([tensor+])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  <a:sym typeface="+mn-ea"/>
                        </a:rPr>
                        <a:t>目前唯一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截屏2024-01-23 14.14.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940" y="0"/>
            <a:ext cx="238506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85800" y="323215"/>
            <a:ext cx="40151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urier New Bold" panose="02070409020205090404" charset="0"/>
                <a:cs typeface="Courier New Bold" panose="02070409020205090404" charset="0"/>
              </a:rPr>
              <a:t>ONNX2X Mapping</a:t>
            </a:r>
            <a:endParaRPr lang="zh-CN" altLang="en-US" sz="3200" b="1" dirty="0">
              <a:latin typeface="Courier New Bold" panose="02070409020205090404" charset="0"/>
              <a:cs typeface="Courier New Bold" panose="020704090202050904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8340" y="1545590"/>
            <a:ext cx="86182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Courier New Regular" panose="02070409020205090404" charset="0"/>
                <a:cs typeface="Courier New Regular" panose="02070409020205090404" charset="0"/>
              </a:rPr>
              <a:t>依次基于</a:t>
            </a:r>
            <a:r>
              <a:rPr lang="en-US" altLang="zh-CN" dirty="0">
                <a:latin typeface="Courier New Regular" panose="02070409020205090404" charset="0"/>
                <a:cs typeface="Courier New Regular" panose="02070409020205090404" charset="0"/>
              </a:rPr>
              <a:t>Similarity</a:t>
            </a:r>
            <a:r>
              <a:rPr lang="zh-CN" altLang="en-US" dirty="0">
                <a:latin typeface="Courier New Regular" panose="02070409020205090404" charset="0"/>
                <a:cs typeface="Courier New Regular" panose="02070409020205090404" charset="0"/>
              </a:rPr>
              <a:t>、模型转换器程序分析（</a:t>
            </a:r>
            <a:r>
              <a:rPr lang="en-US" altLang="zh-CN" dirty="0" err="1">
                <a:latin typeface="Courier New Regular" panose="02070409020205090404" charset="0"/>
                <a:cs typeface="Courier New Regular" panose="02070409020205090404" charset="0"/>
              </a:rPr>
              <a:t>mmdnn</a:t>
            </a:r>
            <a:r>
              <a:rPr lang="en-US" altLang="zh-CN" dirty="0">
                <a:latin typeface="Courier New Regular" panose="02070409020205090404" charset="0"/>
                <a:cs typeface="Courier New Regular" panose="02070409020205090404" charset="0"/>
              </a:rPr>
              <a:t>, onnx2torch, onnx2tf, </a:t>
            </a:r>
            <a:r>
              <a:rPr lang="en-US" altLang="zh-CN" dirty="0" err="1">
                <a:latin typeface="Courier New Regular" panose="02070409020205090404" charset="0"/>
                <a:cs typeface="Courier New Regular" panose="02070409020205090404" charset="0"/>
              </a:rPr>
              <a:t>mindconverter</a:t>
            </a:r>
            <a:r>
              <a:rPr lang="en-US" altLang="zh-CN" dirty="0">
                <a:latin typeface="Courier New Regular" panose="02070409020205090404" charset="0"/>
                <a:cs typeface="Courier New Regular" panose="02070409020205090404" charset="0"/>
              </a:rPr>
              <a:t>, x2paddle</a:t>
            </a:r>
            <a:r>
              <a:rPr lang="zh-CN" altLang="en-US" dirty="0">
                <a:latin typeface="Courier New Regular" panose="02070409020205090404" charset="0"/>
                <a:cs typeface="Courier New Regular" panose="02070409020205090404" charset="0"/>
              </a:rPr>
              <a:t>）对跨框架</a:t>
            </a:r>
            <a:r>
              <a:rPr lang="en-US" altLang="zh-CN" dirty="0">
                <a:latin typeface="Courier New Regular" panose="02070409020205090404" charset="0"/>
                <a:cs typeface="Courier New Regular" panose="02070409020205090404" charset="0"/>
              </a:rPr>
              <a:t>API</a:t>
            </a:r>
            <a:r>
              <a:rPr lang="zh-CN" altLang="en-US" dirty="0">
                <a:latin typeface="Courier New Regular" panose="02070409020205090404" charset="0"/>
                <a:cs typeface="Courier New Regular" panose="02070409020205090404" charset="0"/>
              </a:rPr>
              <a:t>进行</a:t>
            </a:r>
            <a:r>
              <a:rPr lang="en-US" altLang="zh-CN" dirty="0">
                <a:latin typeface="Courier New Regular" panose="02070409020205090404" charset="0"/>
                <a:cs typeface="Courier New Regular" panose="02070409020205090404" charset="0"/>
              </a:rPr>
              <a:t>Mapping</a:t>
            </a:r>
            <a:r>
              <a:rPr lang="zh-CN" altLang="en-US" dirty="0">
                <a:latin typeface="Courier New Regular" panose="02070409020205090404" charset="0"/>
                <a:cs typeface="Courier New Regular" panose="02070409020205090404" charset="0"/>
              </a:rPr>
              <a:t>；</a:t>
            </a:r>
            <a:endParaRPr lang="en-US" altLang="zh-CN" dirty="0">
              <a:latin typeface="Courier New Regular" panose="02070409020205090404" charset="0"/>
              <a:cs typeface="Courier New Regular" panose="020704090202050904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Courier New Regular" panose="02070409020205090404" charset="0"/>
                <a:cs typeface="Courier New Regular" panose="02070409020205090404" charset="0"/>
              </a:rPr>
              <a:t>对每一个</a:t>
            </a:r>
            <a:r>
              <a:rPr lang="en-US" altLang="zh-CN" dirty="0">
                <a:latin typeface="Courier New Regular" panose="02070409020205090404" charset="0"/>
                <a:cs typeface="Courier New Regular" panose="02070409020205090404" charset="0"/>
              </a:rPr>
              <a:t>API</a:t>
            </a:r>
            <a:r>
              <a:rPr lang="zh-CN" altLang="en-US" dirty="0">
                <a:latin typeface="Courier New Regular" panose="02070409020205090404" charset="0"/>
                <a:cs typeface="Courier New Regular" panose="02070409020205090404" charset="0"/>
              </a:rPr>
              <a:t>的定义方式进行归纳总结（使用先运行后检验的方法），对于那些没有固定定义模版的</a:t>
            </a:r>
            <a:r>
              <a:rPr lang="en-US" altLang="zh-CN" dirty="0">
                <a:latin typeface="Courier New Regular" panose="02070409020205090404" charset="0"/>
                <a:cs typeface="Courier New Regular" panose="02070409020205090404" charset="0"/>
              </a:rPr>
              <a:t>API</a:t>
            </a:r>
            <a:r>
              <a:rPr lang="zh-CN" altLang="en-US" dirty="0">
                <a:latin typeface="Courier New Regular" panose="02070409020205090404" charset="0"/>
                <a:cs typeface="Courier New Regular" panose="02070409020205090404" charset="0"/>
              </a:rPr>
              <a:t>进行单独实现，实现的过程中保证跨框架语义一致性。</a:t>
            </a:r>
          </a:p>
        </p:txBody>
      </p:sp>
      <p:graphicFrame>
        <p:nvGraphicFramePr>
          <p:cNvPr id="14" name="表格 13"/>
          <p:cNvGraphicFramePr/>
          <p:nvPr/>
        </p:nvGraphicFramePr>
        <p:xfrm>
          <a:off x="685800" y="3429000"/>
          <a:ext cx="8988425" cy="158305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863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4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>
                        <a:latin typeface="Courier New Regular" panose="02070409020205090404" charset="0"/>
                        <a:cs typeface="Courier New Regular" panose="02070409020205090404" charset="0"/>
                      </a:endParaRPr>
                    </a:p>
                  </a:txBody>
                  <a:tcPr anchor="ctr">
                    <a:lnL w="12700" cmpd="sng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pytorch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tensorflow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mindspore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paddlepaddle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 cmpd="sng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Similarity</a:t>
                      </a:r>
                    </a:p>
                  </a:txBody>
                  <a:tcPr anchor="ctr">
                    <a:lnL w="12700" cmpd="sng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√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√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√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√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 cmpd="sng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mmdnn</a:t>
                      </a:r>
                    </a:p>
                  </a:txBody>
                  <a:tcPr anchor="ctr">
                    <a:lnL w="12700" cmpd="sng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√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√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>
                        <a:latin typeface="Courier New Regular" panose="02070409020205090404" charset="0"/>
                        <a:cs typeface="Courier New Regular" panose="02070409020205090404" charset="0"/>
                      </a:endParaRP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>
                        <a:latin typeface="Courier New Regular" panose="02070409020205090404" charset="0"/>
                        <a:cs typeface="Courier New Regular" panose="02070409020205090404" charset="0"/>
                      </a:endParaRP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 cmpd="sng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>
                          <a:latin typeface="Courier New Regular" panose="02070409020205090404" charset="0"/>
                        </a:rPr>
                        <a:t>其他模型转换器</a:t>
                      </a:r>
                    </a:p>
                  </a:txBody>
                  <a:tcPr anchor="ctr">
                    <a:lnL w="12700" cmpd="sng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onnx2torch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onnx2tf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mindconverter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x2paddle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 cmpd="sng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1D1835-47B1-50EC-EE7F-D8CB5411004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85800" y="323215"/>
            <a:ext cx="566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urier New Bold" panose="02070409020205090404" charset="0"/>
                <a:cs typeface="Courier New Bold" panose="02070409020205090404" charset="0"/>
              </a:rPr>
              <a:t>ONNX2X PARAM-Alignment</a:t>
            </a:r>
            <a:endParaRPr lang="zh-CN" altLang="en-US" sz="3200" b="1" dirty="0">
              <a:latin typeface="Courier New Bold" panose="02070409020205090404" charset="0"/>
              <a:cs typeface="Courier New Bold" panose="0207040902020509040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2EB4EA-E75D-B054-392A-D25606F3AFFD}"/>
              </a:ext>
            </a:extLst>
          </p:cNvPr>
          <p:cNvSpPr txBox="1"/>
          <p:nvPr/>
        </p:nvSpPr>
        <p:spPr>
          <a:xfrm>
            <a:off x="685800" y="1146447"/>
            <a:ext cx="8777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Courier New Regular" panose="02070409020205090404" charset="0"/>
                <a:cs typeface="Courier New Regular" panose="02070409020205090404" charset="0"/>
              </a:rPr>
              <a:t>基于</a:t>
            </a:r>
            <a:r>
              <a:rPr lang="en-US" altLang="zh-CN" dirty="0">
                <a:latin typeface="Courier New Regular" panose="02070409020205090404" charset="0"/>
                <a:cs typeface="Courier New Regular" panose="02070409020205090404" charset="0"/>
              </a:rPr>
              <a:t>API-MAPPING</a:t>
            </a:r>
            <a:r>
              <a:rPr lang="zh-CN" altLang="en-US" dirty="0">
                <a:latin typeface="Courier New Regular" panose="02070409020205090404" charset="0"/>
                <a:cs typeface="Courier New Regular" panose="02070409020205090404" charset="0"/>
              </a:rPr>
              <a:t>的对应关系</a:t>
            </a:r>
            <a:r>
              <a:rPr lang="en-US" altLang="zh-CN" dirty="0">
                <a:latin typeface="Courier New Regular" panose="02070409020205090404" charset="0"/>
                <a:cs typeface="Courier New Regular" panose="02070409020205090404" charset="0"/>
              </a:rPr>
              <a:t>, </a:t>
            </a:r>
            <a:r>
              <a:rPr lang="zh-CN" altLang="en-US" dirty="0">
                <a:latin typeface="Courier New Regular" panose="02070409020205090404" charset="0"/>
                <a:cs typeface="Courier New Regular" panose="02070409020205090404" charset="0"/>
              </a:rPr>
              <a:t>从文档中整合</a:t>
            </a:r>
            <a:r>
              <a:rPr lang="en-US" altLang="zh-CN" dirty="0">
                <a:latin typeface="Courier New Regular" panose="02070409020205090404" charset="0"/>
                <a:cs typeface="Courier New Regular" panose="02070409020205090404" charset="0"/>
              </a:rPr>
              <a:t>ONNX</a:t>
            </a:r>
            <a:r>
              <a:rPr lang="zh-CN" altLang="en-US" dirty="0">
                <a:latin typeface="Courier New Regular" panose="02070409020205090404" charset="0"/>
                <a:cs typeface="Courier New Regular" panose="02070409020205090404" charset="0"/>
              </a:rPr>
              <a:t>与各具体框架的信息</a:t>
            </a:r>
            <a:endParaRPr lang="en-US" altLang="zh-CN" dirty="0">
              <a:latin typeface="Courier New Regular" panose="02070409020205090404" charset="0"/>
              <a:cs typeface="Courier New Regular" panose="02070409020205090404" charset="0"/>
            </a:endParaRPr>
          </a:p>
          <a:p>
            <a:endParaRPr lang="en-US" altLang="zh-CN" dirty="0">
              <a:latin typeface="Courier New Regular" panose="02070409020205090404" charset="0"/>
              <a:cs typeface="Courier New Regular" panose="020704090202050904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latin typeface="Courier New Regular" panose="02070409020205090404" charset="0"/>
                <a:cs typeface="Courier New Regular" panose="02070409020205090404" charset="0"/>
              </a:rPr>
              <a:t>计划根据名称相似度、定义相似度和对现有工具进行程序分析的方法确定参数映射。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C55B3D-6E93-EE17-8920-C430ECC1F1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74842"/>
            <a:ext cx="3976914" cy="19915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30ACA60-CE3C-0B75-B9FA-59EA7C3E84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4866421"/>
            <a:ext cx="3976915" cy="1991579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E03EAAF0-150F-D607-6BB7-F0C7B3EB79A0}"/>
              </a:ext>
            </a:extLst>
          </p:cNvPr>
          <p:cNvSpPr/>
          <p:nvPr/>
        </p:nvSpPr>
        <p:spPr>
          <a:xfrm>
            <a:off x="4210956" y="4524784"/>
            <a:ext cx="863600" cy="83098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2DB24BC-9732-C1DD-AEB2-A07016AED1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1518" y="2874842"/>
            <a:ext cx="1522751" cy="39831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19F1327-BB6A-CE1E-7EBC-E50D718B7F0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948596" y="4124674"/>
            <a:ext cx="1388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 Bold" panose="02070409020205090404" charset="0"/>
                <a:cs typeface="Courier New Bold" panose="02070409020205090404" charset="0"/>
              </a:rPr>
              <a:t>PARSING</a:t>
            </a:r>
            <a:endParaRPr lang="zh-CN" altLang="en-US" sz="2000" b="1" dirty="0">
              <a:latin typeface="Courier New Bold" panose="02070409020205090404" charset="0"/>
              <a:cs typeface="Courier New Bold" panose="0207040902020509040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5EAA89-BDA4-F084-7044-65588E1564C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94296" y="2586160"/>
            <a:ext cx="1388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urier New Bold" panose="02070409020205090404" charset="0"/>
                <a:cs typeface="Courier New Bold" panose="02070409020205090404" charset="0"/>
              </a:rPr>
              <a:t>文档信息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D52D1D-D593-715D-959A-DA823C508D5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600553" y="2580473"/>
            <a:ext cx="1388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urier New Bold" panose="02070409020205090404" charset="0"/>
                <a:cs typeface="Courier New Bold" panose="02070409020205090404" charset="0"/>
              </a:rPr>
              <a:t>整合信息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CBA898B-7E02-8551-20E6-AE2D3DE4F9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46987" y="3852829"/>
            <a:ext cx="4291013" cy="271462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2D9284D-943B-EEA0-209A-404EC689289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098333" y="2580473"/>
            <a:ext cx="1388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urier New Bold" panose="02070409020205090404" charset="0"/>
                <a:cs typeface="Courier New Bold" panose="02070409020205090404" charset="0"/>
              </a:rPr>
              <a:t>分析计划</a:t>
            </a:r>
          </a:p>
        </p:txBody>
      </p:sp>
    </p:spTree>
    <p:extLst>
      <p:ext uri="{BB962C8B-B14F-4D97-AF65-F5344CB8AC3E}">
        <p14:creationId xmlns:p14="http://schemas.microsoft.com/office/powerpoint/2010/main" val="33430395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43*286"/>
  <p:tag name="TABLE_ENDDRAG_RECT" val="0*253*743*28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343</Words>
  <Application>Microsoft Office PowerPoint</Application>
  <PresentationFormat>宽屏</PresentationFormat>
  <Paragraphs>55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Courier New Regular</vt:lpstr>
      <vt:lpstr>宋体</vt:lpstr>
      <vt:lpstr>Arial</vt:lpstr>
      <vt:lpstr>Calibri</vt:lpstr>
      <vt:lpstr>Courier New Bold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Lingyue Yan</cp:lastModifiedBy>
  <cp:revision>12</cp:revision>
  <dcterms:created xsi:type="dcterms:W3CDTF">2024-01-23T06:26:00Z</dcterms:created>
  <dcterms:modified xsi:type="dcterms:W3CDTF">2024-01-24T21:20:00Z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3DF012942156CEFDAA48A665285B970C_41</vt:lpwstr>
  </property>
</Properties>
</file>