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
  </p:handoutMasterIdLst>
  <p:sldIdLst>
    <p:sldId id="256" r:id="rId3"/>
    <p:sldId id="551" r:id="rId5"/>
    <p:sldId id="556" r:id="rId6"/>
    <p:sldId id="413" r:id="rId7"/>
  </p:sldIdLst>
  <p:sldSz cx="12192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uel Garcia" initials="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719F"/>
    <a:srgbClr val="6A005F"/>
    <a:srgbClr val="FFFFFF"/>
    <a:srgbClr val="000080"/>
    <a:srgbClr val="B3B3D9"/>
    <a:srgbClr val="CE5ECE"/>
    <a:srgbClr val="870078"/>
    <a:srgbClr val="730067"/>
    <a:srgbClr val="AD2675"/>
    <a:srgbClr val="289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42" autoAdjust="0"/>
    <p:restoredTop sz="88981" autoAdjust="0"/>
  </p:normalViewPr>
  <p:slideViewPr>
    <p:cSldViewPr snapToGrid="0" showGuides="1">
      <p:cViewPr varScale="1">
        <p:scale>
          <a:sx n="112" d="100"/>
          <a:sy n="112" d="100"/>
        </p:scale>
        <p:origin x="1064" y="184"/>
      </p:cViewPr>
      <p:guideLst>
        <p:guide orient="horz" pos="2160"/>
        <p:guide pos="3862"/>
      </p:guideLst>
    </p:cSldViewPr>
  </p:slideViewPr>
  <p:outlineViewPr>
    <p:cViewPr>
      <p:scale>
        <a:sx n="33" d="100"/>
        <a:sy n="33" d="100"/>
      </p:scale>
      <p:origin x="0" y="0"/>
    </p:cViewPr>
  </p:outlineViewPr>
  <p:notesTextViewPr>
    <p:cViewPr>
      <p:scale>
        <a:sx n="1" d="1"/>
        <a:sy n="1" d="1"/>
      </p:scale>
      <p:origin x="0" y="0"/>
    </p:cViewPr>
  </p:notesTextViewPr>
  <p:sorterViewPr>
    <p:cViewPr>
      <p:scale>
        <a:sx n="120" d="100"/>
        <a:sy n="120" d="100"/>
      </p:scale>
      <p:origin x="0" y="3360"/>
    </p:cViewPr>
  </p:sorterViewPr>
  <p:notesViewPr>
    <p:cSldViewPr snapToGrid="0">
      <p:cViewPr varScale="1">
        <p:scale>
          <a:sx n="72" d="100"/>
          <a:sy n="72" d="100"/>
        </p:scale>
        <p:origin x="3012"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commentAuthors" Target="commentAuthors.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14:cpLocks xmlns:a14="http://schemas.microsoft.com/office/drawing/2010/main"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14:cpLocks xmlns:a14="http://schemas.microsoft.com/office/drawing/2010/main"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57D45F-9B06-4FD6-B80D-63AF92FC02D4}" type="datetimeFigureOut">
              <a:rPr lang="zh-CN" altLang="en-US" smtClean="0"/>
            </a:fld>
            <a:endParaRPr lang="zh-CN" altLang="en-US"/>
          </a:p>
        </p:txBody>
      </p:sp>
      <p:sp>
        <p:nvSpPr>
          <p:cNvPr id="4" name="页脚占位符 3"/>
          <p:cNvSpPr>
            <a14:cpLocks xmlns:a14="http://schemas.microsoft.com/office/drawing/2010/main"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14:cpLocks xmlns:a14="http://schemas.microsoft.com/office/drawing/2010/main"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33F7F3-BE4C-4D86-9918-24458AE0A27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14:cpLocks xmlns:a14="http://schemas.microsoft.com/office/drawing/2010/main"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14:cpLocks xmlns:a14="http://schemas.microsoft.com/office/drawing/2010/main"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fld>
            <a:endParaRPr lang="zh-CN" altLang="en-US"/>
          </a:p>
        </p:txBody>
      </p:sp>
      <p:sp>
        <p:nvSpPr>
          <p:cNvPr id="4" name="幻灯片图像占位符 3"/>
          <p:cNvSpPr>
            <a14:cpLocks xmlns:a14="http://schemas.microsoft.com/office/drawing/2010/main"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14:cpLocks xmlns:a14="http://schemas.microsoft.com/office/drawing/2010/main"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14:cpLocks xmlns:a14="http://schemas.microsoft.com/office/drawing/2010/main"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14:cpLocks xmlns:a14="http://schemas.microsoft.com/office/drawing/2010/main"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14:cpLocks xmlns:a14="http://schemas.microsoft.com/office/drawing/2010/main" noGrp="1" noRot="1" noChangeAspect="1"/>
          </p:cNvSpPr>
          <p:nvPr>
            <p:ph type="sldImg"/>
          </p:nvPr>
        </p:nvSpPr>
        <p:spPr/>
      </p:sp>
      <p:sp>
        <p:nvSpPr>
          <p:cNvPr id="3" name="Notes Placeholder 2"/>
          <p:cNvSpPr>
            <a14:cpLocks xmlns:a14="http://schemas.microsoft.com/office/drawing/2010/main" noGrp="1"/>
          </p:cNvSpPr>
          <p:nvPr>
            <p:ph type="body" idx="1"/>
          </p:nvPr>
        </p:nvSpPr>
        <p:spPr/>
        <p:txBody>
          <a:bodyPr/>
          <a:lstStyle/>
          <a:p>
            <a:endParaRPr lang="en-US" dirty="0"/>
          </a:p>
        </p:txBody>
      </p:sp>
      <p:sp>
        <p:nvSpPr>
          <p:cNvPr id="4" name="Slide Number Placeholder 3"/>
          <p:cNvSpPr>
            <a14:cpLocks xmlns:a14="http://schemas.microsoft.com/office/drawing/2010/main"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14:cpLocks xmlns:a14="http://schemas.microsoft.com/office/drawing/2010/main" noGrp="1" noRot="1" noChangeAspect="1"/>
          </p:cNvSpPr>
          <p:nvPr>
            <p:ph type="sldImg"/>
          </p:nvPr>
        </p:nvSpPr>
        <p:spPr/>
      </p:sp>
      <p:sp>
        <p:nvSpPr>
          <p:cNvPr id="3" name="Notes Placeholder 2"/>
          <p:cNvSpPr>
            <a14:cpLocks xmlns:a14="http://schemas.microsoft.com/office/drawing/2010/main" noGrp="1"/>
          </p:cNvSpPr>
          <p:nvPr>
            <p:ph type="body" idx="1"/>
          </p:nvPr>
        </p:nvSpPr>
        <p:spPr/>
        <p:txBody>
          <a:bodyPr/>
          <a:lstStyle/>
          <a:p>
            <a:endParaRPr lang="en-US" dirty="0"/>
          </a:p>
        </p:txBody>
      </p:sp>
      <p:sp>
        <p:nvSpPr>
          <p:cNvPr id="4" name="Slide Number Placeholder 3"/>
          <p:cNvSpPr>
            <a14:cpLocks xmlns:a14="http://schemas.microsoft.com/office/drawing/2010/main"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矩形 7"/>
          <p:cNvSpPr/>
          <p:nvPr userDrawn="1"/>
        </p:nvSpPr>
        <p:spPr>
          <a:xfrm>
            <a:off x="119325" y="135275"/>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userDrawn="1"/>
        </p:nvSpPr>
        <p:spPr>
          <a:xfrm>
            <a:off x="11226675" y="6318000"/>
            <a:ext cx="540000" cy="540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灯片编号占位符 15"/>
          <p:cNvSpPr>
            <a14:cpLocks xmlns:a14="http://schemas.microsoft.com/office/drawing/2010/main" noGrp="1"/>
          </p:cNvSpPr>
          <p:nvPr>
            <p:ph type="sldNum" sz="quarter" idx="12"/>
          </p:nvPr>
        </p:nvSpPr>
        <p:spPr>
          <a:xfrm>
            <a:off x="10801349" y="6405444"/>
            <a:ext cx="1390651" cy="365125"/>
          </a:xfrm>
        </p:spPr>
        <p:txBody>
          <a:bodyPr/>
          <a:lstStyle>
            <a:lvl1pPr algn="ctr">
              <a:defRPr sz="2000" b="1">
                <a:solidFill>
                  <a:schemeClr val="bg1"/>
                </a:solidFill>
              </a:defRPr>
            </a:lvl1pPr>
          </a:lstStyle>
          <a:p>
            <a:fld id="{51D91E7F-84B6-4064-9D4E-CC7D244BCA04}" type="slidenum">
              <a:rPr lang="zh-CN" altLang="en-US" smtClean="0"/>
            </a:fld>
            <a:endParaRPr lang="zh-CN" altLang="en-US" dirty="0"/>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325" y="6409078"/>
            <a:ext cx="1136719" cy="36149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14:cpLocks xmlns:a14="http://schemas.microsoft.com/office/drawing/2010/main"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14:cpLocks xmlns:a14="http://schemas.microsoft.com/office/drawing/2010/main"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fld>
            <a:endParaRPr lang="zh-CN" altLang="en-US"/>
          </a:p>
        </p:txBody>
      </p:sp>
      <p:sp>
        <p:nvSpPr>
          <p:cNvPr id="5" name="页脚占位符 4"/>
          <p:cNvSpPr>
            <a14:cpLocks xmlns:a14="http://schemas.microsoft.com/office/drawing/2010/main"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14:cpLocks xmlns:a14="http://schemas.microsoft.com/office/drawing/2010/main"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fld>
            <a:endParaRPr lang="zh-CN" altLang="en-US"/>
          </a:p>
        </p:txBody>
      </p:sp>
      <p:sp>
        <p:nvSpPr>
          <p:cNvPr id="7" name="矩形 6"/>
          <p:cNvSpPr/>
          <p:nvPr userDrawn="1"/>
        </p:nvSpPr>
        <p:spPr>
          <a:xfrm>
            <a:off x="371325" y="387275"/>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矩形 7"/>
          <p:cNvSpPr/>
          <p:nvPr userDrawn="1"/>
        </p:nvSpPr>
        <p:spPr>
          <a:xfrm>
            <a:off x="119325" y="135275"/>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灯片编号占位符 15"/>
          <p:cNvSpPr txBox="1"/>
          <p:nvPr userDrawn="1"/>
        </p:nvSpPr>
        <p:spPr>
          <a:xfrm>
            <a:off x="10801349" y="6405444"/>
            <a:ext cx="1390651" cy="365125"/>
          </a:xfrm>
          <a:prstGeom prst="rect">
            <a:avLst/>
          </a:prstGeom>
        </p:spPr>
        <p:txBody>
          <a:bodyP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mtClean="0"/>
            </a:fld>
            <a:endParaRPr lang="zh-CN" altLang="en-US" dirty="0"/>
          </a:p>
        </p:txBody>
      </p:sp>
      <p:pic>
        <p:nvPicPr>
          <p:cNvPr id="11"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9325" y="6409078"/>
            <a:ext cx="1136719" cy="3614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p14:dur="150">
        <p:fade/>
      </p:transition>
    </mc:Choice>
    <mc:Fallback>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374250"/>
            <a:ext cx="12192000" cy="729400"/>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ctr"/>
          <a:lstStyle/>
          <a:p>
            <a:pPr algn="ctr">
              <a:lnSpc>
                <a:spcPct val="150000"/>
              </a:lnSpc>
            </a:pPr>
            <a:r>
              <a:rPr lang="en-US" altLang="zh-CN" dirty="0"/>
              <a:t>		</a:t>
            </a:r>
            <a:r>
              <a:rPr lang="zh-CN" altLang="en-US" dirty="0"/>
              <a:t> </a:t>
            </a:r>
            <a:endParaRPr lang="zh-CN" altLang="en-US" sz="400" i="1" dirty="0"/>
          </a:p>
        </p:txBody>
      </p:sp>
      <p:sp>
        <p:nvSpPr>
          <p:cNvPr id="7" name="矩形 6"/>
          <p:cNvSpPr/>
          <p:nvPr/>
        </p:nvSpPr>
        <p:spPr>
          <a:xfrm>
            <a:off x="0" y="2098358"/>
            <a:ext cx="12192000" cy="1286885"/>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	</a:t>
            </a:r>
            <a:r>
              <a:rPr lang="zh-CN" altLang="en-US" sz="3200" dirty="0"/>
              <a:t>基于语义一致性的深度学习库组装测试技术</a:t>
            </a:r>
            <a:endParaRPr lang="zh-CN" altLang="en-US" sz="3200" dirty="0"/>
          </a:p>
        </p:txBody>
      </p:sp>
      <p:grpSp>
        <p:nvGrpSpPr>
          <p:cNvPr id="3" name="组合 2"/>
          <p:cNvGrpSpPr/>
          <p:nvPr/>
        </p:nvGrpSpPr>
        <p:grpSpPr>
          <a:xfrm>
            <a:off x="10687961" y="1675404"/>
            <a:ext cx="576000" cy="576000"/>
            <a:chOff x="10920675" y="2008140"/>
            <a:chExt cx="576000" cy="576000"/>
          </a:xfrm>
        </p:grpSpPr>
        <p:sp>
          <p:nvSpPr>
            <p:cNvPr id="15" name="矩形 14"/>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Freeform 5"/>
          <p:cNvSpPr>
            <a14:cpLocks xmlns:a14="http://schemas.microsoft.com/office/drawing/2010/main" noEditPoints="1"/>
          </p:cNvSpPr>
          <p:nvPr/>
        </p:nvSpPr>
        <p:spPr bwMode="auto">
          <a:xfrm>
            <a:off x="11379511" y="3030718"/>
            <a:ext cx="555624" cy="489479"/>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8277" y="1631368"/>
            <a:ext cx="2373178" cy="297446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1"/>
          <p:cNvSpPr txBox="1"/>
          <p:nvPr/>
        </p:nvSpPr>
        <p:spPr>
          <a:xfrm>
            <a:off x="11229278" y="6322741"/>
            <a:ext cx="535260" cy="523220"/>
          </a:xfrm>
          <a:prstGeom prst="rect">
            <a:avLst/>
          </a:prstGeom>
        </p:spPr>
        <p:txBody>
          <a:bodyPr vert="horz" lIns="91440" tIns="45720" rIns="91440" bIns="45720" rtlCol="0" anchor="ctr"/>
          <a:lstStyle>
            <a:defPPr>
              <a:defRPr lang="en-US"/>
            </a:defPPr>
            <a:lvl1pPr marL="0" algn="ctr" defTabSz="457200" rtl="0" eaLnBrk="1" latinLnBrk="0" hangingPunct="1">
              <a:defRPr sz="20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Times New Roman"/>
                <a:ea typeface="微软雅黑" charset="-122"/>
              </a:rPr>
            </a:fld>
            <a:endParaRPr kumimoji="0" lang="zh-CN" altLang="en-US" sz="2000" b="1" i="0" u="none" strike="noStrike" kern="1200" cap="none" spc="0" normalizeH="0" baseline="0" noProof="0" dirty="0">
              <a:ln>
                <a:noFill/>
              </a:ln>
              <a:solidFill>
                <a:prstClr val="white"/>
              </a:solidFill>
              <a:effectLst/>
              <a:uLnTx/>
              <a:uFillTx/>
              <a:latin typeface="Times New Roman"/>
              <a:ea typeface="微软雅黑" charset="-122"/>
            </a:endParaRPr>
          </a:p>
        </p:txBody>
      </p:sp>
      <p:sp>
        <p:nvSpPr>
          <p:cNvPr id="4" name="文本框 3"/>
          <p:cNvSpPr txBox="1"/>
          <p:nvPr/>
        </p:nvSpPr>
        <p:spPr>
          <a:xfrm>
            <a:off x="988060" y="339090"/>
            <a:ext cx="1327785" cy="553085"/>
          </a:xfrm>
          <a:prstGeom prst="rect">
            <a:avLst/>
          </a:prstGeom>
          <a:noFill/>
        </p:spPr>
        <p:txBody>
          <a:bodyPr wrap="none" rtlCol="0">
            <a:spAutoFit/>
          </a:bodyPr>
          <a:p>
            <a:r>
              <a:rPr lang="zh-CN" altLang="en-US" sz="3000" b="1">
                <a:solidFill>
                  <a:srgbClr val="6A005F"/>
                </a:solidFill>
                <a:latin typeface="+mj-ea"/>
                <a:ea typeface="+mj-ea"/>
              </a:rPr>
              <a:t>方法论</a:t>
            </a:r>
            <a:endParaRPr lang="zh-CN" altLang="en-US" sz="3000" b="1">
              <a:solidFill>
                <a:srgbClr val="6A005F"/>
              </a:solidFill>
              <a:latin typeface="+mj-ea"/>
              <a:ea typeface="+mj-ea"/>
            </a:endParaRPr>
          </a:p>
        </p:txBody>
      </p:sp>
      <p:sp>
        <p:nvSpPr>
          <p:cNvPr id="2" name="文本框 1"/>
          <p:cNvSpPr txBox="1"/>
          <p:nvPr/>
        </p:nvSpPr>
        <p:spPr>
          <a:xfrm>
            <a:off x="476885" y="892175"/>
            <a:ext cx="5619115" cy="5077460"/>
          </a:xfrm>
          <a:prstGeom prst="rect">
            <a:avLst/>
          </a:prstGeom>
          <a:noFill/>
        </p:spPr>
        <p:txBody>
          <a:bodyPr wrap="square" rtlCol="0">
            <a:spAutoFit/>
          </a:bodyPr>
          <a:p>
            <a:r>
              <a:rPr b="1">
                <a:latin typeface="微软雅黑" charset="-122"/>
                <a:ea typeface="微软雅黑" charset="-122"/>
                <a:cs typeface="微软雅黑" charset="-122"/>
              </a:rPr>
              <a:t>确定跨框架之间的API</a:t>
            </a:r>
            <a:r>
              <a:rPr lang="zh-CN" b="1">
                <a:latin typeface="微软雅黑" charset="-122"/>
                <a:ea typeface="微软雅黑" charset="-122"/>
                <a:cs typeface="微软雅黑" charset="-122"/>
              </a:rPr>
              <a:t>匹</a:t>
            </a:r>
            <a:r>
              <a:rPr b="1">
                <a:latin typeface="微软雅黑" charset="-122"/>
                <a:ea typeface="微软雅黑" charset="-122"/>
                <a:cs typeface="微软雅黑" charset="-122"/>
              </a:rPr>
              <a:t>配</a:t>
            </a:r>
            <a:r>
              <a:rPr lang="zh-CN" b="1">
                <a:latin typeface="微软雅黑" charset="-122"/>
                <a:ea typeface="微软雅黑" charset="-122"/>
                <a:cs typeface="微软雅黑" charset="-122"/>
              </a:rPr>
              <a:t>：</a:t>
            </a:r>
            <a:endParaRPr lang="zh-CN" b="1">
              <a:latin typeface="微软雅黑" charset="-122"/>
              <a:ea typeface="微软雅黑" charset="-122"/>
              <a:cs typeface="微软雅黑" charset="-122"/>
            </a:endParaRPr>
          </a:p>
          <a:p>
            <a:pPr marL="285750" indent="-285750">
              <a:buFont typeface="Arial" charset="0"/>
              <a:buChar char="•"/>
            </a:pPr>
            <a:r>
              <a:rPr>
                <a:latin typeface="微软雅黑" charset="-122"/>
                <a:ea typeface="微软雅黑" charset="-122"/>
                <a:cs typeface="微软雅黑" charset="-122"/>
              </a:rPr>
              <a:t>文档语义相似度</a:t>
            </a:r>
            <a:r>
              <a:rPr lang="zh-CN">
                <a:latin typeface="微软雅黑" charset="-122"/>
                <a:ea typeface="微软雅黑" charset="-122"/>
                <a:cs typeface="微软雅黑" charset="-122"/>
              </a:rPr>
              <a:t>：</a:t>
            </a:r>
            <a:r>
              <a:rPr>
                <a:latin typeface="微软雅黑" charset="-122"/>
                <a:ea typeface="微软雅黑" charset="-122"/>
                <a:cs typeface="微软雅黑" charset="-122"/>
              </a:rPr>
              <a:t>使用</a:t>
            </a:r>
            <a:r>
              <a:rPr b="1">
                <a:solidFill>
                  <a:srgbClr val="C00000"/>
                </a:solidFill>
                <a:latin typeface="微软雅黑" charset="-122"/>
                <a:ea typeface="微软雅黑" charset="-122"/>
                <a:cs typeface="微软雅黑" charset="-122"/>
              </a:rPr>
              <a:t>词嵌入分析技术</a:t>
            </a:r>
            <a:r>
              <a:rPr>
                <a:latin typeface="微软雅黑" charset="-122"/>
                <a:ea typeface="微软雅黑" charset="-122"/>
                <a:cs typeface="微软雅黑" charset="-122"/>
              </a:rPr>
              <a:t>，将每个API的功能描述和参数的定义转换为数值向量。</a:t>
            </a:r>
            <a:endParaRPr>
              <a:latin typeface="微软雅黑" charset="-122"/>
              <a:ea typeface="微软雅黑" charset="-122"/>
              <a:cs typeface="微软雅黑" charset="-122"/>
            </a:endParaRPr>
          </a:p>
          <a:p>
            <a:pPr marL="285750" indent="-285750">
              <a:buFont typeface="Arial" charset="0"/>
              <a:buChar char="•"/>
            </a:pPr>
            <a:r>
              <a:rPr>
                <a:latin typeface="微软雅黑" charset="-122"/>
                <a:ea typeface="微软雅黑" charset="-122"/>
                <a:cs typeface="微软雅黑" charset="-122"/>
              </a:rPr>
              <a:t>代码语义相似度</a:t>
            </a:r>
            <a:r>
              <a:rPr lang="zh-CN">
                <a:latin typeface="微软雅黑" charset="-122"/>
                <a:ea typeface="微软雅黑" charset="-122"/>
                <a:cs typeface="微软雅黑" charset="-122"/>
              </a:rPr>
              <a:t>：</a:t>
            </a:r>
            <a:r>
              <a:rPr>
                <a:latin typeface="微软雅黑" charset="-122"/>
                <a:ea typeface="微软雅黑" charset="-122"/>
                <a:cs typeface="微软雅黑" charset="-122"/>
              </a:rPr>
              <a:t>通过分析API名称</a:t>
            </a:r>
            <a:r>
              <a:rPr>
                <a:solidFill>
                  <a:schemeClr val="tx1"/>
                </a:solidFill>
                <a:latin typeface="微软雅黑" charset="-122"/>
                <a:ea typeface="微软雅黑" charset="-122"/>
                <a:cs typeface="微软雅黑" charset="-122"/>
              </a:rPr>
              <a:t>参数列表</a:t>
            </a:r>
            <a:r>
              <a:rPr>
                <a:latin typeface="微软雅黑" charset="-122"/>
                <a:ea typeface="微软雅黑" charset="-122"/>
                <a:cs typeface="微软雅黑" charset="-122"/>
              </a:rPr>
              <a:t>、上下文实现代码语义的相似性度量。</a:t>
            </a:r>
            <a:endParaRPr>
              <a:latin typeface="微软雅黑" charset="-122"/>
              <a:ea typeface="微软雅黑" charset="-122"/>
              <a:cs typeface="微软雅黑" charset="-122"/>
            </a:endParaRPr>
          </a:p>
          <a:p>
            <a:pPr indent="0">
              <a:buFont typeface="Arial" charset="0"/>
              <a:buNone/>
            </a:pPr>
            <a:endParaRPr b="1">
              <a:latin typeface="微软雅黑" charset="-122"/>
              <a:ea typeface="微软雅黑" charset="-122"/>
              <a:cs typeface="微软雅黑" charset="-122"/>
            </a:endParaRPr>
          </a:p>
          <a:p>
            <a:pPr indent="0">
              <a:buFont typeface="Arial" charset="0"/>
              <a:buNone/>
            </a:pPr>
            <a:r>
              <a:rPr lang="zh-CN" b="1">
                <a:latin typeface="微软雅黑" charset="-122"/>
                <a:ea typeface="微软雅黑" charset="-122"/>
                <a:cs typeface="微软雅黑" charset="-122"/>
              </a:rPr>
              <a:t>实现跨框架的同语义模型构建代码组装：</a:t>
            </a:r>
            <a:endParaRPr lang="zh-CN" b="1">
              <a:latin typeface="微软雅黑" charset="-122"/>
              <a:ea typeface="微软雅黑" charset="-122"/>
              <a:cs typeface="微软雅黑" charset="-122"/>
            </a:endParaRPr>
          </a:p>
          <a:p>
            <a:pPr marL="285750" indent="-285750">
              <a:buFont typeface="Arial" charset="0"/>
              <a:buChar char="•"/>
            </a:pPr>
            <a:r>
              <a:rPr lang="zh-CN">
                <a:latin typeface="微软雅黑" charset="-122"/>
                <a:ea typeface="微软雅黑" charset="-122"/>
                <a:cs typeface="微软雅黑" charset="-122"/>
              </a:rPr>
              <a:t>代码块变异: </a:t>
            </a:r>
            <a:r>
              <a:rPr lang="zh-CN" b="1">
                <a:solidFill>
                  <a:srgbClr val="C00000"/>
                </a:solidFill>
                <a:latin typeface="微软雅黑" charset="-122"/>
                <a:ea typeface="微软雅黑" charset="-122"/>
                <a:cs typeface="微软雅黑" charset="-122"/>
              </a:rPr>
              <a:t>API替换、参数变异、边界值生成</a:t>
            </a:r>
            <a:r>
              <a:rPr lang="zh-CN">
                <a:latin typeface="微软雅黑" charset="-122"/>
                <a:ea typeface="微软雅黑" charset="-122"/>
                <a:cs typeface="微软雅黑" charset="-122"/>
              </a:rPr>
              <a:t>。参数取值范围不完整的时候，可以实现跨平台补全。</a:t>
            </a:r>
            <a:endParaRPr lang="zh-CN">
              <a:latin typeface="微软雅黑" charset="-122"/>
              <a:ea typeface="微软雅黑" charset="-122"/>
              <a:cs typeface="微软雅黑" charset="-122"/>
            </a:endParaRPr>
          </a:p>
          <a:p>
            <a:pPr marL="285750" indent="-285750">
              <a:buFont typeface="Arial" charset="0"/>
              <a:buChar char="•"/>
            </a:pPr>
            <a:r>
              <a:rPr lang="zh-CN">
                <a:latin typeface="微软雅黑" charset="-122"/>
                <a:ea typeface="微软雅黑" charset="-122"/>
                <a:cs typeface="微软雅黑" charset="-122"/>
              </a:rPr>
              <a:t>代码组装：变异之后的代码块语义相同，生成适配于不同框架的的结点语义一致的代码树。</a:t>
            </a:r>
            <a:endParaRPr lang="zh-CN">
              <a:latin typeface="微软雅黑" charset="-122"/>
              <a:ea typeface="微软雅黑" charset="-122"/>
              <a:cs typeface="微软雅黑" charset="-122"/>
            </a:endParaRPr>
          </a:p>
          <a:p>
            <a:pPr indent="0">
              <a:buFont typeface="Arial" charset="0"/>
              <a:buNone/>
            </a:pPr>
            <a:endParaRPr lang="zh-CN" b="1">
              <a:latin typeface="微软雅黑" charset="-122"/>
              <a:ea typeface="微软雅黑" charset="-122"/>
              <a:cs typeface="微软雅黑" charset="-122"/>
            </a:endParaRPr>
          </a:p>
          <a:p>
            <a:pPr indent="0">
              <a:buFont typeface="Arial" charset="0"/>
              <a:buNone/>
            </a:pPr>
            <a:r>
              <a:rPr lang="zh-CN" b="1">
                <a:latin typeface="微软雅黑" charset="-122"/>
                <a:ea typeface="微软雅黑" charset="-122"/>
                <a:cs typeface="微软雅黑" charset="-122"/>
              </a:rPr>
              <a:t>测试执行：</a:t>
            </a:r>
            <a:endParaRPr lang="zh-CN" b="1">
              <a:latin typeface="微软雅黑" charset="-122"/>
              <a:ea typeface="微软雅黑" charset="-122"/>
              <a:cs typeface="微软雅黑" charset="-122"/>
            </a:endParaRPr>
          </a:p>
          <a:p>
            <a:pPr marL="285750" indent="-285750">
              <a:buFont typeface="Arial" charset="0"/>
              <a:buChar char="•"/>
            </a:pPr>
            <a:r>
              <a:rPr lang="zh-CN">
                <a:latin typeface="微软雅黑" charset="-122"/>
                <a:ea typeface="微软雅黑" charset="-122"/>
                <a:cs typeface="微软雅黑" charset="-122"/>
              </a:rPr>
              <a:t>测试输入变异：输入数据类型主要分为</a:t>
            </a:r>
            <a:r>
              <a:rPr lang="zh-CN" b="1">
                <a:solidFill>
                  <a:srgbClr val="C00000"/>
                </a:solidFill>
                <a:latin typeface="微软雅黑" charset="-122"/>
                <a:ea typeface="微软雅黑" charset="-122"/>
                <a:cs typeface="微软雅黑" charset="-122"/>
              </a:rPr>
              <a:t>序列化和非序列化</a:t>
            </a:r>
            <a:r>
              <a:rPr lang="zh-CN">
                <a:latin typeface="微软雅黑" charset="-122"/>
                <a:ea typeface="微软雅黑" charset="-122"/>
                <a:cs typeface="微软雅黑" charset="-122"/>
              </a:rPr>
              <a:t>，针对不同的数据类型设计不同的变异方法。</a:t>
            </a:r>
            <a:endParaRPr lang="zh-CN">
              <a:latin typeface="微软雅黑" charset="-122"/>
              <a:ea typeface="微软雅黑" charset="-122"/>
              <a:cs typeface="微软雅黑" charset="-122"/>
            </a:endParaRPr>
          </a:p>
          <a:p>
            <a:pPr marL="285750" indent="-285750">
              <a:buFont typeface="Arial" charset="0"/>
              <a:buChar char="•"/>
            </a:pPr>
            <a:r>
              <a:rPr lang="zh-CN">
                <a:latin typeface="微软雅黑" charset="-122"/>
                <a:ea typeface="微软雅黑" charset="-122"/>
                <a:cs typeface="微软雅黑" charset="-122"/>
              </a:rPr>
              <a:t>缺陷捕获与修复：基于</a:t>
            </a:r>
            <a:r>
              <a:rPr lang="zh-CN" b="1">
                <a:solidFill>
                  <a:srgbClr val="C00000"/>
                </a:solidFill>
                <a:latin typeface="微软雅黑" charset="-122"/>
                <a:ea typeface="微软雅黑" charset="-122"/>
                <a:cs typeface="微软雅黑" charset="-122"/>
              </a:rPr>
              <a:t>差分测试</a:t>
            </a:r>
            <a:r>
              <a:rPr lang="zh-CN">
                <a:latin typeface="微软雅黑" charset="-122"/>
                <a:ea typeface="微软雅黑" charset="-122"/>
                <a:cs typeface="微软雅黑" charset="-122"/>
              </a:rPr>
              <a:t>的展想，比较运行在不同框架上的相同结构的模型在输入相同的数据时的输出。</a:t>
            </a:r>
            <a:endParaRPr lang="zh-CN">
              <a:latin typeface="微软雅黑" charset="-122"/>
              <a:ea typeface="微软雅黑" charset="-122"/>
              <a:cs typeface="微软雅黑" charset="-122"/>
            </a:endParaRPr>
          </a:p>
        </p:txBody>
      </p:sp>
      <p:sp>
        <p:nvSpPr>
          <p:cNvPr id="3" name="矩形 2"/>
          <p:cNvSpPr/>
          <p:nvPr/>
        </p:nvSpPr>
        <p:spPr>
          <a:xfrm>
            <a:off x="7734300" y="1071880"/>
            <a:ext cx="2522855" cy="553085"/>
          </a:xfrm>
          <a:prstGeom prst="rect">
            <a:avLst/>
          </a:prstGeom>
          <a:ln w="19050">
            <a:solidFill>
              <a:srgbClr val="6A005F"/>
            </a:solidFill>
            <a:prstDash val="dash"/>
          </a:ln>
        </p:spPr>
        <p:style>
          <a:lnRef idx="2">
            <a:schemeClr val="accent1"/>
          </a:lnRef>
          <a:fillRef idx="0">
            <a:srgbClr val="FFFFFF"/>
          </a:fillRef>
          <a:effectRef idx="0">
            <a:srgbClr val="FFFFFF"/>
          </a:effectRef>
          <a:fontRef idx="minor">
            <a:schemeClr val="dk1"/>
          </a:fontRef>
        </p:style>
        <p:txBody>
          <a:bodyPr rtlCol="0" anchor="ctr"/>
          <a:p>
            <a:pPr algn="ctr"/>
            <a:r>
              <a:rPr lang="zh-CN" altLang="en-US"/>
              <a:t>SentenceTransformers</a:t>
            </a:r>
            <a:endParaRPr lang="zh-CN" altLang="en-US"/>
          </a:p>
        </p:txBody>
      </p:sp>
      <p:sp>
        <p:nvSpPr>
          <p:cNvPr id="11" name="矩形 10"/>
          <p:cNvSpPr/>
          <p:nvPr/>
        </p:nvSpPr>
        <p:spPr>
          <a:xfrm>
            <a:off x="7734300" y="1723390"/>
            <a:ext cx="2522855" cy="553720"/>
          </a:xfrm>
          <a:prstGeom prst="rect">
            <a:avLst/>
          </a:prstGeom>
          <a:ln w="19050">
            <a:solidFill>
              <a:srgbClr val="6A005F"/>
            </a:solidFill>
            <a:prstDash val="dash"/>
          </a:ln>
        </p:spPr>
        <p:style>
          <a:lnRef idx="2">
            <a:schemeClr val="accent1"/>
          </a:lnRef>
          <a:fillRef idx="0">
            <a:srgbClr val="FFFFFF"/>
          </a:fillRef>
          <a:effectRef idx="0">
            <a:srgbClr val="FFFFFF"/>
          </a:effectRef>
          <a:fontRef idx="minor">
            <a:schemeClr val="dk1"/>
          </a:fontRef>
        </p:style>
        <p:txBody>
          <a:bodyPr rtlCol="0" anchor="ctr"/>
          <a:p>
            <a:pPr algn="ctr"/>
            <a:r>
              <a:rPr lang="en-US" altLang="zh-CN"/>
              <a:t>L</a:t>
            </a:r>
            <a:r>
              <a:rPr lang="zh-CN" altLang="en-US"/>
              <a:t>evenshtein</a:t>
            </a:r>
            <a:r>
              <a:rPr lang="en-US" altLang="zh-CN"/>
              <a:t> D</a:t>
            </a:r>
            <a:r>
              <a:rPr lang="zh-CN" altLang="en-US"/>
              <a:t>istance</a:t>
            </a:r>
            <a:endParaRPr lang="zh-CN" altLang="en-US"/>
          </a:p>
        </p:txBody>
      </p:sp>
      <p:sp>
        <p:nvSpPr>
          <p:cNvPr id="12" name="矩形 11"/>
          <p:cNvSpPr/>
          <p:nvPr/>
        </p:nvSpPr>
        <p:spPr>
          <a:xfrm>
            <a:off x="7734300" y="2555875"/>
            <a:ext cx="2522855" cy="1548130"/>
          </a:xfrm>
          <a:prstGeom prst="rect">
            <a:avLst/>
          </a:prstGeom>
          <a:ln w="19050">
            <a:solidFill>
              <a:srgbClr val="6A005F"/>
            </a:solidFill>
            <a:prstDash val="dash"/>
          </a:ln>
        </p:spPr>
        <p:style>
          <a:lnRef idx="2">
            <a:schemeClr val="accent1"/>
          </a:lnRef>
          <a:fillRef idx="0">
            <a:srgbClr val="FFFFFF"/>
          </a:fillRef>
          <a:effectRef idx="0">
            <a:srgbClr val="FFFFFF"/>
          </a:effectRef>
          <a:fontRef idx="minor">
            <a:schemeClr val="dk1"/>
          </a:fontRef>
        </p:style>
        <p:txBody>
          <a:bodyPr rtlCol="0" anchor="ctr"/>
          <a:p>
            <a:pPr algn="ctr"/>
            <a:r>
              <a:rPr lang="en-US" altLang="zh-CN"/>
              <a:t>API Replacement</a:t>
            </a:r>
            <a:endParaRPr lang="en-US" altLang="zh-CN"/>
          </a:p>
          <a:p>
            <a:pPr algn="ctr"/>
            <a:r>
              <a:rPr lang="en-US" altLang="zh-CN"/>
              <a:t>Boundary Checking</a:t>
            </a:r>
            <a:endParaRPr lang="en-US" altLang="zh-CN"/>
          </a:p>
          <a:p>
            <a:pPr algn="ctr"/>
            <a:r>
              <a:rPr lang="en-US" altLang="zh-CN"/>
              <a:t>Random Generation</a:t>
            </a:r>
            <a:endParaRPr lang="en-US" altLang="zh-CN"/>
          </a:p>
        </p:txBody>
      </p:sp>
      <p:sp>
        <p:nvSpPr>
          <p:cNvPr id="14" name="矩形 13"/>
          <p:cNvSpPr/>
          <p:nvPr/>
        </p:nvSpPr>
        <p:spPr>
          <a:xfrm>
            <a:off x="7734300" y="4368800"/>
            <a:ext cx="2522855" cy="829945"/>
          </a:xfrm>
          <a:prstGeom prst="rect">
            <a:avLst/>
          </a:prstGeom>
          <a:ln w="19050">
            <a:solidFill>
              <a:srgbClr val="6A005F"/>
            </a:solidFill>
            <a:prstDash val="dash"/>
          </a:ln>
        </p:spPr>
        <p:style>
          <a:lnRef idx="2">
            <a:schemeClr val="accent1"/>
          </a:lnRef>
          <a:fillRef idx="0">
            <a:srgbClr val="FFFFFF"/>
          </a:fillRef>
          <a:effectRef idx="0">
            <a:srgbClr val="FFFFFF"/>
          </a:effectRef>
          <a:fontRef idx="minor">
            <a:schemeClr val="dk1"/>
          </a:fontRef>
        </p:style>
        <p:txBody>
          <a:bodyPr rtlCol="0" anchor="ctr"/>
          <a:p>
            <a:pPr algn="ctr"/>
            <a:r>
              <a:rPr lang="en-US" altLang="zh-CN"/>
              <a:t>Image Classification</a:t>
            </a:r>
            <a:br>
              <a:rPr lang="en-US" altLang="zh-CN"/>
            </a:br>
            <a:r>
              <a:rPr lang="en-US" altLang="zh-CN"/>
              <a:t>Stock-Price Prediction</a:t>
            </a:r>
            <a:endParaRPr lang="en-US" altLang="zh-CN"/>
          </a:p>
        </p:txBody>
      </p:sp>
      <p:sp>
        <p:nvSpPr>
          <p:cNvPr id="15" name="矩形 14"/>
          <p:cNvSpPr/>
          <p:nvPr/>
        </p:nvSpPr>
        <p:spPr>
          <a:xfrm>
            <a:off x="7734300" y="5353050"/>
            <a:ext cx="2522855" cy="615950"/>
          </a:xfrm>
          <a:prstGeom prst="rect">
            <a:avLst/>
          </a:prstGeom>
          <a:ln w="19050">
            <a:solidFill>
              <a:srgbClr val="6A005F"/>
            </a:solidFill>
            <a:prstDash val="dash"/>
          </a:ln>
        </p:spPr>
        <p:style>
          <a:lnRef idx="2">
            <a:schemeClr val="accent1"/>
          </a:lnRef>
          <a:fillRef idx="0">
            <a:srgbClr val="FFFFFF"/>
          </a:fillRef>
          <a:effectRef idx="0">
            <a:srgbClr val="FFFFFF"/>
          </a:effectRef>
          <a:fontRef idx="minor">
            <a:schemeClr val="dk1"/>
          </a:fontRef>
        </p:style>
        <p:txBody>
          <a:bodyPr rtlCol="0" anchor="ctr"/>
          <a:p>
            <a:pPr algn="ctr"/>
            <a:r>
              <a:rPr lang="en-US" altLang="zh-CN"/>
              <a:t>Consistent</a:t>
            </a:r>
            <a:r>
              <a:rPr lang="zh-CN" altLang="en-US"/>
              <a:t>？</a:t>
            </a:r>
            <a:endParaRPr lang="zh-CN" altLang="en-US"/>
          </a:p>
        </p:txBody>
      </p:sp>
      <p:sp>
        <p:nvSpPr>
          <p:cNvPr id="17" name="右弧形箭头 16"/>
          <p:cNvSpPr/>
          <p:nvPr/>
        </p:nvSpPr>
        <p:spPr>
          <a:xfrm>
            <a:off x="10459720" y="4724400"/>
            <a:ext cx="466090" cy="991870"/>
          </a:xfrm>
          <a:prstGeom prst="curvedLeftArrow">
            <a:avLst/>
          </a:pr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nvSpPr>
        <p:spPr>
          <a:xfrm>
            <a:off x="117475" y="4566285"/>
            <a:ext cx="5067300" cy="2044700"/>
          </a:xfrm>
          <a:prstGeom prst="rect">
            <a:avLst/>
          </a:prstGeom>
          <a:solidFill>
            <a:schemeClr val="bg1"/>
          </a:solidFill>
          <a:ln w="28575">
            <a:solidFill>
              <a:schemeClr val="accent4"/>
            </a:solidFill>
            <a:prstDash val="sysDash"/>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11" name="矩形 10"/>
          <p:cNvSpPr/>
          <p:nvPr/>
        </p:nvSpPr>
        <p:spPr>
          <a:xfrm>
            <a:off x="2653030" y="59690"/>
            <a:ext cx="9493250" cy="5018405"/>
          </a:xfrm>
          <a:prstGeom prst="rect">
            <a:avLst/>
          </a:prstGeom>
          <a:solidFill>
            <a:schemeClr val="bg1"/>
          </a:solidFill>
          <a:ln w="28575">
            <a:solidFill>
              <a:schemeClr val="accent4"/>
            </a:solidFill>
            <a:prstDash val="sysDash"/>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2" name="灯片编号占位符 1"/>
          <p:cNvSpPr>
            <a14:cpLocks xmlns:a14="http://schemas.microsoft.com/office/drawing/2010/main" noGrp="1"/>
          </p:cNvSpPr>
          <p:nvPr>
            <p:ph type="sldNum" sz="quarter" idx="12"/>
          </p:nvPr>
        </p:nvSpPr>
        <p:spPr/>
        <p:txBody>
          <a:bodyPr/>
          <a:p>
            <a:fld id="{51D91E7F-84B6-4064-9D4E-CC7D244BCA04}" type="slidenum">
              <a:rPr lang="zh-CN" altLang="en-US" smtClean="0"/>
            </a:fld>
            <a:endParaRPr lang="zh-CN" altLang="en-US" dirty="0"/>
          </a:p>
        </p:txBody>
      </p:sp>
      <p:sp>
        <p:nvSpPr>
          <p:cNvPr id="4" name="文本框 3"/>
          <p:cNvSpPr txBox="1"/>
          <p:nvPr/>
        </p:nvSpPr>
        <p:spPr>
          <a:xfrm>
            <a:off x="988060" y="339090"/>
            <a:ext cx="1709420" cy="553085"/>
          </a:xfrm>
          <a:prstGeom prst="rect">
            <a:avLst/>
          </a:prstGeom>
          <a:noFill/>
        </p:spPr>
        <p:txBody>
          <a:bodyPr wrap="none" rtlCol="0">
            <a:spAutoFit/>
          </a:bodyPr>
          <a:p>
            <a:r>
              <a:rPr lang="zh-CN" altLang="en-US" sz="3000" b="1">
                <a:solidFill>
                  <a:srgbClr val="6A005F"/>
                </a:solidFill>
                <a:latin typeface="+mj-ea"/>
                <a:ea typeface="+mj-ea"/>
              </a:rPr>
              <a:t>具体</a:t>
            </a:r>
            <a:r>
              <a:rPr lang="zh-CN" altLang="en-US" sz="3000" b="1">
                <a:solidFill>
                  <a:srgbClr val="6A005F"/>
                </a:solidFill>
                <a:latin typeface="+mj-ea"/>
                <a:ea typeface="+mj-ea"/>
              </a:rPr>
              <a:t>步骤</a:t>
            </a:r>
            <a:endParaRPr lang="zh-CN" altLang="en-US" sz="3000" b="1">
              <a:solidFill>
                <a:srgbClr val="6A005F"/>
              </a:solidFill>
              <a:latin typeface="+mj-ea"/>
              <a:ea typeface="+mj-ea"/>
            </a:endParaRPr>
          </a:p>
        </p:txBody>
      </p:sp>
      <p:sp>
        <p:nvSpPr>
          <p:cNvPr id="3" name="圆角矩形 2"/>
          <p:cNvSpPr/>
          <p:nvPr/>
        </p:nvSpPr>
        <p:spPr>
          <a:xfrm>
            <a:off x="333375" y="1055370"/>
            <a:ext cx="2238375" cy="3149600"/>
          </a:xfrm>
          <a:prstGeom prst="roundRect">
            <a:avLst/>
          </a:prstGeom>
          <a:solidFill>
            <a:schemeClr val="bg1">
              <a:lumMod val="95000"/>
            </a:schemeClr>
          </a:solidFill>
          <a:ln>
            <a:noFill/>
          </a:ln>
        </p:spPr>
        <p:style>
          <a:lnRef idx="2">
            <a:schemeClr val="accent1"/>
          </a:lnRef>
          <a:fillRef idx="0">
            <a:srgbClr val="FFFFFF"/>
          </a:fillRef>
          <a:effectRef idx="0">
            <a:srgbClr val="FFFFFF"/>
          </a:effectRef>
          <a:fontRef idx="minor">
            <a:schemeClr val="dk1"/>
          </a:fontRef>
        </p:style>
        <p:txBody>
          <a:bodyPr rtlCol="0" anchor="ctr"/>
          <a:p>
            <a:pPr algn="l"/>
            <a:r>
              <a:rPr lang="en-US" altLang="zh-CN" sz="1400">
                <a:latin typeface="Courier New" charset="0"/>
                <a:cs typeface="Courier New" charset="0"/>
              </a:rPr>
              <a:t>Input Layer</a:t>
            </a:r>
            <a:endParaRPr lang="en-US" altLang="zh-CN" sz="1400">
              <a:latin typeface="Courier New" charset="0"/>
              <a:cs typeface="Courier New" charset="0"/>
            </a:endParaRPr>
          </a:p>
          <a:p>
            <a:pPr algn="l"/>
            <a:r>
              <a:rPr lang="en-US" altLang="zh-CN" sz="1400">
                <a:latin typeface="Courier New" charset="0"/>
                <a:cs typeface="Courier New" charset="0"/>
              </a:rPr>
              <a:t># 1st block</a:t>
            </a:r>
            <a:endParaRPr lang="en-US" altLang="zh-CN" sz="1400">
              <a:latin typeface="Courier New" charset="0"/>
              <a:cs typeface="Courier New" charset="0"/>
            </a:endParaRPr>
          </a:p>
          <a:p>
            <a:pPr algn="l"/>
            <a:r>
              <a:rPr lang="en-US" altLang="zh-CN" sz="1400">
                <a:latin typeface="Courier New" charset="0"/>
                <a:cs typeface="Courier New" charset="0"/>
              </a:rPr>
              <a:t>Convolution Layer</a:t>
            </a:r>
            <a:endParaRPr lang="en-US" altLang="zh-CN" sz="1400">
              <a:latin typeface="Courier New" charset="0"/>
              <a:cs typeface="Courier New" charset="0"/>
            </a:endParaRPr>
          </a:p>
          <a:p>
            <a:pPr algn="l"/>
            <a:r>
              <a:rPr lang="en-US" altLang="zh-CN" sz="1400">
                <a:latin typeface="Courier New" charset="0"/>
                <a:cs typeface="Courier New" charset="0"/>
              </a:rPr>
              <a:t>Activation Layer</a:t>
            </a:r>
            <a:endParaRPr lang="en-US" altLang="zh-CN" sz="1400">
              <a:latin typeface="Courier New" charset="0"/>
              <a:cs typeface="Courier New" charset="0"/>
            </a:endParaRPr>
          </a:p>
          <a:p>
            <a:pPr algn="l"/>
            <a:r>
              <a:rPr lang="en-US" altLang="zh-CN" sz="1400">
                <a:latin typeface="Courier New" charset="0"/>
                <a:cs typeface="Courier New" charset="0"/>
              </a:rPr>
              <a:t>Pooling Layer</a:t>
            </a:r>
            <a:endParaRPr lang="en-US" altLang="zh-CN" sz="1400">
              <a:latin typeface="Courier New" charset="0"/>
              <a:cs typeface="Courier New" charset="0"/>
            </a:endParaRPr>
          </a:p>
          <a:p>
            <a:pPr algn="l"/>
            <a:endParaRPr lang="en-US" altLang="zh-CN" sz="1400">
              <a:latin typeface="Courier New" charset="0"/>
              <a:cs typeface="Courier New" charset="0"/>
            </a:endParaRPr>
          </a:p>
          <a:p>
            <a:pPr algn="l"/>
            <a:r>
              <a:rPr lang="en-US" altLang="zh-CN" sz="1400">
                <a:latin typeface="Courier New" charset="0"/>
                <a:cs typeface="Courier New" charset="0"/>
              </a:rPr>
              <a:t># 2nd block</a:t>
            </a:r>
            <a:endParaRPr lang="en-US" altLang="zh-CN" sz="1400">
              <a:latin typeface="Courier New" charset="0"/>
              <a:cs typeface="Courier New" charset="0"/>
            </a:endParaRPr>
          </a:p>
          <a:p>
            <a:pPr algn="l"/>
            <a:r>
              <a:rPr lang="en-US" altLang="zh-CN" sz="1400">
                <a:latin typeface="Courier New" charset="0"/>
                <a:cs typeface="Courier New" charset="0"/>
                <a:sym typeface="+mn-ea"/>
              </a:rPr>
              <a:t>Convolution Layer</a:t>
            </a:r>
            <a:endParaRPr lang="en-US" altLang="zh-CN" sz="1400">
              <a:latin typeface="Courier New" charset="0"/>
              <a:cs typeface="Courier New" charset="0"/>
            </a:endParaRPr>
          </a:p>
          <a:p>
            <a:pPr algn="l"/>
            <a:r>
              <a:rPr lang="en-US" altLang="zh-CN" sz="1400">
                <a:latin typeface="Courier New" charset="0"/>
                <a:cs typeface="Courier New" charset="0"/>
                <a:sym typeface="+mn-ea"/>
              </a:rPr>
              <a:t>Activation Layer</a:t>
            </a:r>
            <a:endParaRPr lang="en-US" altLang="zh-CN" sz="1400">
              <a:latin typeface="Courier New" charset="0"/>
              <a:cs typeface="Courier New" charset="0"/>
            </a:endParaRPr>
          </a:p>
          <a:p>
            <a:pPr algn="l"/>
            <a:r>
              <a:rPr lang="en-US" altLang="zh-CN" sz="1400">
                <a:latin typeface="Courier New" charset="0"/>
                <a:cs typeface="Courier New" charset="0"/>
                <a:sym typeface="+mn-ea"/>
              </a:rPr>
              <a:t>Pooling Layer</a:t>
            </a:r>
            <a:endParaRPr lang="en-US" altLang="zh-CN" sz="1400">
              <a:latin typeface="Courier New" charset="0"/>
              <a:cs typeface="Courier New" charset="0"/>
            </a:endParaRPr>
          </a:p>
          <a:p>
            <a:pPr algn="l"/>
            <a:r>
              <a:rPr lang="zh-CN" altLang="en-US" sz="1400">
                <a:latin typeface="Courier New" charset="0"/>
                <a:cs typeface="Courier New" charset="0"/>
              </a:rPr>
              <a:t>……</a:t>
            </a:r>
            <a:endParaRPr lang="zh-CN" altLang="en-US" sz="1400">
              <a:latin typeface="Courier New" charset="0"/>
              <a:cs typeface="Courier New" charset="0"/>
            </a:endParaRPr>
          </a:p>
          <a:p>
            <a:pPr algn="l"/>
            <a:endParaRPr lang="zh-CN" altLang="en-US" sz="1400">
              <a:latin typeface="Courier New" charset="0"/>
              <a:cs typeface="Courier New" charset="0"/>
            </a:endParaRPr>
          </a:p>
          <a:p>
            <a:pPr algn="l"/>
            <a:r>
              <a:rPr lang="en-US" altLang="zh-CN" sz="1400">
                <a:latin typeface="Courier New" charset="0"/>
                <a:cs typeface="Courier New" charset="0"/>
              </a:rPr>
              <a:t>Output Layer</a:t>
            </a:r>
            <a:endParaRPr lang="en-US" altLang="zh-CN" sz="1400">
              <a:latin typeface="Courier New" charset="0"/>
              <a:cs typeface="Courier New" charset="0"/>
            </a:endParaRPr>
          </a:p>
        </p:txBody>
      </p:sp>
      <p:sp>
        <p:nvSpPr>
          <p:cNvPr id="7" name="矩形 6"/>
          <p:cNvSpPr/>
          <p:nvPr/>
        </p:nvSpPr>
        <p:spPr>
          <a:xfrm>
            <a:off x="1203960" y="5423535"/>
            <a:ext cx="1781810" cy="762635"/>
          </a:xfrm>
          <a:prstGeom prst="rect">
            <a:avLst/>
          </a:prstGeom>
          <a:noFill/>
          <a:ln w="19050">
            <a:solidFill>
              <a:srgbClr val="870078"/>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1200">
                <a:solidFill>
                  <a:schemeClr val="tx1"/>
                </a:solidFill>
                <a:latin typeface="Courier New Regular" charset="0"/>
                <a:cs typeface="Courier New Regular" charset="0"/>
              </a:rPr>
              <a:t>Input Layer</a:t>
            </a:r>
            <a:endParaRPr lang="en-US" altLang="zh-CN" sz="1200">
              <a:solidFill>
                <a:schemeClr val="tx1"/>
              </a:solidFill>
              <a:latin typeface="Courier New Regular" charset="0"/>
              <a:cs typeface="Courier New Regular" charset="0"/>
            </a:endParaRPr>
          </a:p>
          <a:p>
            <a:pPr algn="l"/>
            <a:r>
              <a:rPr lang="en-US" altLang="zh-CN" sz="1200">
                <a:solidFill>
                  <a:schemeClr val="tx1"/>
                </a:solidFill>
                <a:latin typeface="Courier New Regular" charset="0"/>
                <a:cs typeface="Courier New Regular" charset="0"/>
              </a:rPr>
              <a:t>Output Layer</a:t>
            </a:r>
            <a:endParaRPr lang="en-US" altLang="zh-CN" sz="1200">
              <a:solidFill>
                <a:schemeClr val="tx1"/>
              </a:solidFill>
              <a:latin typeface="Courier New Regular" charset="0"/>
              <a:cs typeface="Courier New Regular" charset="0"/>
            </a:endParaRPr>
          </a:p>
        </p:txBody>
      </p:sp>
      <p:sp>
        <p:nvSpPr>
          <p:cNvPr id="8" name="矩形 7"/>
          <p:cNvSpPr/>
          <p:nvPr/>
        </p:nvSpPr>
        <p:spPr>
          <a:xfrm>
            <a:off x="3077845" y="5229860"/>
            <a:ext cx="1782445" cy="1186180"/>
          </a:xfrm>
          <a:prstGeom prst="rect">
            <a:avLst/>
          </a:prstGeom>
          <a:noFill/>
          <a:ln w="19050">
            <a:solidFill>
              <a:srgbClr val="870078"/>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1200">
                <a:solidFill>
                  <a:schemeClr val="tx1"/>
                </a:solidFill>
                <a:latin typeface="Courier New Regular" charset="0"/>
                <a:cs typeface="Courier New Regular" charset="0"/>
                <a:sym typeface="+mn-ea"/>
              </a:rPr>
              <a:t># 1st block</a:t>
            </a:r>
            <a:endParaRPr lang="en-US" altLang="zh-CN" sz="1200">
              <a:solidFill>
                <a:schemeClr val="tx1"/>
              </a:solidFill>
              <a:latin typeface="Courier New Regular" charset="0"/>
              <a:cs typeface="Courier New Regular" charset="0"/>
            </a:endParaRPr>
          </a:p>
          <a:p>
            <a:pPr algn="l"/>
            <a:r>
              <a:rPr lang="en-US" altLang="zh-CN" sz="1200">
                <a:solidFill>
                  <a:schemeClr val="tx1"/>
                </a:solidFill>
                <a:latin typeface="Courier New Regular" charset="0"/>
                <a:cs typeface="Courier New Regular" charset="0"/>
                <a:sym typeface="+mn-ea"/>
              </a:rPr>
              <a:t>Convolution Layer</a:t>
            </a:r>
            <a:endParaRPr lang="en-US" altLang="zh-CN" sz="1200">
              <a:solidFill>
                <a:schemeClr val="tx1"/>
              </a:solidFill>
              <a:latin typeface="Courier New Regular" charset="0"/>
              <a:cs typeface="Courier New Regular" charset="0"/>
            </a:endParaRPr>
          </a:p>
          <a:p>
            <a:pPr algn="l"/>
            <a:r>
              <a:rPr lang="en-US" altLang="zh-CN" sz="1200">
                <a:solidFill>
                  <a:schemeClr val="tx1"/>
                </a:solidFill>
                <a:latin typeface="Courier New Regular" charset="0"/>
                <a:cs typeface="Courier New Regular" charset="0"/>
                <a:sym typeface="+mn-ea"/>
              </a:rPr>
              <a:t>Activation Layer</a:t>
            </a:r>
            <a:endParaRPr lang="en-US" altLang="zh-CN" sz="1200">
              <a:solidFill>
                <a:schemeClr val="tx1"/>
              </a:solidFill>
              <a:latin typeface="Courier New Regular" charset="0"/>
              <a:cs typeface="Courier New Regular" charset="0"/>
            </a:endParaRPr>
          </a:p>
          <a:p>
            <a:pPr algn="l"/>
            <a:r>
              <a:rPr lang="en-US" altLang="zh-CN" sz="1200">
                <a:solidFill>
                  <a:schemeClr val="tx1"/>
                </a:solidFill>
                <a:latin typeface="Courier New Regular" charset="0"/>
                <a:cs typeface="Courier New Regular" charset="0"/>
                <a:sym typeface="+mn-ea"/>
              </a:rPr>
              <a:t>Pooling Layer</a:t>
            </a:r>
            <a:endParaRPr lang="en-US" altLang="zh-CN" sz="1200">
              <a:solidFill>
                <a:schemeClr val="tx1"/>
              </a:solidFill>
              <a:latin typeface="Courier New Regular" charset="0"/>
              <a:cs typeface="Courier New Regular" charset="0"/>
            </a:endParaRPr>
          </a:p>
          <a:p>
            <a:pPr algn="l"/>
            <a:r>
              <a:rPr lang="zh-CN" altLang="en-US" sz="1200">
                <a:solidFill>
                  <a:schemeClr val="tx1"/>
                </a:solidFill>
                <a:latin typeface="Courier New Regular" charset="0"/>
                <a:cs typeface="Courier New Regular" charset="0"/>
              </a:rPr>
              <a:t>……</a:t>
            </a:r>
            <a:endParaRPr lang="zh-CN" altLang="en-US" sz="1200">
              <a:solidFill>
                <a:schemeClr val="tx1"/>
              </a:solidFill>
              <a:latin typeface="Courier New Regular" charset="0"/>
              <a:cs typeface="Courier New Regular" charset="0"/>
            </a:endParaRPr>
          </a:p>
        </p:txBody>
      </p:sp>
      <p:sp>
        <p:nvSpPr>
          <p:cNvPr id="9" name="文本框 8"/>
          <p:cNvSpPr txBox="1"/>
          <p:nvPr/>
        </p:nvSpPr>
        <p:spPr>
          <a:xfrm>
            <a:off x="988060" y="4658995"/>
            <a:ext cx="682625" cy="368300"/>
          </a:xfrm>
          <a:prstGeom prst="rect">
            <a:avLst/>
          </a:prstGeom>
          <a:noFill/>
        </p:spPr>
        <p:txBody>
          <a:bodyPr wrap="square" rtlCol="0">
            <a:spAutoFit/>
          </a:bodyPr>
          <a:p>
            <a:r>
              <a:rPr lang="zh-CN" altLang="en-US">
                <a:solidFill>
                  <a:srgbClr val="6A005F"/>
                </a:solidFill>
              </a:rPr>
              <a:t>拆分</a:t>
            </a:r>
            <a:endParaRPr lang="zh-CN" altLang="en-US">
              <a:solidFill>
                <a:srgbClr val="6A005F"/>
              </a:solidFill>
            </a:endParaRPr>
          </a:p>
        </p:txBody>
      </p:sp>
      <p:sp>
        <p:nvSpPr>
          <p:cNvPr id="10" name="矩形 9"/>
          <p:cNvSpPr/>
          <p:nvPr/>
        </p:nvSpPr>
        <p:spPr>
          <a:xfrm>
            <a:off x="504825" y="1669415"/>
            <a:ext cx="2011680" cy="247650"/>
          </a:xfrm>
          <a:prstGeom prst="rect">
            <a:avLst/>
          </a:prstGeom>
          <a:ln w="19050">
            <a:solidFill>
              <a:schemeClr val="accent2"/>
            </a:solidFill>
            <a:prstDash val="dash"/>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graphicFrame>
        <p:nvGraphicFramePr>
          <p:cNvPr id="22" name="表格 21"/>
          <p:cNvGraphicFramePr/>
          <p:nvPr>
            <p:custDataLst>
              <p:tags r:id="rId1"/>
            </p:custDataLst>
          </p:nvPr>
        </p:nvGraphicFramePr>
        <p:xfrm>
          <a:off x="6132195" y="255905"/>
          <a:ext cx="3867150" cy="1757680"/>
        </p:xfrm>
        <a:graphic>
          <a:graphicData uri="http://schemas.openxmlformats.org/drawingml/2006/table">
            <a:tbl>
              <a:tblPr firstRow="1" bandRow="1">
                <a:tableStyleId>{1FECB4D8-DB02-4DC6-A0A2-4F2EBAE1DC90}</a:tableStyleId>
              </a:tblPr>
              <a:tblGrid>
                <a:gridCol w="1264920"/>
                <a:gridCol w="1805305"/>
                <a:gridCol w="796925"/>
              </a:tblGrid>
              <a:tr h="264795">
                <a:tc>
                  <a:txBody>
                    <a:bodyPr/>
                    <a:p>
                      <a:pPr>
                        <a:buNone/>
                      </a:pPr>
                      <a:r>
                        <a:rPr lang="en-US" altLang="zh-CN" sz="1000"/>
                        <a:t>PyTorch</a:t>
                      </a:r>
                      <a:endParaRPr lang="en-US" altLang="zh-CN" sz="1000"/>
                    </a:p>
                  </a:txBody>
                  <a:tcPr>
                    <a:lnL w="12700" cmpd="sng">
                      <a:solidFill>
                        <a:schemeClr val="bg1">
                          <a:lumMod val="85000"/>
                        </a:schemeClr>
                      </a:solidFill>
                      <a:prstDash val="solid"/>
                    </a:lnL>
                    <a:lnR w="12700">
                      <a:solidFill>
                        <a:schemeClr val="bg1">
                          <a:lumMod val="85000"/>
                        </a:schemeClr>
                      </a:solidFill>
                      <a:prstDash val="solid"/>
                    </a:lnR>
                    <a:lnT w="12700" cmpd="sng">
                      <a:solidFill>
                        <a:schemeClr val="bg1">
                          <a:lumMod val="85000"/>
                        </a:schemeClr>
                      </a:solidFill>
                      <a:prstDash val="solid"/>
                    </a:lnT>
                    <a:lnB w="12700">
                      <a:solidFill>
                        <a:schemeClr val="bg1">
                          <a:lumMod val="85000"/>
                        </a:schemeClr>
                      </a:solidFill>
                      <a:prstDash val="solid"/>
                    </a:lnB>
                  </a:tcPr>
                </a:tc>
                <a:tc>
                  <a:txBody>
                    <a:bodyPr/>
                    <a:p>
                      <a:pPr>
                        <a:buNone/>
                      </a:pPr>
                      <a:r>
                        <a:rPr lang="en-US" altLang="zh-CN" sz="1000"/>
                        <a:t>TensorFlow</a:t>
                      </a:r>
                      <a:endParaRPr lang="en-US" altLang="zh-CN" sz="1000"/>
                    </a:p>
                  </a:txBody>
                  <a:tcPr>
                    <a:lnL w="12700">
                      <a:solidFill>
                        <a:schemeClr val="bg1">
                          <a:lumMod val="85000"/>
                        </a:schemeClr>
                      </a:solidFill>
                      <a:prstDash val="solid"/>
                    </a:lnL>
                    <a:lnR w="12700">
                      <a:solidFill>
                        <a:schemeClr val="bg1">
                          <a:lumMod val="85000"/>
                        </a:schemeClr>
                      </a:solidFill>
                      <a:prstDash val="solid"/>
                    </a:lnR>
                    <a:lnT w="12700" cmpd="sng">
                      <a:solidFill>
                        <a:schemeClr val="bg1">
                          <a:lumMod val="85000"/>
                        </a:schemeClr>
                      </a:solidFill>
                      <a:prstDash val="solid"/>
                    </a:lnT>
                    <a:lnB w="12700">
                      <a:solidFill>
                        <a:schemeClr val="bg1">
                          <a:lumMod val="85000"/>
                        </a:schemeClr>
                      </a:solidFill>
                      <a:prstDash val="solid"/>
                    </a:lnB>
                  </a:tcPr>
                </a:tc>
                <a:tc>
                  <a:txBody>
                    <a:bodyPr/>
                    <a:p>
                      <a:pPr>
                        <a:buNone/>
                      </a:pPr>
                      <a:r>
                        <a:rPr lang="zh-CN" altLang="en-US" sz="1000"/>
                        <a:t>其他框架</a:t>
                      </a:r>
                      <a:endParaRPr lang="zh-CN" altLang="en-US" sz="1000"/>
                    </a:p>
                  </a:txBody>
                  <a:tcPr>
                    <a:lnL w="12700">
                      <a:solidFill>
                        <a:schemeClr val="bg1">
                          <a:lumMod val="85000"/>
                        </a:schemeClr>
                      </a:solidFill>
                      <a:prstDash val="solid"/>
                    </a:lnL>
                    <a:lnR w="12700" cmpd="sng">
                      <a:solidFill>
                        <a:schemeClr val="bg1">
                          <a:lumMod val="85000"/>
                        </a:schemeClr>
                      </a:solidFill>
                      <a:prstDash val="solid"/>
                    </a:lnR>
                    <a:lnT w="12700" cmpd="sng">
                      <a:solidFill>
                        <a:schemeClr val="bg1">
                          <a:lumMod val="85000"/>
                        </a:schemeClr>
                      </a:solidFill>
                      <a:prstDash val="solid"/>
                    </a:lnT>
                    <a:lnB w="12700">
                      <a:solidFill>
                        <a:schemeClr val="bg1">
                          <a:lumMod val="85000"/>
                        </a:schemeClr>
                      </a:solidFill>
                      <a:prstDash val="solid"/>
                    </a:lnB>
                  </a:tcPr>
                </a:tc>
              </a:tr>
              <a:tr h="207010">
                <a:tc>
                  <a:txBody>
                    <a:bodyPr/>
                    <a:p>
                      <a:pPr>
                        <a:buNone/>
                      </a:pPr>
                      <a:r>
                        <a:rPr lang="en-US" altLang="zh-CN" sz="1000"/>
                        <a:t>torch.nn.Conv1D</a:t>
                      </a:r>
                      <a:endParaRPr lang="en-US" altLang="zh-CN" sz="1000"/>
                    </a:p>
                  </a:txBody>
                  <a:tcPr>
                    <a:lnL w="12700" cmpd="sng">
                      <a:solidFill>
                        <a:schemeClr val="bg1">
                          <a:lumMod val="85000"/>
                        </a:schemeClr>
                      </a:solidFill>
                      <a:prstDash val="solid"/>
                    </a:lnL>
                    <a:lnR w="12700">
                      <a:solidFill>
                        <a:schemeClr val="bg1">
                          <a:lumMod val="85000"/>
                        </a:schemeClr>
                      </a:solidFill>
                      <a:prstDash val="solid"/>
                    </a:lnR>
                    <a:lnT w="12700">
                      <a:solidFill>
                        <a:schemeClr val="bg1">
                          <a:lumMod val="85000"/>
                        </a:schemeClr>
                      </a:solidFill>
                      <a:prstDash val="solid"/>
                    </a:lnT>
                    <a:lnB w="12700">
                      <a:solidFill>
                        <a:schemeClr val="bg1">
                          <a:lumMod val="85000"/>
                        </a:schemeClr>
                      </a:solidFill>
                      <a:prstDash val="solid"/>
                    </a:lnB>
                  </a:tcPr>
                </a:tc>
                <a:tc>
                  <a:txBody>
                    <a:bodyPr/>
                    <a:p>
                      <a:pPr>
                        <a:buNone/>
                      </a:pPr>
                      <a:r>
                        <a:rPr lang="en-US" altLang="zh-CN" sz="1000"/>
                        <a:t>tf.keras.layers.Conv1D</a:t>
                      </a:r>
                      <a:endParaRPr lang="en-US" altLang="zh-CN" sz="1000"/>
                    </a:p>
                  </a:txBody>
                  <a:tcPr>
                    <a:lnL w="12700">
                      <a:solidFill>
                        <a:schemeClr val="bg1">
                          <a:lumMod val="85000"/>
                        </a:schemeClr>
                      </a:solidFill>
                      <a:prstDash val="solid"/>
                    </a:lnL>
                    <a:lnR w="12700">
                      <a:solidFill>
                        <a:schemeClr val="bg1">
                          <a:lumMod val="85000"/>
                        </a:schemeClr>
                      </a:solidFill>
                      <a:prstDash val="solid"/>
                    </a:lnR>
                    <a:lnT w="12700">
                      <a:solidFill>
                        <a:schemeClr val="bg1">
                          <a:lumMod val="85000"/>
                        </a:schemeClr>
                      </a:solidFill>
                      <a:prstDash val="solid"/>
                    </a:lnT>
                    <a:lnB w="12700">
                      <a:solidFill>
                        <a:schemeClr val="bg1">
                          <a:lumMod val="85000"/>
                        </a:schemeClr>
                      </a:solidFill>
                      <a:prstDash val="solid"/>
                    </a:lnB>
                  </a:tcPr>
                </a:tc>
                <a:tc>
                  <a:txBody>
                    <a:bodyPr/>
                    <a:p>
                      <a:pPr>
                        <a:buNone/>
                      </a:pPr>
                      <a:endParaRPr lang="zh-CN" altLang="en-US" sz="1000"/>
                    </a:p>
                  </a:txBody>
                  <a:tcPr>
                    <a:lnL w="12700">
                      <a:solidFill>
                        <a:schemeClr val="bg1">
                          <a:lumMod val="85000"/>
                        </a:schemeClr>
                      </a:solidFill>
                      <a:prstDash val="solid"/>
                    </a:lnL>
                    <a:lnR w="12700" cmpd="sng">
                      <a:solidFill>
                        <a:schemeClr val="bg1">
                          <a:lumMod val="85000"/>
                        </a:schemeClr>
                      </a:solidFill>
                      <a:prstDash val="solid"/>
                    </a:lnR>
                    <a:lnT w="12700">
                      <a:solidFill>
                        <a:schemeClr val="bg1">
                          <a:lumMod val="85000"/>
                        </a:schemeClr>
                      </a:solidFill>
                      <a:prstDash val="solid"/>
                    </a:lnT>
                    <a:lnB w="12700">
                      <a:solidFill>
                        <a:schemeClr val="bg1">
                          <a:lumMod val="85000"/>
                        </a:schemeClr>
                      </a:solidFill>
                      <a:prstDash val="solid"/>
                    </a:lnB>
                  </a:tcPr>
                </a:tc>
              </a:tr>
              <a:tr h="254000">
                <a:tc>
                  <a:txBody>
                    <a:bodyPr/>
                    <a:p>
                      <a:pPr>
                        <a:buNone/>
                      </a:pPr>
                      <a:r>
                        <a:rPr lang="en-US" altLang="zh-CN" sz="1000"/>
                        <a:t>torch.nn.Conv2D</a:t>
                      </a:r>
                      <a:endParaRPr lang="en-US" altLang="zh-CN" sz="1000"/>
                    </a:p>
                  </a:txBody>
                  <a:tcPr>
                    <a:lnL w="12700" cmpd="sng">
                      <a:solidFill>
                        <a:schemeClr val="bg1">
                          <a:lumMod val="85000"/>
                        </a:schemeClr>
                      </a:solidFill>
                      <a:prstDash val="solid"/>
                    </a:lnL>
                    <a:lnR w="12700">
                      <a:solidFill>
                        <a:schemeClr val="bg1">
                          <a:lumMod val="85000"/>
                        </a:schemeClr>
                      </a:solidFill>
                      <a:prstDash val="solid"/>
                    </a:lnR>
                    <a:lnT w="12700">
                      <a:solidFill>
                        <a:schemeClr val="bg1">
                          <a:lumMod val="85000"/>
                        </a:schemeClr>
                      </a:solidFill>
                      <a:prstDash val="solid"/>
                    </a:lnT>
                    <a:lnB w="12700">
                      <a:solidFill>
                        <a:schemeClr val="bg1">
                          <a:lumMod val="85000"/>
                        </a:schemeClr>
                      </a:solidFill>
                      <a:prstDash val="solid"/>
                    </a:lnB>
                  </a:tcPr>
                </a:tc>
                <a:tc>
                  <a:txBody>
                    <a:bodyPr/>
                    <a:p>
                      <a:pPr>
                        <a:buNone/>
                      </a:pPr>
                      <a:r>
                        <a:rPr lang="en-US" altLang="zh-CN" sz="1000"/>
                        <a:t>tf.keras.layers.Conv2D</a:t>
                      </a:r>
                      <a:endParaRPr lang="en-US" altLang="zh-CN" sz="1000"/>
                    </a:p>
                  </a:txBody>
                  <a:tcPr>
                    <a:lnL w="12700">
                      <a:solidFill>
                        <a:schemeClr val="bg1">
                          <a:lumMod val="85000"/>
                        </a:schemeClr>
                      </a:solidFill>
                      <a:prstDash val="solid"/>
                    </a:lnL>
                    <a:lnR w="12700">
                      <a:solidFill>
                        <a:schemeClr val="bg1">
                          <a:lumMod val="85000"/>
                        </a:schemeClr>
                      </a:solidFill>
                      <a:prstDash val="solid"/>
                    </a:lnR>
                    <a:lnT w="12700">
                      <a:solidFill>
                        <a:schemeClr val="bg1">
                          <a:lumMod val="85000"/>
                        </a:schemeClr>
                      </a:solidFill>
                      <a:prstDash val="solid"/>
                    </a:lnT>
                    <a:lnB w="12700">
                      <a:solidFill>
                        <a:schemeClr val="bg1">
                          <a:lumMod val="85000"/>
                        </a:schemeClr>
                      </a:solidFill>
                      <a:prstDash val="solid"/>
                    </a:lnB>
                  </a:tcPr>
                </a:tc>
                <a:tc>
                  <a:txBody>
                    <a:bodyPr/>
                    <a:p>
                      <a:pPr>
                        <a:buNone/>
                      </a:pPr>
                      <a:endParaRPr lang="zh-CN" altLang="en-US" sz="1000"/>
                    </a:p>
                  </a:txBody>
                  <a:tcPr>
                    <a:lnL w="12700">
                      <a:solidFill>
                        <a:schemeClr val="bg1">
                          <a:lumMod val="85000"/>
                        </a:schemeClr>
                      </a:solidFill>
                      <a:prstDash val="solid"/>
                    </a:lnL>
                    <a:lnR w="12700" cmpd="sng">
                      <a:solidFill>
                        <a:schemeClr val="bg1">
                          <a:lumMod val="85000"/>
                        </a:schemeClr>
                      </a:solidFill>
                      <a:prstDash val="solid"/>
                    </a:lnR>
                    <a:lnT w="12700">
                      <a:solidFill>
                        <a:schemeClr val="bg1">
                          <a:lumMod val="85000"/>
                        </a:schemeClr>
                      </a:solidFill>
                      <a:prstDash val="solid"/>
                    </a:lnT>
                    <a:lnB w="12700">
                      <a:solidFill>
                        <a:schemeClr val="bg1">
                          <a:lumMod val="85000"/>
                        </a:schemeClr>
                      </a:solidFill>
                      <a:prstDash val="solid"/>
                    </a:lnB>
                  </a:tcPr>
                </a:tc>
              </a:tr>
              <a:tr h="263525">
                <a:tc>
                  <a:txBody>
                    <a:bodyPr/>
                    <a:p>
                      <a:pPr>
                        <a:buNone/>
                      </a:pPr>
                      <a:r>
                        <a:rPr lang="en-US" altLang="zh-CN" sz="1000"/>
                        <a:t>torch.nn.Conv3D</a:t>
                      </a:r>
                      <a:endParaRPr lang="en-US" altLang="zh-CN" sz="1000"/>
                    </a:p>
                  </a:txBody>
                  <a:tcPr>
                    <a:lnL w="12700" cmpd="sng">
                      <a:solidFill>
                        <a:schemeClr val="bg1">
                          <a:lumMod val="85000"/>
                        </a:schemeClr>
                      </a:solidFill>
                      <a:prstDash val="solid"/>
                    </a:lnL>
                    <a:lnR w="12700">
                      <a:solidFill>
                        <a:schemeClr val="bg1">
                          <a:lumMod val="85000"/>
                        </a:schemeClr>
                      </a:solidFill>
                      <a:prstDash val="solid"/>
                    </a:lnR>
                    <a:lnT w="12700">
                      <a:solidFill>
                        <a:schemeClr val="bg1">
                          <a:lumMod val="85000"/>
                        </a:schemeClr>
                      </a:solidFill>
                      <a:prstDash val="solid"/>
                    </a:lnT>
                    <a:lnB w="12700">
                      <a:solidFill>
                        <a:schemeClr val="bg1">
                          <a:lumMod val="85000"/>
                        </a:schemeClr>
                      </a:solidFill>
                      <a:prstDash val="solid"/>
                    </a:lnB>
                  </a:tcPr>
                </a:tc>
                <a:tc>
                  <a:txBody>
                    <a:bodyPr/>
                    <a:p>
                      <a:pPr>
                        <a:buNone/>
                      </a:pPr>
                      <a:r>
                        <a:rPr lang="en-US" altLang="zh-CN" sz="1000"/>
                        <a:t>tf.keras.layers.Conv3D</a:t>
                      </a:r>
                      <a:endParaRPr lang="en-US" altLang="zh-CN" sz="1000"/>
                    </a:p>
                  </a:txBody>
                  <a:tcPr>
                    <a:lnL w="12700">
                      <a:solidFill>
                        <a:schemeClr val="bg1">
                          <a:lumMod val="85000"/>
                        </a:schemeClr>
                      </a:solidFill>
                      <a:prstDash val="solid"/>
                    </a:lnL>
                    <a:lnR w="12700">
                      <a:solidFill>
                        <a:schemeClr val="bg1">
                          <a:lumMod val="85000"/>
                        </a:schemeClr>
                      </a:solidFill>
                      <a:prstDash val="solid"/>
                    </a:lnR>
                    <a:lnT w="12700">
                      <a:solidFill>
                        <a:schemeClr val="bg1">
                          <a:lumMod val="85000"/>
                        </a:schemeClr>
                      </a:solidFill>
                      <a:prstDash val="solid"/>
                    </a:lnT>
                    <a:lnB w="12700">
                      <a:solidFill>
                        <a:schemeClr val="bg1">
                          <a:lumMod val="85000"/>
                        </a:schemeClr>
                      </a:solidFill>
                      <a:prstDash val="solid"/>
                    </a:lnB>
                  </a:tcPr>
                </a:tc>
                <a:tc>
                  <a:txBody>
                    <a:bodyPr/>
                    <a:p>
                      <a:pPr>
                        <a:buNone/>
                      </a:pPr>
                      <a:endParaRPr lang="zh-CN" altLang="en-US" sz="1000"/>
                    </a:p>
                  </a:txBody>
                  <a:tcPr>
                    <a:lnL w="12700">
                      <a:solidFill>
                        <a:schemeClr val="bg1">
                          <a:lumMod val="85000"/>
                        </a:schemeClr>
                      </a:solidFill>
                      <a:prstDash val="solid"/>
                    </a:lnL>
                    <a:lnR w="12700" cmpd="sng">
                      <a:solidFill>
                        <a:schemeClr val="bg1">
                          <a:lumMod val="85000"/>
                        </a:schemeClr>
                      </a:solidFill>
                      <a:prstDash val="solid"/>
                    </a:lnR>
                    <a:lnT w="12700">
                      <a:solidFill>
                        <a:schemeClr val="bg1">
                          <a:lumMod val="85000"/>
                        </a:schemeClr>
                      </a:solidFill>
                      <a:prstDash val="solid"/>
                    </a:lnT>
                    <a:lnB w="12700">
                      <a:solidFill>
                        <a:schemeClr val="bg1">
                          <a:lumMod val="85000"/>
                        </a:schemeClr>
                      </a:solidFill>
                      <a:prstDash val="solid"/>
                    </a:lnB>
                  </a:tcPr>
                </a:tc>
              </a:tr>
              <a:tr h="219075">
                <a:tc>
                  <a:txBody>
                    <a:bodyPr/>
                    <a:p>
                      <a:pPr>
                        <a:buNone/>
                      </a:pPr>
                      <a:r>
                        <a:rPr lang="en-US" altLang="zh-CN" sz="1000"/>
                        <a:t>torch.nn.MaxPool2d</a:t>
                      </a:r>
                      <a:endParaRPr lang="en-US" altLang="zh-CN" sz="1000"/>
                    </a:p>
                  </a:txBody>
                  <a:tcPr>
                    <a:lnL w="12700" cmpd="sng">
                      <a:solidFill>
                        <a:schemeClr val="bg1">
                          <a:lumMod val="85000"/>
                        </a:schemeClr>
                      </a:solidFill>
                      <a:prstDash val="solid"/>
                    </a:lnL>
                    <a:lnR w="12700">
                      <a:solidFill>
                        <a:schemeClr val="bg1">
                          <a:lumMod val="85000"/>
                        </a:schemeClr>
                      </a:solidFill>
                      <a:prstDash val="solid"/>
                    </a:lnR>
                    <a:lnT w="12700">
                      <a:solidFill>
                        <a:schemeClr val="bg1">
                          <a:lumMod val="85000"/>
                        </a:schemeClr>
                      </a:solidFill>
                      <a:prstDash val="solid"/>
                    </a:lnT>
                    <a:lnB w="12700">
                      <a:solidFill>
                        <a:schemeClr val="bg1">
                          <a:lumMod val="85000"/>
                        </a:schemeClr>
                      </a:solidFill>
                      <a:prstDash val="solid"/>
                    </a:lnB>
                  </a:tcPr>
                </a:tc>
                <a:tc>
                  <a:txBody>
                    <a:bodyPr/>
                    <a:p>
                      <a:pPr>
                        <a:buNone/>
                      </a:pPr>
                      <a:r>
                        <a:rPr lang="en-US" altLang="zh-CN" sz="1000"/>
                        <a:t>tf.keras.layers.MaxPool2D</a:t>
                      </a:r>
                      <a:endParaRPr lang="en-US" altLang="zh-CN" sz="1000"/>
                    </a:p>
                  </a:txBody>
                  <a:tcPr>
                    <a:lnL w="12700">
                      <a:solidFill>
                        <a:schemeClr val="bg1">
                          <a:lumMod val="85000"/>
                        </a:schemeClr>
                      </a:solidFill>
                      <a:prstDash val="solid"/>
                    </a:lnL>
                    <a:lnR w="12700">
                      <a:solidFill>
                        <a:schemeClr val="bg1">
                          <a:lumMod val="85000"/>
                        </a:schemeClr>
                      </a:solidFill>
                      <a:prstDash val="solid"/>
                    </a:lnR>
                    <a:lnT w="12700">
                      <a:solidFill>
                        <a:schemeClr val="bg1">
                          <a:lumMod val="85000"/>
                        </a:schemeClr>
                      </a:solidFill>
                      <a:prstDash val="solid"/>
                    </a:lnT>
                    <a:lnB w="12700">
                      <a:solidFill>
                        <a:schemeClr val="bg1">
                          <a:lumMod val="85000"/>
                        </a:schemeClr>
                      </a:solidFill>
                      <a:prstDash val="solid"/>
                    </a:lnB>
                  </a:tcPr>
                </a:tc>
                <a:tc>
                  <a:txBody>
                    <a:bodyPr/>
                    <a:p>
                      <a:pPr>
                        <a:buNone/>
                      </a:pPr>
                      <a:endParaRPr lang="zh-CN" altLang="en-US" sz="1000"/>
                    </a:p>
                  </a:txBody>
                  <a:tcPr>
                    <a:lnL w="12700">
                      <a:solidFill>
                        <a:schemeClr val="bg1">
                          <a:lumMod val="85000"/>
                        </a:schemeClr>
                      </a:solidFill>
                      <a:prstDash val="solid"/>
                    </a:lnL>
                    <a:lnR w="12700" cmpd="sng">
                      <a:solidFill>
                        <a:schemeClr val="bg1">
                          <a:lumMod val="85000"/>
                        </a:schemeClr>
                      </a:solidFill>
                      <a:prstDash val="solid"/>
                    </a:lnR>
                    <a:lnT w="12700">
                      <a:solidFill>
                        <a:schemeClr val="bg1">
                          <a:lumMod val="85000"/>
                        </a:schemeClr>
                      </a:solidFill>
                      <a:prstDash val="solid"/>
                    </a:lnT>
                    <a:lnB w="12700">
                      <a:solidFill>
                        <a:schemeClr val="bg1">
                          <a:lumMod val="85000"/>
                        </a:schemeClr>
                      </a:solidFill>
                      <a:prstDash val="solid"/>
                    </a:lnB>
                  </a:tcPr>
                </a:tc>
              </a:tr>
              <a:tr h="227965">
                <a:tc>
                  <a:txBody>
                    <a:bodyPr/>
                    <a:p>
                      <a:pPr>
                        <a:buNone/>
                      </a:pPr>
                      <a:r>
                        <a:rPr lang="en-US" altLang="zh-CN" sz="1000"/>
                        <a:t>torch.nn.AvgPool2d</a:t>
                      </a:r>
                      <a:endParaRPr lang="en-US" altLang="zh-CN" sz="1000"/>
                    </a:p>
                  </a:txBody>
                  <a:tcPr>
                    <a:lnL w="12700" cmpd="sng">
                      <a:solidFill>
                        <a:schemeClr val="bg1">
                          <a:lumMod val="85000"/>
                        </a:schemeClr>
                      </a:solidFill>
                      <a:prstDash val="solid"/>
                    </a:lnL>
                    <a:lnR w="12700">
                      <a:solidFill>
                        <a:schemeClr val="bg1">
                          <a:lumMod val="85000"/>
                        </a:schemeClr>
                      </a:solidFill>
                      <a:prstDash val="solid"/>
                    </a:lnR>
                    <a:lnT w="12700">
                      <a:solidFill>
                        <a:schemeClr val="bg1">
                          <a:lumMod val="85000"/>
                        </a:schemeClr>
                      </a:solidFill>
                      <a:prstDash val="solid"/>
                    </a:lnT>
                    <a:lnB w="12700">
                      <a:solidFill>
                        <a:schemeClr val="bg1">
                          <a:lumMod val="85000"/>
                        </a:schemeClr>
                      </a:solidFill>
                      <a:prstDash val="solid"/>
                    </a:lnB>
                  </a:tcPr>
                </a:tc>
                <a:tc>
                  <a:txBody>
                    <a:bodyPr/>
                    <a:p>
                      <a:pPr>
                        <a:buNone/>
                      </a:pPr>
                      <a:r>
                        <a:rPr lang="en-US" altLang="zh-CN" sz="1000"/>
                        <a:t>tf.keras.layers.AveragePool2D</a:t>
                      </a:r>
                      <a:endParaRPr lang="en-US" altLang="zh-CN" sz="1000"/>
                    </a:p>
                  </a:txBody>
                  <a:tcPr>
                    <a:lnL w="12700">
                      <a:solidFill>
                        <a:schemeClr val="bg1">
                          <a:lumMod val="85000"/>
                        </a:schemeClr>
                      </a:solidFill>
                      <a:prstDash val="solid"/>
                    </a:lnL>
                    <a:lnR w="12700">
                      <a:solidFill>
                        <a:schemeClr val="bg1">
                          <a:lumMod val="85000"/>
                        </a:schemeClr>
                      </a:solidFill>
                      <a:prstDash val="solid"/>
                    </a:lnR>
                    <a:lnT w="12700">
                      <a:solidFill>
                        <a:schemeClr val="bg1">
                          <a:lumMod val="85000"/>
                        </a:schemeClr>
                      </a:solidFill>
                      <a:prstDash val="solid"/>
                    </a:lnT>
                    <a:lnB w="12700">
                      <a:solidFill>
                        <a:schemeClr val="bg1">
                          <a:lumMod val="85000"/>
                        </a:schemeClr>
                      </a:solidFill>
                      <a:prstDash val="solid"/>
                    </a:lnB>
                  </a:tcPr>
                </a:tc>
                <a:tc>
                  <a:txBody>
                    <a:bodyPr/>
                    <a:p>
                      <a:pPr>
                        <a:buNone/>
                      </a:pPr>
                      <a:endParaRPr lang="zh-CN" altLang="en-US" sz="1000"/>
                    </a:p>
                  </a:txBody>
                  <a:tcPr>
                    <a:lnL w="12700">
                      <a:solidFill>
                        <a:schemeClr val="bg1">
                          <a:lumMod val="85000"/>
                        </a:schemeClr>
                      </a:solidFill>
                      <a:prstDash val="solid"/>
                    </a:lnL>
                    <a:lnR w="12700" cmpd="sng">
                      <a:solidFill>
                        <a:schemeClr val="bg1">
                          <a:lumMod val="85000"/>
                        </a:schemeClr>
                      </a:solidFill>
                      <a:prstDash val="solid"/>
                    </a:lnR>
                    <a:lnT w="12700">
                      <a:solidFill>
                        <a:schemeClr val="bg1">
                          <a:lumMod val="85000"/>
                        </a:schemeClr>
                      </a:solidFill>
                      <a:prstDash val="solid"/>
                    </a:lnT>
                    <a:lnB w="12700">
                      <a:solidFill>
                        <a:schemeClr val="bg1">
                          <a:lumMod val="85000"/>
                        </a:schemeClr>
                      </a:solidFill>
                      <a:prstDash val="solid"/>
                    </a:lnB>
                  </a:tcPr>
                </a:tc>
              </a:tr>
              <a:tr h="198120">
                <a:tc>
                  <a:txBody>
                    <a:bodyPr/>
                    <a:p>
                      <a:pPr>
                        <a:buNone/>
                      </a:pPr>
                      <a:r>
                        <a:rPr lang="zh-CN" altLang="en-US" sz="1000"/>
                        <a:t>……</a:t>
                      </a:r>
                      <a:endParaRPr lang="zh-CN" altLang="en-US" sz="1000"/>
                    </a:p>
                  </a:txBody>
                  <a:tcPr>
                    <a:lnL w="12700" cmpd="sng">
                      <a:solidFill>
                        <a:schemeClr val="bg1">
                          <a:lumMod val="85000"/>
                        </a:schemeClr>
                      </a:solidFill>
                      <a:prstDash val="solid"/>
                    </a:lnL>
                    <a:lnR w="12700">
                      <a:solidFill>
                        <a:schemeClr val="bg1">
                          <a:lumMod val="85000"/>
                        </a:schemeClr>
                      </a:solidFill>
                      <a:prstDash val="solid"/>
                    </a:lnR>
                    <a:lnT w="12700">
                      <a:solidFill>
                        <a:schemeClr val="bg1">
                          <a:lumMod val="85000"/>
                        </a:schemeClr>
                      </a:solidFill>
                      <a:prstDash val="solid"/>
                    </a:lnT>
                    <a:lnB w="12700" cmpd="sng">
                      <a:solidFill>
                        <a:schemeClr val="bg1">
                          <a:lumMod val="85000"/>
                        </a:schemeClr>
                      </a:solidFill>
                      <a:prstDash val="solid"/>
                    </a:lnB>
                  </a:tcPr>
                </a:tc>
                <a:tc>
                  <a:txBody>
                    <a:bodyPr/>
                    <a:p>
                      <a:pPr>
                        <a:buNone/>
                      </a:pPr>
                      <a:r>
                        <a:rPr lang="zh-CN" altLang="en-US" sz="1000"/>
                        <a:t>……</a:t>
                      </a:r>
                      <a:endParaRPr lang="zh-CN" altLang="en-US" sz="1000"/>
                    </a:p>
                  </a:txBody>
                  <a:tcPr>
                    <a:lnL w="12700">
                      <a:solidFill>
                        <a:schemeClr val="bg1">
                          <a:lumMod val="85000"/>
                        </a:schemeClr>
                      </a:solidFill>
                      <a:prstDash val="solid"/>
                    </a:lnL>
                    <a:lnR w="12700">
                      <a:solidFill>
                        <a:schemeClr val="bg1">
                          <a:lumMod val="85000"/>
                        </a:schemeClr>
                      </a:solidFill>
                      <a:prstDash val="solid"/>
                    </a:lnR>
                    <a:lnT w="12700">
                      <a:solidFill>
                        <a:schemeClr val="bg1">
                          <a:lumMod val="85000"/>
                        </a:schemeClr>
                      </a:solidFill>
                      <a:prstDash val="solid"/>
                    </a:lnT>
                    <a:lnB w="12700" cmpd="sng">
                      <a:solidFill>
                        <a:schemeClr val="bg1">
                          <a:lumMod val="85000"/>
                        </a:schemeClr>
                      </a:solidFill>
                      <a:prstDash val="solid"/>
                    </a:lnB>
                  </a:tcPr>
                </a:tc>
                <a:tc>
                  <a:txBody>
                    <a:bodyPr/>
                    <a:p>
                      <a:pPr>
                        <a:buNone/>
                      </a:pPr>
                      <a:endParaRPr lang="zh-CN" altLang="en-US" sz="1000"/>
                    </a:p>
                  </a:txBody>
                  <a:tcPr>
                    <a:lnL w="12700">
                      <a:solidFill>
                        <a:schemeClr val="bg1">
                          <a:lumMod val="85000"/>
                        </a:schemeClr>
                      </a:solidFill>
                      <a:prstDash val="solid"/>
                    </a:lnL>
                    <a:lnR w="12700" cmpd="sng">
                      <a:solidFill>
                        <a:schemeClr val="bg1">
                          <a:lumMod val="85000"/>
                        </a:schemeClr>
                      </a:solidFill>
                      <a:prstDash val="solid"/>
                    </a:lnR>
                    <a:lnT w="12700">
                      <a:solidFill>
                        <a:schemeClr val="bg1">
                          <a:lumMod val="85000"/>
                        </a:schemeClr>
                      </a:solidFill>
                      <a:prstDash val="solid"/>
                    </a:lnT>
                    <a:lnB w="12700" cmpd="sng">
                      <a:solidFill>
                        <a:schemeClr val="bg1">
                          <a:lumMod val="85000"/>
                        </a:schemeClr>
                      </a:solidFill>
                      <a:prstDash val="solid"/>
                    </a:lnB>
                  </a:tcPr>
                </a:tc>
              </a:tr>
            </a:tbl>
          </a:graphicData>
        </a:graphic>
      </p:graphicFrame>
      <p:sp>
        <p:nvSpPr>
          <p:cNvPr id="28" name="圆角矩形 27"/>
          <p:cNvSpPr/>
          <p:nvPr/>
        </p:nvSpPr>
        <p:spPr>
          <a:xfrm>
            <a:off x="6974205" y="2363470"/>
            <a:ext cx="5067300" cy="1470660"/>
          </a:xfrm>
          <a:prstGeom prst="roundRect">
            <a:avLst/>
          </a:prstGeom>
          <a:solidFill>
            <a:schemeClr val="bg1">
              <a:lumMod val="95000"/>
            </a:schemeClr>
          </a:solidFill>
          <a:ln>
            <a:noFill/>
          </a:ln>
        </p:spPr>
        <p:style>
          <a:lnRef idx="2">
            <a:schemeClr val="accent1"/>
          </a:lnRef>
          <a:fillRef idx="0">
            <a:srgbClr val="FFFFFF"/>
          </a:fillRef>
          <a:effectRef idx="0">
            <a:srgbClr val="FFFFFF"/>
          </a:effectRef>
          <a:fontRef idx="minor">
            <a:schemeClr val="dk1"/>
          </a:fontRef>
        </p:style>
        <p:txBody>
          <a:bodyPr rtlCol="0" anchor="ctr"/>
          <a:p>
            <a:pPr indent="0" algn="l" fontAlgn="auto">
              <a:lnSpc>
                <a:spcPts val="1800"/>
              </a:lnSpc>
            </a:pPr>
            <a:r>
              <a:rPr lang="en-US" altLang="zh-CN" sz="1200" b="1">
                <a:solidFill>
                  <a:srgbClr val="000080"/>
                </a:solidFill>
                <a:latin typeface="Courier New Bold" charset="0"/>
                <a:cs typeface="Courier New Bold" charset="0"/>
              </a:rPr>
              <a:t>def </a:t>
            </a:r>
            <a:r>
              <a:rPr lang="en-US" altLang="zh-CN" sz="1200" b="1">
                <a:solidFill>
                  <a:schemeClr val="tx1"/>
                </a:solidFill>
                <a:latin typeface="Courier New Regular" charset="0"/>
                <a:cs typeface="Courier New Regular" charset="0"/>
              </a:rPr>
              <a:t>Demo(label_num=</a:t>
            </a:r>
            <a:r>
              <a:rPr lang="en-US" altLang="zh-CN" sz="1200" b="1">
                <a:solidFill>
                  <a:srgbClr val="000080"/>
                </a:solidFill>
                <a:latin typeface="Courier New Regular" charset="0"/>
                <a:cs typeface="Courier New Regular" charset="0"/>
              </a:rPr>
              <a:t>10</a:t>
            </a:r>
            <a:r>
              <a:rPr lang="en-US" altLang="zh-CN" sz="1200" b="1">
                <a:solidFill>
                  <a:schemeClr val="tx1"/>
                </a:solidFill>
                <a:latin typeface="Courier New Regular" charset="0"/>
                <a:cs typeface="Courier New Regular" charset="0"/>
              </a:rPr>
              <a:t>, input_shape=</a:t>
            </a:r>
            <a:r>
              <a:rPr lang="en-US" altLang="zh-CN" sz="1200" b="1">
                <a:solidFill>
                  <a:srgbClr val="000080"/>
                </a:solidFill>
                <a:latin typeface="Courier New Regular" charset="0"/>
                <a:cs typeface="Courier New Regular" charset="0"/>
              </a:rPr>
              <a:t>(28, 28, 1)</a:t>
            </a:r>
            <a:r>
              <a:rPr lang="en-US" altLang="zh-CN" sz="1200" b="1">
                <a:solidFill>
                  <a:schemeClr val="tx1"/>
                </a:solidFill>
                <a:latin typeface="Courier New Regular" charset="0"/>
                <a:cs typeface="Courier New Regular" charset="0"/>
              </a:rPr>
              <a:t>):</a:t>
            </a:r>
            <a:endParaRPr lang="en-US" altLang="zh-CN" sz="1200" b="1">
              <a:solidFill>
                <a:schemeClr val="tx1"/>
              </a:solidFill>
              <a:latin typeface="Courier New Regular" charset="0"/>
              <a:cs typeface="Courier New Regular" charset="0"/>
            </a:endParaRPr>
          </a:p>
          <a:p>
            <a:pPr indent="0" algn="l" fontAlgn="auto">
              <a:lnSpc>
                <a:spcPts val="1800"/>
              </a:lnSpc>
            </a:pPr>
            <a:r>
              <a:rPr lang="en-US" altLang="zh-CN" sz="1200" b="1">
                <a:solidFill>
                  <a:schemeClr val="tx1"/>
                </a:solidFill>
                <a:latin typeface="Courier New Regular" charset="0"/>
                <a:cs typeface="Courier New Regular" charset="0"/>
              </a:rPr>
              <a:t>    input_tensor = tf.keras.Input(</a:t>
            </a:r>
            <a:r>
              <a:rPr lang="en-US" altLang="zh-CN" sz="1200" b="1">
                <a:solidFill>
                  <a:srgbClr val="A5719F"/>
                </a:solidFill>
                <a:latin typeface="Courier New Regular" charset="0"/>
                <a:cs typeface="Courier New Regular" charset="0"/>
              </a:rPr>
              <a:t>shape</a:t>
            </a:r>
            <a:r>
              <a:rPr lang="en-US" altLang="zh-CN" sz="1200" b="1">
                <a:solidFill>
                  <a:schemeClr val="tx1"/>
                </a:solidFill>
                <a:latin typeface="Courier New Regular" charset="0"/>
                <a:cs typeface="Courier New Regular" charset="0"/>
              </a:rPr>
              <a:t>=input_shape)   </a:t>
            </a:r>
            <a:endParaRPr lang="en-US" altLang="zh-CN" sz="1200" b="1">
              <a:solidFill>
                <a:schemeClr val="tx1"/>
              </a:solidFill>
              <a:latin typeface="Courier New Regular" charset="0"/>
              <a:cs typeface="Courier New Regular" charset="0"/>
            </a:endParaRPr>
          </a:p>
          <a:p>
            <a:pPr indent="0" algn="l" fontAlgn="auto">
              <a:lnSpc>
                <a:spcPts val="1800"/>
              </a:lnSpc>
            </a:pPr>
            <a:r>
              <a:rPr lang="en-US" altLang="zh-CN" sz="1200" b="1">
                <a:solidFill>
                  <a:schemeClr val="tx1"/>
                </a:solidFill>
                <a:latin typeface="Courier New Regular" charset="0"/>
                <a:cs typeface="Courier New Regular" charset="0"/>
              </a:rPr>
              <a:t>   </a:t>
            </a:r>
            <a:r>
              <a:rPr lang="en-US" altLang="zh-CN" sz="1200" b="1">
                <a:solidFill>
                  <a:schemeClr val="accent2"/>
                </a:solidFill>
                <a:latin typeface="Courier New Bold" charset="0"/>
                <a:cs typeface="Courier New Bold" charset="0"/>
              </a:rPr>
              <a:t> # 1st block</a:t>
            </a:r>
            <a:endParaRPr lang="en-US" altLang="zh-CN" sz="1200" b="1">
              <a:solidFill>
                <a:schemeClr val="accent2"/>
              </a:solidFill>
              <a:latin typeface="Courier New Bold" charset="0"/>
              <a:cs typeface="Courier New Bold" charset="0"/>
            </a:endParaRPr>
          </a:p>
          <a:p>
            <a:pPr indent="0" algn="l" fontAlgn="auto">
              <a:lnSpc>
                <a:spcPts val="1800"/>
              </a:lnSpc>
            </a:pPr>
            <a:r>
              <a:rPr lang="en-US" altLang="zh-CN" sz="1200" b="1">
                <a:solidFill>
                  <a:schemeClr val="tx1"/>
                </a:solidFill>
                <a:latin typeface="Courier New Regular" charset="0"/>
                <a:cs typeface="Courier New Regular" charset="0"/>
              </a:rPr>
              <a:t>    </a:t>
            </a:r>
            <a:r>
              <a:rPr lang="en-US" altLang="zh-CN" sz="1200" b="1" i="1">
                <a:solidFill>
                  <a:schemeClr val="tx1"/>
                </a:solidFill>
                <a:latin typeface="Courier New Bold Italic" charset="0"/>
                <a:cs typeface="Courier New Bold Italic" charset="0"/>
              </a:rPr>
              <a:t>x = </a:t>
            </a:r>
            <a:r>
              <a:rPr lang="en-US" altLang="zh-CN" sz="1200" b="1" i="1">
                <a:solidFill>
                  <a:schemeClr val="tx1"/>
                </a:solidFill>
                <a:latin typeface="Courier New Bold Italic" charset="0"/>
                <a:cs typeface="Courier New Bold Italic" charset="0"/>
              </a:rPr>
              <a:t>tf.keras.layers.Conv2D(...)</a:t>
            </a:r>
            <a:endParaRPr lang="en-US" altLang="zh-CN" sz="1200" b="1" i="1">
              <a:solidFill>
                <a:schemeClr val="tx1"/>
              </a:solidFill>
              <a:latin typeface="Courier New Bold Italic" charset="0"/>
              <a:cs typeface="Courier New Bold Italic" charset="0"/>
            </a:endParaRPr>
          </a:p>
          <a:p>
            <a:pPr indent="0" algn="l" fontAlgn="auto">
              <a:lnSpc>
                <a:spcPts val="1800"/>
              </a:lnSpc>
            </a:pPr>
            <a:endParaRPr lang="en-US" altLang="zh-CN" sz="1200" b="1">
              <a:solidFill>
                <a:schemeClr val="tx1"/>
              </a:solidFill>
              <a:latin typeface="Courier New Regular" charset="0"/>
              <a:cs typeface="Courier New Regular" charset="0"/>
            </a:endParaRPr>
          </a:p>
          <a:p>
            <a:pPr indent="0" algn="l" fontAlgn="auto">
              <a:lnSpc>
                <a:spcPts val="1800"/>
              </a:lnSpc>
            </a:pPr>
            <a:r>
              <a:rPr lang="en-US" altLang="zh-CN" sz="1200" b="1">
                <a:solidFill>
                  <a:schemeClr val="tx1"/>
                </a:solidFill>
                <a:latin typeface="Courier New Regular" charset="0"/>
                <a:cs typeface="Courier New Regular" charset="0"/>
              </a:rPr>
              <a:t>    </a:t>
            </a:r>
            <a:r>
              <a:rPr lang="en-US" altLang="zh-CN" sz="1200" b="1">
                <a:solidFill>
                  <a:srgbClr val="000080"/>
                </a:solidFill>
                <a:latin typeface="Courier New Bold" charset="0"/>
                <a:cs typeface="Courier New Bold" charset="0"/>
              </a:rPr>
              <a:t>return </a:t>
            </a:r>
            <a:r>
              <a:rPr lang="en-US" altLang="zh-CN" sz="1200" b="1">
                <a:solidFill>
                  <a:schemeClr val="tx1"/>
                </a:solidFill>
                <a:latin typeface="Courier New Regular" charset="0"/>
                <a:cs typeface="Courier New Regular" charset="0"/>
              </a:rPr>
              <a:t>x</a:t>
            </a:r>
            <a:endParaRPr lang="en-US" altLang="zh-CN" sz="1200" b="1">
              <a:solidFill>
                <a:schemeClr val="tx1"/>
              </a:solidFill>
              <a:latin typeface="Courier New Regular" charset="0"/>
              <a:cs typeface="Courier New Regular" charset="0"/>
            </a:endParaRPr>
          </a:p>
        </p:txBody>
      </p:sp>
      <p:sp>
        <p:nvSpPr>
          <p:cNvPr id="30" name="圆角右箭头 29"/>
          <p:cNvSpPr/>
          <p:nvPr/>
        </p:nvSpPr>
        <p:spPr>
          <a:xfrm flipV="1">
            <a:off x="634365" y="4190365"/>
            <a:ext cx="570865" cy="1779905"/>
          </a:xfrm>
          <a:prstGeom prst="bentArrow">
            <a:avLst>
              <a:gd name="adj1" fmla="val 20307"/>
              <a:gd name="adj2" fmla="val 25000"/>
              <a:gd name="adj3" fmla="val 25000"/>
              <a:gd name="adj4" fmla="val 43750"/>
            </a:avLst>
          </a:prstGeom>
          <a:solidFill>
            <a:srgbClr val="730067"/>
          </a:solidFill>
          <a:ln>
            <a:solidFill>
              <a:srgbClr val="6A005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44" name="圆角矩形 43"/>
          <p:cNvSpPr/>
          <p:nvPr/>
        </p:nvSpPr>
        <p:spPr>
          <a:xfrm>
            <a:off x="2652395" y="2363470"/>
            <a:ext cx="4241165" cy="2553335"/>
          </a:xfrm>
          <a:prstGeom prst="roundRect">
            <a:avLst/>
          </a:prstGeom>
          <a:solidFill>
            <a:schemeClr val="bg1">
              <a:lumMod val="95000"/>
            </a:schemeClr>
          </a:solidFill>
          <a:ln>
            <a:noFill/>
          </a:ln>
        </p:spPr>
        <p:style>
          <a:lnRef idx="2">
            <a:schemeClr val="accent1"/>
          </a:lnRef>
          <a:fillRef idx="0">
            <a:srgbClr val="FFFFFF"/>
          </a:fillRef>
          <a:effectRef idx="0">
            <a:srgbClr val="FFFFFF"/>
          </a:effectRef>
          <a:fontRef idx="minor">
            <a:schemeClr val="dk1"/>
          </a:fontRef>
        </p:style>
        <p:txBody>
          <a:bodyPr rtlCol="0" anchor="ctr"/>
          <a:p>
            <a:pPr indent="0" algn="l" fontAlgn="auto">
              <a:lnSpc>
                <a:spcPts val="1800"/>
              </a:lnSpc>
            </a:pPr>
            <a:r>
              <a:rPr lang="en-US" altLang="zh-CN" sz="1200" b="1">
                <a:solidFill>
                  <a:srgbClr val="000080"/>
                </a:solidFill>
                <a:latin typeface="Courier New Bold" charset="0"/>
                <a:cs typeface="Courier New Bold" charset="0"/>
              </a:rPr>
              <a:t>class</a:t>
            </a:r>
            <a:r>
              <a:rPr lang="en-US" altLang="zh-CN" sz="1200" b="1">
                <a:solidFill>
                  <a:schemeClr val="tx1"/>
                </a:solidFill>
                <a:latin typeface="Courier New Regular" charset="0"/>
                <a:cs typeface="Courier New Regular" charset="0"/>
              </a:rPr>
              <a:t> Demo(torch.nn.Module):</a:t>
            </a:r>
            <a:endParaRPr lang="en-US" altLang="zh-CN" sz="1200" b="1">
              <a:solidFill>
                <a:schemeClr val="tx1"/>
              </a:solidFill>
              <a:latin typeface="Courier New Regular" charset="0"/>
              <a:cs typeface="Courier New Regular" charset="0"/>
            </a:endParaRPr>
          </a:p>
          <a:p>
            <a:pPr indent="0" algn="l" fontAlgn="auto">
              <a:lnSpc>
                <a:spcPts val="1800"/>
              </a:lnSpc>
            </a:pPr>
            <a:r>
              <a:rPr lang="en-US" altLang="zh-CN" sz="1200" b="1">
                <a:solidFill>
                  <a:schemeClr val="tx1"/>
                </a:solidFill>
                <a:latin typeface="Courier New Regular" charset="0"/>
                <a:cs typeface="Courier New Regular" charset="0"/>
              </a:rPr>
              <a:t>    </a:t>
            </a:r>
            <a:r>
              <a:rPr lang="en-US" altLang="zh-CN" sz="1200" b="1">
                <a:solidFill>
                  <a:srgbClr val="000080"/>
                </a:solidFill>
                <a:latin typeface="Courier New Bold" charset="0"/>
                <a:cs typeface="Courier New Bold" charset="0"/>
              </a:rPr>
              <a:t>def</a:t>
            </a:r>
            <a:r>
              <a:rPr lang="en-US" altLang="zh-CN" sz="1200" b="1">
                <a:solidFill>
                  <a:schemeClr val="tx1"/>
                </a:solidFill>
                <a:latin typeface="Courier New Regular" charset="0"/>
                <a:cs typeface="Courier New Regular" charset="0"/>
              </a:rPr>
              <a:t> </a:t>
            </a:r>
            <a:r>
              <a:rPr lang="en-US" altLang="zh-CN" sz="1200" b="1">
                <a:solidFill>
                  <a:srgbClr val="CE5ECE"/>
                </a:solidFill>
                <a:latin typeface="Courier New Bold" charset="0"/>
                <a:cs typeface="Courier New Bold" charset="0"/>
              </a:rPr>
              <a:t>__init__</a:t>
            </a:r>
            <a:r>
              <a:rPr lang="en-US" altLang="zh-CN" sz="1200" b="1">
                <a:solidFill>
                  <a:schemeClr val="tx1"/>
                </a:solidFill>
                <a:latin typeface="Courier New Regular" charset="0"/>
                <a:cs typeface="Courier New Regular" charset="0"/>
              </a:rPr>
              <a:t>(</a:t>
            </a:r>
            <a:r>
              <a:rPr lang="en-US" altLang="zh-CN" sz="1200" b="1">
                <a:solidFill>
                  <a:srgbClr val="A5719F"/>
                </a:solidFill>
                <a:latin typeface="Courier New Regular" charset="0"/>
                <a:cs typeface="Courier New Regular" charset="0"/>
              </a:rPr>
              <a:t>self</a:t>
            </a:r>
            <a:r>
              <a:rPr lang="en-US" altLang="zh-CN" sz="1200" b="1">
                <a:solidFill>
                  <a:schemeClr val="tx1"/>
                </a:solidFill>
                <a:latin typeface="Courier New Regular" charset="0"/>
                <a:cs typeface="Courier New Regular" charset="0"/>
              </a:rPr>
              <a:t>):</a:t>
            </a:r>
            <a:endParaRPr lang="en-US" altLang="zh-CN" sz="1200" b="1">
              <a:solidFill>
                <a:schemeClr val="tx1"/>
              </a:solidFill>
              <a:latin typeface="Courier New Regular" charset="0"/>
              <a:cs typeface="Courier New Regular" charset="0"/>
            </a:endParaRPr>
          </a:p>
          <a:p>
            <a:pPr indent="0" algn="l" fontAlgn="auto">
              <a:lnSpc>
                <a:spcPts val="1800"/>
              </a:lnSpc>
            </a:pPr>
            <a:r>
              <a:rPr lang="en-US" altLang="zh-CN" sz="1200" b="1">
                <a:solidFill>
                  <a:schemeClr val="tx1"/>
                </a:solidFill>
                <a:latin typeface="Courier New Regular" charset="0"/>
                <a:cs typeface="Courier New Regular" charset="0"/>
              </a:rPr>
              <a:t>        </a:t>
            </a:r>
            <a:r>
              <a:rPr lang="en-US" altLang="zh-CN" sz="1200" b="1">
                <a:solidFill>
                  <a:srgbClr val="000080"/>
                </a:solidFill>
                <a:latin typeface="Courier New Regular" charset="0"/>
                <a:cs typeface="Courier New Regular" charset="0"/>
              </a:rPr>
              <a:t>super</a:t>
            </a:r>
            <a:r>
              <a:rPr lang="en-US" altLang="zh-CN" sz="1200" b="1">
                <a:solidFill>
                  <a:schemeClr val="tx1"/>
                </a:solidFill>
                <a:latin typeface="Courier New Regular" charset="0"/>
                <a:cs typeface="Courier New Regular" charset="0"/>
              </a:rPr>
              <a:t>(</a:t>
            </a:r>
            <a:r>
              <a:rPr lang="en-US" altLang="zh-CN" sz="1200" b="1">
                <a:solidFill>
                  <a:schemeClr val="tx1"/>
                </a:solidFill>
                <a:latin typeface="Courier New Regular" charset="0"/>
                <a:cs typeface="Courier New Regular" charset="0"/>
                <a:sym typeface="+mn-ea"/>
              </a:rPr>
              <a:t>Demo</a:t>
            </a:r>
            <a:r>
              <a:rPr lang="en-US" altLang="zh-CN" sz="1200" b="1">
                <a:solidFill>
                  <a:schemeClr val="tx1"/>
                </a:solidFill>
                <a:latin typeface="Courier New Regular" charset="0"/>
                <a:cs typeface="Courier New Regular" charset="0"/>
              </a:rPr>
              <a:t>, </a:t>
            </a:r>
            <a:r>
              <a:rPr lang="en-US" altLang="zh-CN" sz="1200" b="1">
                <a:solidFill>
                  <a:srgbClr val="A5719F"/>
                </a:solidFill>
                <a:latin typeface="Courier New Regular" charset="0"/>
                <a:cs typeface="Courier New Regular" charset="0"/>
              </a:rPr>
              <a:t>self</a:t>
            </a:r>
            <a:r>
              <a:rPr lang="en-US" altLang="zh-CN" sz="1200" b="1">
                <a:solidFill>
                  <a:schemeClr val="tx1"/>
                </a:solidFill>
                <a:latin typeface="Courier New Regular" charset="0"/>
                <a:cs typeface="Courier New Regular" charset="0"/>
              </a:rPr>
              <a:t>).__init__()</a:t>
            </a:r>
            <a:endParaRPr lang="en-US" altLang="zh-CN" sz="1200" b="1">
              <a:solidFill>
                <a:schemeClr val="tx1"/>
              </a:solidFill>
              <a:latin typeface="Courier New Regular" charset="0"/>
              <a:cs typeface="Courier New Regular" charset="0"/>
            </a:endParaRPr>
          </a:p>
          <a:p>
            <a:pPr indent="0" algn="l" fontAlgn="auto">
              <a:lnSpc>
                <a:spcPts val="1800"/>
              </a:lnSpc>
            </a:pPr>
            <a:r>
              <a:rPr lang="en-US" altLang="zh-CN" sz="1200" b="1">
                <a:solidFill>
                  <a:schemeClr val="tx1"/>
                </a:solidFill>
                <a:latin typeface="Courier New Regular" charset="0"/>
                <a:cs typeface="Courier New Regular" charset="0"/>
              </a:rPr>
              <a:t>        </a:t>
            </a:r>
            <a:r>
              <a:rPr lang="en-US" altLang="zh-CN" sz="1200" b="1">
                <a:solidFill>
                  <a:srgbClr val="A5719F"/>
                </a:solidFill>
                <a:latin typeface="Courier New Bold Italic" charset="0"/>
                <a:cs typeface="Courier New Bold Italic" charset="0"/>
              </a:rPr>
              <a:t>self</a:t>
            </a:r>
            <a:r>
              <a:rPr lang="en-US" altLang="zh-CN" sz="1200" b="1">
                <a:solidFill>
                  <a:schemeClr val="tx1"/>
                </a:solidFill>
                <a:latin typeface="Courier New Bold Italic" charset="0"/>
                <a:cs typeface="Courier New Bold Italic" charset="0"/>
              </a:rPr>
              <a:t>.conv_1 = torch.nn.Conv2D(...)</a:t>
            </a:r>
            <a:endParaRPr lang="en-US" altLang="zh-CN" sz="1200" b="1">
              <a:solidFill>
                <a:schemeClr val="tx1"/>
              </a:solidFill>
              <a:latin typeface="Courier New Bold Italic" charset="0"/>
              <a:cs typeface="Courier New Bold Italic" charset="0"/>
            </a:endParaRPr>
          </a:p>
          <a:p>
            <a:pPr indent="0" algn="l" fontAlgn="auto">
              <a:lnSpc>
                <a:spcPts val="1800"/>
              </a:lnSpc>
            </a:pPr>
            <a:endParaRPr lang="en-US" altLang="zh-CN" sz="1200" b="1">
              <a:solidFill>
                <a:schemeClr val="tx1"/>
              </a:solidFill>
              <a:latin typeface="Courier New Bold Italic" charset="0"/>
              <a:cs typeface="Courier New Bold Italic" charset="0"/>
            </a:endParaRPr>
          </a:p>
          <a:p>
            <a:pPr indent="0" algn="l" fontAlgn="auto">
              <a:lnSpc>
                <a:spcPts val="1800"/>
              </a:lnSpc>
            </a:pPr>
            <a:r>
              <a:rPr lang="en-US" altLang="zh-CN" sz="1200" b="1">
                <a:solidFill>
                  <a:schemeClr val="tx1"/>
                </a:solidFill>
                <a:latin typeface="Courier New Regular" charset="0"/>
                <a:cs typeface="Courier New Regular" charset="0"/>
              </a:rPr>
              <a:t>    def forward(self, x):</a:t>
            </a:r>
            <a:endParaRPr lang="en-US" altLang="zh-CN" sz="1200" b="1">
              <a:solidFill>
                <a:schemeClr val="tx1"/>
              </a:solidFill>
              <a:latin typeface="Courier New Regular" charset="0"/>
              <a:cs typeface="Courier New Regular" charset="0"/>
            </a:endParaRPr>
          </a:p>
          <a:p>
            <a:pPr indent="0" algn="l" fontAlgn="auto">
              <a:lnSpc>
                <a:spcPts val="1800"/>
              </a:lnSpc>
            </a:pPr>
            <a:r>
              <a:rPr lang="en-US" altLang="zh-CN" sz="1200" b="1">
                <a:solidFill>
                  <a:schemeClr val="tx1"/>
                </a:solidFill>
                <a:latin typeface="Courier New Regular" charset="0"/>
                <a:cs typeface="Courier New Regular" charset="0"/>
              </a:rPr>
              <a:t>        </a:t>
            </a:r>
            <a:r>
              <a:rPr lang="en-US" altLang="zh-CN" sz="1200" b="1">
                <a:solidFill>
                  <a:schemeClr val="accent2"/>
                </a:solidFill>
                <a:latin typeface="Courier New Bold" charset="0"/>
                <a:cs typeface="Courier New Bold" charset="0"/>
              </a:rPr>
              <a:t># 1st block</a:t>
            </a:r>
            <a:endParaRPr lang="en-US" altLang="zh-CN" sz="1200" b="1">
              <a:solidFill>
                <a:schemeClr val="accent2"/>
              </a:solidFill>
              <a:latin typeface="Courier New Bold" charset="0"/>
              <a:cs typeface="Courier New Bold" charset="0"/>
            </a:endParaRPr>
          </a:p>
          <a:p>
            <a:pPr indent="0" algn="l" fontAlgn="auto">
              <a:lnSpc>
                <a:spcPts val="1800"/>
              </a:lnSpc>
            </a:pPr>
            <a:r>
              <a:rPr lang="en-US" altLang="zh-CN" sz="1200" b="1">
                <a:solidFill>
                  <a:schemeClr val="tx1"/>
                </a:solidFill>
                <a:latin typeface="Courier New Regular" charset="0"/>
                <a:cs typeface="Courier New Regular" charset="0"/>
              </a:rPr>
              <a:t>        x = </a:t>
            </a:r>
            <a:r>
              <a:rPr lang="en-US" altLang="zh-CN" sz="1200" b="1">
                <a:solidFill>
                  <a:srgbClr val="A5719F"/>
                </a:solidFill>
                <a:latin typeface="Courier New Regular" charset="0"/>
                <a:cs typeface="Courier New Regular" charset="0"/>
              </a:rPr>
              <a:t>self</a:t>
            </a:r>
            <a:r>
              <a:rPr lang="en-US" altLang="zh-CN" sz="1200" b="1">
                <a:solidFill>
                  <a:schemeClr val="tx1"/>
                </a:solidFill>
                <a:latin typeface="Courier New Regular" charset="0"/>
                <a:cs typeface="Courier New Regular" charset="0"/>
              </a:rPr>
              <a:t>.conv_1(x)</a:t>
            </a:r>
            <a:endParaRPr lang="en-US" altLang="zh-CN" sz="1200" b="1">
              <a:solidFill>
                <a:schemeClr val="tx1"/>
              </a:solidFill>
              <a:latin typeface="Courier New Regular" charset="0"/>
              <a:cs typeface="Courier New Regular" charset="0"/>
            </a:endParaRPr>
          </a:p>
          <a:p>
            <a:pPr indent="0" algn="l" fontAlgn="auto">
              <a:lnSpc>
                <a:spcPts val="1800"/>
              </a:lnSpc>
            </a:pPr>
            <a:endParaRPr lang="en-US" altLang="zh-CN" sz="1200" b="1">
              <a:solidFill>
                <a:schemeClr val="tx1"/>
              </a:solidFill>
              <a:latin typeface="Courier New Regular" charset="0"/>
              <a:cs typeface="Courier New Regular" charset="0"/>
            </a:endParaRPr>
          </a:p>
          <a:p>
            <a:pPr indent="0" algn="l" fontAlgn="auto">
              <a:lnSpc>
                <a:spcPts val="1800"/>
              </a:lnSpc>
            </a:pPr>
            <a:r>
              <a:rPr lang="en-US" altLang="zh-CN" sz="1200" b="1">
                <a:solidFill>
                  <a:schemeClr val="tx1"/>
                </a:solidFill>
                <a:latin typeface="Courier New Regular" charset="0"/>
                <a:cs typeface="Courier New Regular" charset="0"/>
              </a:rPr>
              <a:t>        </a:t>
            </a:r>
            <a:r>
              <a:rPr lang="en-US" altLang="zh-CN" sz="1200" b="1">
                <a:solidFill>
                  <a:srgbClr val="000080"/>
                </a:solidFill>
                <a:latin typeface="Courier New Bold" charset="0"/>
                <a:cs typeface="Courier New Bold" charset="0"/>
              </a:rPr>
              <a:t>return </a:t>
            </a:r>
            <a:r>
              <a:rPr lang="en-US" altLang="zh-CN" sz="1200" b="1">
                <a:solidFill>
                  <a:schemeClr val="tx1"/>
                </a:solidFill>
                <a:latin typeface="Courier New Regular" charset="0"/>
                <a:cs typeface="Courier New Regular" charset="0"/>
              </a:rPr>
              <a:t>x</a:t>
            </a:r>
            <a:endParaRPr lang="en-US" altLang="zh-CN" sz="1200" b="1">
              <a:solidFill>
                <a:schemeClr val="tx1"/>
              </a:solidFill>
              <a:latin typeface="Courier New Regular" charset="0"/>
              <a:cs typeface="Courier New Regular" charset="0"/>
            </a:endParaRPr>
          </a:p>
        </p:txBody>
      </p:sp>
      <p:sp>
        <p:nvSpPr>
          <p:cNvPr id="50" name="圆角矩形 49"/>
          <p:cNvSpPr/>
          <p:nvPr/>
        </p:nvSpPr>
        <p:spPr>
          <a:xfrm>
            <a:off x="7402195" y="3094990"/>
            <a:ext cx="3007360" cy="278765"/>
          </a:xfrm>
          <a:prstGeom prst="roundRect">
            <a:avLst/>
          </a:prstGeom>
          <a:ln w="19050">
            <a:solidFill>
              <a:schemeClr val="accent6"/>
            </a:solidFill>
            <a:prstDash val="dash"/>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solidFill>
                <a:schemeClr val="accent6"/>
              </a:solidFill>
            </a:endParaRPr>
          </a:p>
        </p:txBody>
      </p:sp>
      <p:sp>
        <p:nvSpPr>
          <p:cNvPr id="55" name="圆角矩形 54"/>
          <p:cNvSpPr/>
          <p:nvPr/>
        </p:nvSpPr>
        <p:spPr>
          <a:xfrm>
            <a:off x="7255510" y="4184015"/>
            <a:ext cx="3300095" cy="1178560"/>
          </a:xfrm>
          <a:prstGeom prst="roundRect">
            <a:avLst/>
          </a:prstGeom>
          <a:solidFill>
            <a:schemeClr val="bg1"/>
          </a:solidFill>
          <a:ln w="19050">
            <a:solidFill>
              <a:srgbClr val="6A005F"/>
            </a:solidFill>
            <a:prstDash val="dash"/>
          </a:ln>
        </p:spPr>
        <p:style>
          <a:lnRef idx="2">
            <a:schemeClr val="accent1"/>
          </a:lnRef>
          <a:fillRef idx="0">
            <a:srgbClr val="FFFFFF"/>
          </a:fillRef>
          <a:effectRef idx="0">
            <a:srgbClr val="FFFFFF"/>
          </a:effectRef>
          <a:fontRef idx="minor">
            <a:schemeClr val="dk1"/>
          </a:fontRef>
        </p:style>
        <p:txBody>
          <a:bodyPr rtlCol="0" anchor="ctr"/>
          <a:p>
            <a:pPr algn="ctr"/>
            <a:r>
              <a:rPr lang="zh-CN" altLang="en-US"/>
              <a:t>向模型中输入相同的图片或者是序列，判断其产生的结果非</a:t>
            </a:r>
            <a:r>
              <a:rPr lang="zh-CN" altLang="en-US" b="1"/>
              <a:t>是否具有一致性</a:t>
            </a:r>
            <a:r>
              <a:rPr lang="zh-CN" altLang="en-US"/>
              <a:t>。</a:t>
            </a:r>
            <a:endParaRPr lang="zh-CN" altLang="en-US"/>
          </a:p>
        </p:txBody>
      </p:sp>
      <p:sp>
        <p:nvSpPr>
          <p:cNvPr id="64" name="圆角右箭头 63"/>
          <p:cNvSpPr/>
          <p:nvPr/>
        </p:nvSpPr>
        <p:spPr>
          <a:xfrm>
            <a:off x="2369820" y="663575"/>
            <a:ext cx="3762375" cy="1005840"/>
          </a:xfrm>
          <a:prstGeom prst="bentArrow">
            <a:avLst>
              <a:gd name="adj1" fmla="val 9395"/>
              <a:gd name="adj2" fmla="val 12122"/>
              <a:gd name="adj3" fmla="val 21058"/>
              <a:gd name="adj4" fmla="val 45302"/>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65" name="矩形 64"/>
          <p:cNvSpPr/>
          <p:nvPr/>
        </p:nvSpPr>
        <p:spPr>
          <a:xfrm>
            <a:off x="6132195" y="769620"/>
            <a:ext cx="2900045" cy="285750"/>
          </a:xfrm>
          <a:prstGeom prst="rect">
            <a:avLst/>
          </a:prstGeom>
          <a:ln w="28575">
            <a:solidFill>
              <a:schemeClr val="accent2"/>
            </a:solidFill>
            <a:prstDash val="dash"/>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pic>
        <p:nvPicPr>
          <p:cNvPr id="12" name="http://photo-static-api.fotomore.com/creative/vcg/veer/400/new/VCG41N488916624.jpg?uid=386&amp;timestamp=1694781314&amp;sign=01a8bc8b1b47e5e2fd87053571a1ae84" descr="&amp;pky210_sjzg_VCG41N488916624&amp;2&amp;src_toppic_inpsrchzd1&amp;"/>
          <p:cNvPicPr>
            <a:picLocks noChangeAspect="1"/>
          </p:cNvPicPr>
          <p:nvPr/>
        </p:nvPicPr>
        <p:blipFill>
          <a:blip r:embed="rId2"/>
          <a:srcRect l="16019" t="12322" r="14028" b="17441"/>
          <a:stretch>
            <a:fillRect/>
          </a:stretch>
        </p:blipFill>
        <p:spPr>
          <a:xfrm>
            <a:off x="3250565" y="584835"/>
            <a:ext cx="468630" cy="470535"/>
          </a:xfrm>
          <a:prstGeom prst="rect">
            <a:avLst/>
          </a:prstGeom>
        </p:spPr>
      </p:pic>
      <p:pic>
        <p:nvPicPr>
          <p:cNvPr id="67" name="http://photo-static-api.fotomore.com/creative/vcg/veer/400/new/VCG41N488916624.jpg?uid=386&amp;timestamp=1694781314&amp;sign=01a8bc8b1b47e5e2fd87053571a1ae84" descr="&amp;pky210_sjzg_VCG41N488916624&amp;2&amp;src_toppic_inpsrchzd1&amp;"/>
          <p:cNvPicPr>
            <a:picLocks noChangeAspect="1"/>
          </p:cNvPicPr>
          <p:nvPr/>
        </p:nvPicPr>
        <p:blipFill>
          <a:blip r:embed="rId2"/>
          <a:srcRect l="16019" t="12322" r="14028" b="17441"/>
          <a:stretch>
            <a:fillRect/>
          </a:stretch>
        </p:blipFill>
        <p:spPr>
          <a:xfrm>
            <a:off x="3652520" y="584835"/>
            <a:ext cx="468630" cy="470535"/>
          </a:xfrm>
          <a:prstGeom prst="rect">
            <a:avLst/>
          </a:prstGeom>
        </p:spPr>
      </p:pic>
      <p:sp>
        <p:nvSpPr>
          <p:cNvPr id="68" name="圆角右箭头 67"/>
          <p:cNvSpPr/>
          <p:nvPr/>
        </p:nvSpPr>
        <p:spPr>
          <a:xfrm rot="5400000">
            <a:off x="8604885" y="1393190"/>
            <a:ext cx="1471295" cy="468630"/>
          </a:xfrm>
          <a:prstGeom prst="bentArrow">
            <a:avLst>
              <a:gd name="adj1" fmla="val 19173"/>
              <a:gd name="adj2" fmla="val 25000"/>
              <a:gd name="adj3" fmla="val 25000"/>
              <a:gd name="adj4" fmla="val 45867"/>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69" name="圆角右箭头 68"/>
          <p:cNvSpPr/>
          <p:nvPr/>
        </p:nvSpPr>
        <p:spPr>
          <a:xfrm rot="5400000" flipV="1">
            <a:off x="5161915" y="1393190"/>
            <a:ext cx="1471295" cy="468630"/>
          </a:xfrm>
          <a:prstGeom prst="bentArrow">
            <a:avLst>
              <a:gd name="adj1" fmla="val 19173"/>
              <a:gd name="adj2" fmla="val 25000"/>
              <a:gd name="adj3" fmla="val 25000"/>
              <a:gd name="adj4" fmla="val 45867"/>
            </a:avLst>
          </a:pr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75" name="椭圆形标注 74"/>
          <p:cNvSpPr/>
          <p:nvPr/>
        </p:nvSpPr>
        <p:spPr>
          <a:xfrm>
            <a:off x="5568950" y="5362575"/>
            <a:ext cx="2509520" cy="1175385"/>
          </a:xfrm>
          <a:prstGeom prst="wedgeEllipseCallout">
            <a:avLst>
              <a:gd name="adj1" fmla="val 35475"/>
              <a:gd name="adj2" fmla="val -66099"/>
            </a:avLst>
          </a:prstGeom>
          <a:solidFill>
            <a:schemeClr val="bg1"/>
          </a:solidFill>
          <a:ln w="19050">
            <a:solidFill>
              <a:srgbClr val="6A005F"/>
            </a:solidFill>
          </a:ln>
        </p:spPr>
        <p:style>
          <a:lnRef idx="2">
            <a:schemeClr val="accent1"/>
          </a:lnRef>
          <a:fillRef idx="0">
            <a:srgbClr val="FFFFFF"/>
          </a:fillRef>
          <a:effectRef idx="0">
            <a:srgbClr val="FFFFFF"/>
          </a:effectRef>
          <a:fontRef idx="minor">
            <a:schemeClr val="dk1"/>
          </a:fontRef>
        </p:style>
        <p:txBody>
          <a:bodyPr rtlCol="0" anchor="ctr"/>
          <a:p>
            <a:pPr algn="ctr"/>
            <a:r>
              <a:rPr lang="en-US" altLang="zh-CN" sz="2000">
                <a:latin typeface="Courier New Bold Italic" charset="0"/>
                <a:cs typeface="Courier New Bold Italic" charset="0"/>
              </a:rPr>
              <a:t>C</a:t>
            </a:r>
            <a:r>
              <a:rPr lang="zh-CN" altLang="en-US" sz="2000">
                <a:latin typeface="Courier New Bold Italic" charset="0"/>
                <a:cs typeface="Courier New Bold Italic" charset="0"/>
              </a:rPr>
              <a:t>onsistent？</a:t>
            </a:r>
            <a:endParaRPr lang="zh-CN" altLang="en-US" sz="2000">
              <a:latin typeface="Courier New Bold Italic" charset="0"/>
              <a:cs typeface="Courier New Bold Italic" charset="0"/>
            </a:endParaRPr>
          </a:p>
        </p:txBody>
      </p:sp>
      <p:sp>
        <p:nvSpPr>
          <p:cNvPr id="76" name="圆角矩形 75"/>
          <p:cNvSpPr/>
          <p:nvPr/>
        </p:nvSpPr>
        <p:spPr>
          <a:xfrm>
            <a:off x="2870200" y="1212215"/>
            <a:ext cx="2770505" cy="870585"/>
          </a:xfrm>
          <a:prstGeom prst="roundRect">
            <a:avLst/>
          </a:prstGeom>
          <a:noFill/>
          <a:ln w="19050">
            <a:solidFill>
              <a:srgbClr val="6A005F"/>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600">
                <a:solidFill>
                  <a:schemeClr val="tx1"/>
                </a:solidFill>
                <a:sym typeface="+mn-ea"/>
              </a:rPr>
              <a:t>对语义相同的</a:t>
            </a:r>
            <a:r>
              <a:rPr lang="en-US" altLang="zh-CN" sz="1600">
                <a:solidFill>
                  <a:schemeClr val="tx1"/>
                </a:solidFill>
                <a:sym typeface="+mn-ea"/>
              </a:rPr>
              <a:t>API</a:t>
            </a:r>
            <a:r>
              <a:rPr lang="zh-CN" altLang="en-US" sz="1600">
                <a:solidFill>
                  <a:schemeClr val="tx1"/>
                </a:solidFill>
                <a:sym typeface="+mn-ea"/>
              </a:rPr>
              <a:t>使用相同分的</a:t>
            </a:r>
            <a:r>
              <a:rPr lang="zh-CN" altLang="en-US" sz="1600" b="1">
                <a:solidFill>
                  <a:schemeClr val="tx1"/>
                </a:solidFill>
                <a:sym typeface="+mn-ea"/>
              </a:rPr>
              <a:t>变异算子</a:t>
            </a:r>
            <a:r>
              <a:rPr lang="zh-CN" altLang="en-US" sz="1600">
                <a:solidFill>
                  <a:schemeClr val="tx1"/>
                </a:solidFill>
                <a:sym typeface="+mn-ea"/>
              </a:rPr>
              <a:t>进行变异，生成的</a:t>
            </a:r>
            <a:r>
              <a:rPr lang="zh-CN" altLang="en-US" sz="1600" b="1">
                <a:solidFill>
                  <a:schemeClr val="tx1"/>
                </a:solidFill>
                <a:sym typeface="+mn-ea"/>
              </a:rPr>
              <a:t>模型具有语义相似性</a:t>
            </a:r>
            <a:r>
              <a:rPr lang="zh-CN" altLang="en-US" sz="1600">
                <a:solidFill>
                  <a:schemeClr val="tx1"/>
                </a:solidFill>
                <a:sym typeface="+mn-ea"/>
              </a:rPr>
              <a:t>。</a:t>
            </a:r>
            <a:endParaRPr lang="zh-CN" altLang="en-US" sz="1600">
              <a:solidFill>
                <a:schemeClr val="tx1"/>
              </a:solidFill>
              <a:sym typeface="+mn-ea"/>
            </a:endParaRPr>
          </a:p>
        </p:txBody>
      </p:sp>
      <p:sp>
        <p:nvSpPr>
          <p:cNvPr id="84" name="圆角矩形 83"/>
          <p:cNvSpPr/>
          <p:nvPr/>
        </p:nvSpPr>
        <p:spPr>
          <a:xfrm>
            <a:off x="1488440" y="5248275"/>
            <a:ext cx="1028700" cy="247650"/>
          </a:xfrm>
          <a:prstGeom prst="roundRect">
            <a:avLst/>
          </a:prstGeom>
          <a:solidFill>
            <a:srgbClr val="730067"/>
          </a:solidFill>
          <a:ln>
            <a:solidFill>
              <a:srgbClr val="730067"/>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400">
                <a:solidFill>
                  <a:schemeClr val="bg1"/>
                </a:solidFill>
              </a:rPr>
              <a:t>模版</a:t>
            </a:r>
            <a:r>
              <a:rPr lang="zh-CN" altLang="en-US" sz="1400">
                <a:solidFill>
                  <a:schemeClr val="bg1"/>
                </a:solidFill>
              </a:rPr>
              <a:t>层</a:t>
            </a:r>
            <a:endParaRPr lang="zh-CN" altLang="en-US" sz="1400">
              <a:solidFill>
                <a:schemeClr val="bg1"/>
              </a:solidFill>
            </a:endParaRPr>
          </a:p>
        </p:txBody>
      </p:sp>
      <p:sp>
        <p:nvSpPr>
          <p:cNvPr id="86" name="圆角矩形 85"/>
          <p:cNvSpPr/>
          <p:nvPr/>
        </p:nvSpPr>
        <p:spPr>
          <a:xfrm>
            <a:off x="3518535" y="5114925"/>
            <a:ext cx="900430" cy="247650"/>
          </a:xfrm>
          <a:prstGeom prst="roundRect">
            <a:avLst/>
          </a:prstGeom>
          <a:solidFill>
            <a:srgbClr val="730067"/>
          </a:solidFill>
          <a:ln>
            <a:solidFill>
              <a:srgbClr val="730067"/>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400">
                <a:solidFill>
                  <a:schemeClr val="bg1"/>
                </a:solidFill>
              </a:rPr>
              <a:t>函数</a:t>
            </a:r>
            <a:r>
              <a:rPr lang="zh-CN" altLang="en-US" sz="1400">
                <a:solidFill>
                  <a:schemeClr val="bg1"/>
                </a:solidFill>
              </a:rPr>
              <a:t>层</a:t>
            </a:r>
            <a:endParaRPr lang="zh-CN" altLang="en-US" sz="1400">
              <a:solidFill>
                <a:schemeClr val="bg1"/>
              </a:solidFill>
            </a:endParaRPr>
          </a:p>
        </p:txBody>
      </p:sp>
      <p:sp>
        <p:nvSpPr>
          <p:cNvPr id="87" name="圆角矩形 86"/>
          <p:cNvSpPr/>
          <p:nvPr/>
        </p:nvSpPr>
        <p:spPr>
          <a:xfrm>
            <a:off x="3597275" y="3150235"/>
            <a:ext cx="3136900" cy="278765"/>
          </a:xfrm>
          <a:prstGeom prst="roundRect">
            <a:avLst/>
          </a:prstGeom>
          <a:noFill/>
          <a:ln w="19050">
            <a:solidFill>
              <a:schemeClr val="accent5"/>
            </a:solidFill>
            <a:prstDash val="dash"/>
          </a:ln>
          <a:extLst>
            <a:ext uri="{909E8E84-426E-40DD-AFC4-6F175D3DCCD1}">
              <a14:hiddenFill xmlns:a14="http://schemas.microsoft.com/office/drawing/2010/main">
                <a:solidFill>
                  <a:schemeClr val="accent5"/>
                </a:solidFill>
              </a14:hiddenFill>
            </a:ext>
          </a:extLst>
        </p:spPr>
        <p:style>
          <a:lnRef idx="2">
            <a:schemeClr val="accent1"/>
          </a:lnRef>
          <a:fillRef idx="0">
            <a:srgbClr val="FFFFFF"/>
          </a:fillRef>
          <a:effectRef idx="0">
            <a:srgbClr val="FFFFFF"/>
          </a:effectRef>
          <a:fontRef idx="minor">
            <a:schemeClr val="dk1"/>
          </a:fontRef>
        </p:style>
        <p:txBody>
          <a:bodyPr rtlCol="0" anchor="ctr"/>
          <a:p>
            <a:pPr algn="ctr"/>
            <a:endParaRPr lang="zh-CN" altLang="en-US">
              <a:solidFill>
                <a:schemeClr val="accent6"/>
              </a:solidFill>
            </a:endParaRPr>
          </a:p>
        </p:txBody>
      </p:sp>
      <p:sp>
        <p:nvSpPr>
          <p:cNvPr id="88" name="下箭头 87"/>
          <p:cNvSpPr/>
          <p:nvPr/>
        </p:nvSpPr>
        <p:spPr>
          <a:xfrm>
            <a:off x="9352280" y="3681095"/>
            <a:ext cx="156210" cy="523875"/>
          </a:xfrm>
          <a:prstGeom prst="downArrow">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9" name="圆角右箭头 88"/>
          <p:cNvSpPr/>
          <p:nvPr/>
        </p:nvSpPr>
        <p:spPr>
          <a:xfrm flipV="1">
            <a:off x="5742940" y="4626610"/>
            <a:ext cx="1513205" cy="401320"/>
          </a:xfrm>
          <a:prstGeom prst="bentArrow">
            <a:avLst/>
          </a:pr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pic>
        <p:nvPicPr>
          <p:cNvPr id="66" name="http://photo-static-api.fotomore.com/creative/vcg/veer/400/new/VCG41N488916624.jpg?uid=386&amp;timestamp=1694781314&amp;sign=01a8bc8b1b47e5e2fd87053571a1ae84" descr="&amp;pky210_sjzg_VCG41N488916624&amp;2&amp;src_toppic_inpsrchzd1&amp;"/>
          <p:cNvPicPr>
            <a:picLocks noChangeAspect="1"/>
          </p:cNvPicPr>
          <p:nvPr/>
        </p:nvPicPr>
        <p:blipFill>
          <a:blip r:embed="rId2"/>
          <a:srcRect l="16019" t="12322" r="14028" b="17441"/>
          <a:stretch>
            <a:fillRect/>
          </a:stretch>
        </p:blipFill>
        <p:spPr>
          <a:xfrm>
            <a:off x="4070350" y="584835"/>
            <a:ext cx="468630" cy="470535"/>
          </a:xfrm>
          <a:prstGeom prst="rect">
            <a:avLst/>
          </a:prstGeom>
        </p:spPr>
      </p:pic>
      <p:sp>
        <p:nvSpPr>
          <p:cNvPr id="5" name="右箭头 4"/>
          <p:cNvSpPr/>
          <p:nvPr/>
        </p:nvSpPr>
        <p:spPr>
          <a:xfrm>
            <a:off x="8078470" y="5817235"/>
            <a:ext cx="1496060" cy="250190"/>
          </a:xfrm>
          <a:prstGeom prst="rightArrow">
            <a:avLst/>
          </a:prstGeom>
          <a:solidFill>
            <a:srgbClr val="6A005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9477375" y="5767705"/>
            <a:ext cx="4064000" cy="368300"/>
          </a:xfrm>
          <a:prstGeom prst="rect">
            <a:avLst/>
          </a:prstGeom>
          <a:noFill/>
        </p:spPr>
        <p:txBody>
          <a:bodyPr wrap="square" rtlCol="0">
            <a:spAutoFit/>
          </a:bodyPr>
          <a:p>
            <a:r>
              <a:rPr lang="zh-CN" altLang="en-US"/>
              <a:t>对下一层函数进行变异</a:t>
            </a:r>
            <a:endParaRPr lang="zh-CN" altLang="en-US"/>
          </a:p>
        </p:txBody>
      </p:sp>
      <p:sp>
        <p:nvSpPr>
          <p:cNvPr id="19" name="圆角矩形 18"/>
          <p:cNvSpPr/>
          <p:nvPr/>
        </p:nvSpPr>
        <p:spPr>
          <a:xfrm>
            <a:off x="1099820" y="927100"/>
            <a:ext cx="900430" cy="247650"/>
          </a:xfrm>
          <a:prstGeom prst="roundRect">
            <a:avLst>
              <a:gd name="adj" fmla="val 0"/>
            </a:avLst>
          </a:prstGeom>
          <a:solidFill>
            <a:srgbClr val="730067"/>
          </a:solidFill>
          <a:ln>
            <a:solidFill>
              <a:srgbClr val="730067"/>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400">
                <a:solidFill>
                  <a:schemeClr val="bg1"/>
                </a:solidFill>
              </a:rPr>
              <a:t>网络</a:t>
            </a:r>
            <a:r>
              <a:rPr lang="en-US" altLang="zh-CN" sz="1400">
                <a:solidFill>
                  <a:schemeClr val="bg1"/>
                </a:solidFill>
              </a:rPr>
              <a:t>模型</a:t>
            </a:r>
            <a:endParaRPr lang="en-US" altLang="zh-CN" sz="1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1"/>
          <p:cNvSpPr txBox="1"/>
          <p:nvPr/>
        </p:nvSpPr>
        <p:spPr>
          <a:xfrm>
            <a:off x="11229278" y="6322741"/>
            <a:ext cx="535260" cy="523220"/>
          </a:xfrm>
          <a:prstGeom prst="rect">
            <a:avLst/>
          </a:prstGeom>
        </p:spPr>
        <p:txBody>
          <a:bodyPr vert="horz" lIns="91440" tIns="45720" rIns="91440" bIns="45720" rtlCol="0" anchor="ctr"/>
          <a:lstStyle>
            <a:defPPr>
              <a:defRPr lang="en-US"/>
            </a:defPPr>
            <a:lvl1pPr marL="0" algn="ctr" defTabSz="457200" rtl="0" eaLnBrk="1" latinLnBrk="0" hangingPunct="1">
              <a:defRPr sz="20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Times New Roman"/>
                <a:ea typeface="微软雅黑" charset="-122"/>
              </a:rPr>
            </a:fld>
            <a:endParaRPr kumimoji="0" lang="zh-CN" altLang="en-US" sz="2000" b="1" i="0" u="none" strike="noStrike" kern="1200" cap="none" spc="0" normalizeH="0" baseline="0" noProof="0" dirty="0">
              <a:ln>
                <a:noFill/>
              </a:ln>
              <a:solidFill>
                <a:prstClr val="white"/>
              </a:solidFill>
              <a:effectLst/>
              <a:uLnTx/>
              <a:uFillTx/>
              <a:latin typeface="Times New Roman"/>
              <a:ea typeface="微软雅黑" charset="-122"/>
            </a:endParaRPr>
          </a:p>
        </p:txBody>
      </p:sp>
      <p:sp>
        <p:nvSpPr>
          <p:cNvPr id="3" name="文本框 2"/>
          <p:cNvSpPr txBox="1"/>
          <p:nvPr/>
        </p:nvSpPr>
        <p:spPr>
          <a:xfrm>
            <a:off x="988060" y="327660"/>
            <a:ext cx="1709420" cy="553085"/>
          </a:xfrm>
          <a:prstGeom prst="rect">
            <a:avLst/>
          </a:prstGeom>
          <a:noFill/>
        </p:spPr>
        <p:txBody>
          <a:bodyPr wrap="none" rtlCol="0">
            <a:spAutoFit/>
          </a:bodyPr>
          <a:p>
            <a:r>
              <a:rPr lang="zh-CN" altLang="en-US" sz="3000" b="1">
                <a:solidFill>
                  <a:srgbClr val="6A005F"/>
                </a:solidFill>
                <a:latin typeface="+mj-ea"/>
                <a:ea typeface="+mj-ea"/>
              </a:rPr>
              <a:t>目前工作</a:t>
            </a:r>
            <a:endParaRPr lang="zh-CN" altLang="en-US" sz="3000" b="1">
              <a:solidFill>
                <a:srgbClr val="6A005F"/>
              </a:solidFill>
              <a:latin typeface="+mj-ea"/>
              <a:ea typeface="+mj-ea"/>
            </a:endParaRPr>
          </a:p>
        </p:txBody>
      </p:sp>
      <p:sp>
        <p:nvSpPr>
          <p:cNvPr id="110" name="任意多边形: 形状 109"/>
          <p:cNvSpPr/>
          <p:nvPr/>
        </p:nvSpPr>
        <p:spPr>
          <a:xfrm>
            <a:off x="720725" y="1119505"/>
            <a:ext cx="8005445" cy="4617720"/>
          </a:xfrm>
          <a:custGeom>
            <a:avLst/>
            <a:gdLst>
              <a:gd name="connsiteX0" fmla="*/ 4727090 w 4904515"/>
              <a:gd name="connsiteY0" fmla="*/ 1957945 h 1957944"/>
              <a:gd name="connsiteX1" fmla="*/ 178696 w 4904515"/>
              <a:gd name="connsiteY1" fmla="*/ 1957945 h 1957944"/>
              <a:gd name="connsiteX2" fmla="*/ 0 w 4904515"/>
              <a:gd name="connsiteY2" fmla="*/ 1779248 h 1957944"/>
              <a:gd name="connsiteX3" fmla="*/ 0 w 4904515"/>
              <a:gd name="connsiteY3" fmla="*/ 178696 h 1957944"/>
              <a:gd name="connsiteX4" fmla="*/ 178696 w 4904515"/>
              <a:gd name="connsiteY4" fmla="*/ 0 h 1957944"/>
              <a:gd name="connsiteX5" fmla="*/ 4725805 w 4904515"/>
              <a:gd name="connsiteY5" fmla="*/ 0 h 1957944"/>
              <a:gd name="connsiteX6" fmla="*/ 4904501 w 4904515"/>
              <a:gd name="connsiteY6" fmla="*/ 178696 h 1957944"/>
              <a:gd name="connsiteX7" fmla="*/ 4904501 w 4904515"/>
              <a:gd name="connsiteY7" fmla="*/ 1777963 h 1957944"/>
              <a:gd name="connsiteX8" fmla="*/ 4727090 w 4904515"/>
              <a:gd name="connsiteY8" fmla="*/ 1957945 h 1957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4515" h="1957944">
                <a:moveTo>
                  <a:pt x="4727090" y="1957945"/>
                </a:moveTo>
                <a:lnTo>
                  <a:pt x="178696" y="1957945"/>
                </a:lnTo>
                <a:cubicBezTo>
                  <a:pt x="79706" y="1957945"/>
                  <a:pt x="0" y="1878238"/>
                  <a:pt x="0" y="1779248"/>
                </a:cubicBezTo>
                <a:lnTo>
                  <a:pt x="0" y="178696"/>
                </a:lnTo>
                <a:cubicBezTo>
                  <a:pt x="0" y="79706"/>
                  <a:pt x="79706" y="0"/>
                  <a:pt x="178696" y="0"/>
                </a:cubicBezTo>
                <a:lnTo>
                  <a:pt x="4725805" y="0"/>
                </a:lnTo>
                <a:cubicBezTo>
                  <a:pt x="4824794" y="0"/>
                  <a:pt x="4904501" y="79706"/>
                  <a:pt x="4904501" y="178696"/>
                </a:cubicBezTo>
                <a:lnTo>
                  <a:pt x="4904501" y="1777963"/>
                </a:lnTo>
                <a:cubicBezTo>
                  <a:pt x="4905786" y="1876953"/>
                  <a:pt x="4826080" y="1957945"/>
                  <a:pt x="4727090" y="1957945"/>
                </a:cubicBezTo>
                <a:close/>
              </a:path>
            </a:pathLst>
          </a:custGeom>
          <a:noFill/>
          <a:ln w="64222" cap="flat">
            <a:solidFill>
              <a:srgbClr val="6A005F"/>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1" name="任意多边形: 形状 110"/>
          <p:cNvSpPr/>
          <p:nvPr/>
        </p:nvSpPr>
        <p:spPr>
          <a:xfrm>
            <a:off x="947420" y="1381760"/>
            <a:ext cx="7514590" cy="4072890"/>
          </a:xfrm>
          <a:custGeom>
            <a:avLst/>
            <a:gdLst>
              <a:gd name="connsiteX0" fmla="*/ 4513683 w 4601133"/>
              <a:gd name="connsiteY0" fmla="*/ 1669974 h 1669973"/>
              <a:gd name="connsiteX1" fmla="*/ 88705 w 4601133"/>
              <a:gd name="connsiteY1" fmla="*/ 1669974 h 1669973"/>
              <a:gd name="connsiteX2" fmla="*/ 0 w 4601133"/>
              <a:gd name="connsiteY2" fmla="*/ 1581268 h 1669973"/>
              <a:gd name="connsiteX3" fmla="*/ 0 w 4601133"/>
              <a:gd name="connsiteY3" fmla="*/ 88705 h 1669973"/>
              <a:gd name="connsiteX4" fmla="*/ 88705 w 4601133"/>
              <a:gd name="connsiteY4" fmla="*/ 0 h 1669973"/>
              <a:gd name="connsiteX5" fmla="*/ 4512398 w 4601133"/>
              <a:gd name="connsiteY5" fmla="*/ 0 h 1669973"/>
              <a:gd name="connsiteX6" fmla="*/ 4601103 w 4601133"/>
              <a:gd name="connsiteY6" fmla="*/ 88705 h 1669973"/>
              <a:gd name="connsiteX7" fmla="*/ 4601103 w 4601133"/>
              <a:gd name="connsiteY7" fmla="*/ 1581268 h 1669973"/>
              <a:gd name="connsiteX8" fmla="*/ 4513683 w 4601133"/>
              <a:gd name="connsiteY8" fmla="*/ 1669974 h 1669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01133" h="1669973">
                <a:moveTo>
                  <a:pt x="4513683" y="1669974"/>
                </a:moveTo>
                <a:lnTo>
                  <a:pt x="88705" y="1669974"/>
                </a:lnTo>
                <a:cubicBezTo>
                  <a:pt x="39853" y="1669974"/>
                  <a:pt x="0" y="1630121"/>
                  <a:pt x="0" y="1581268"/>
                </a:cubicBezTo>
                <a:lnTo>
                  <a:pt x="0" y="88705"/>
                </a:lnTo>
                <a:cubicBezTo>
                  <a:pt x="0" y="39853"/>
                  <a:pt x="39853" y="0"/>
                  <a:pt x="88705" y="0"/>
                </a:cubicBezTo>
                <a:lnTo>
                  <a:pt x="4512398" y="0"/>
                </a:lnTo>
                <a:cubicBezTo>
                  <a:pt x="4561250" y="0"/>
                  <a:pt x="4601103" y="39853"/>
                  <a:pt x="4601103" y="88705"/>
                </a:cubicBezTo>
                <a:lnTo>
                  <a:pt x="4601103" y="1581268"/>
                </a:lnTo>
                <a:cubicBezTo>
                  <a:pt x="4602388" y="1630121"/>
                  <a:pt x="4562536" y="1669974"/>
                  <a:pt x="4513683" y="1669974"/>
                </a:cubicBezTo>
                <a:close/>
              </a:path>
            </a:pathLst>
          </a:custGeom>
          <a:noFill/>
          <a:ln w="25689" cap="flat">
            <a:solidFill>
              <a:srgbClr val="6A005F"/>
            </a:solidFill>
            <a:custDash>
              <a:ds d="376493" sp="376493"/>
            </a:custDash>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文本框 10"/>
          <p:cNvSpPr txBox="1"/>
          <p:nvPr/>
        </p:nvSpPr>
        <p:spPr>
          <a:xfrm>
            <a:off x="1184275" y="1654175"/>
            <a:ext cx="7052945" cy="3502660"/>
          </a:xfrm>
          <a:prstGeom prst="rect">
            <a:avLst/>
          </a:prstGeom>
          <a:noFill/>
          <a:ln>
            <a:noFill/>
          </a:ln>
        </p:spPr>
        <p:txBody>
          <a:bodyPr wrap="square"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charset="0"/>
              <a:buChar char="•"/>
            </a:pPr>
            <a:r>
              <a:rPr lang="zh-CN" altLang="en-US" sz="2400">
                <a:sym typeface="+mn-ea"/>
              </a:rPr>
              <a:t>对</a:t>
            </a:r>
            <a:r>
              <a:rPr lang="en-US" altLang="zh-CN" sz="2400">
                <a:sym typeface="+mn-ea"/>
              </a:rPr>
              <a:t>Pytorch</a:t>
            </a:r>
            <a:r>
              <a:rPr lang="zh-CN" altLang="en-US" sz="2400">
                <a:sym typeface="+mn-ea"/>
              </a:rPr>
              <a:t>、</a:t>
            </a:r>
            <a:r>
              <a:rPr lang="en-US" altLang="zh-CN" sz="2400">
                <a:sym typeface="+mn-ea"/>
              </a:rPr>
              <a:t>TensorFlow</a:t>
            </a:r>
            <a:r>
              <a:rPr lang="zh-CN" altLang="en-US" sz="2400">
                <a:sym typeface="+mn-ea"/>
              </a:rPr>
              <a:t>的数据信息进行</a:t>
            </a:r>
            <a:r>
              <a:rPr lang="zh-CN" altLang="en-US" sz="2400" b="1">
                <a:sym typeface="+mn-ea"/>
              </a:rPr>
              <a:t>补充</a:t>
            </a:r>
            <a:r>
              <a:rPr lang="zh-CN" altLang="en-US" sz="2400">
                <a:sym typeface="+mn-ea"/>
              </a:rPr>
              <a:t>（陈鹏霖）</a:t>
            </a:r>
            <a:endParaRPr lang="zh-CN" altLang="en-US" sz="2400"/>
          </a:p>
          <a:p>
            <a:pPr marL="285750" indent="-285750">
              <a:buFont typeface="Arial" charset="0"/>
              <a:buChar char="•"/>
            </a:pPr>
            <a:r>
              <a:rPr lang="zh-CN" altLang="en-US" sz="2400">
                <a:sym typeface="+mn-ea"/>
              </a:rPr>
              <a:t>在做差分测试的时候，新添加了两个新的框架，</a:t>
            </a:r>
            <a:r>
              <a:rPr lang="zh-CN" altLang="en-US" sz="2400" b="1">
                <a:sym typeface="+mn-ea"/>
              </a:rPr>
              <a:t>华为的</a:t>
            </a:r>
            <a:r>
              <a:rPr lang="en-US" altLang="zh-CN" sz="2400" b="1">
                <a:sym typeface="+mn-ea"/>
              </a:rPr>
              <a:t>MindSpore</a:t>
            </a:r>
            <a:r>
              <a:rPr lang="zh-CN" altLang="en-US" sz="2400" b="1">
                <a:sym typeface="+mn-ea"/>
              </a:rPr>
              <a:t>和百度的飞桨（</a:t>
            </a:r>
            <a:r>
              <a:rPr lang="en-US" altLang="zh-CN" sz="2400" b="1">
                <a:sym typeface="+mn-ea"/>
              </a:rPr>
              <a:t>paddlepaddle</a:t>
            </a:r>
            <a:r>
              <a:rPr lang="zh-CN" altLang="en-US" sz="2400" b="1">
                <a:sym typeface="+mn-ea"/>
              </a:rPr>
              <a:t>）</a:t>
            </a:r>
            <a:r>
              <a:rPr lang="zh-CN" altLang="en-US" sz="2400">
                <a:sym typeface="+mn-ea"/>
              </a:rPr>
              <a:t>，需要这两个框架的文档信息</a:t>
            </a:r>
            <a:r>
              <a:rPr lang="zh-CN" altLang="en-US" sz="2400" b="1">
                <a:sym typeface="+mn-ea"/>
              </a:rPr>
              <a:t>收集并且分析</a:t>
            </a:r>
            <a:r>
              <a:rPr lang="zh-CN" altLang="en-US" sz="2400">
                <a:sym typeface="+mn-ea"/>
              </a:rPr>
              <a:t>（吴朵，闫凌岳）</a:t>
            </a:r>
            <a:endParaRPr lang="zh-CN" altLang="en-US" sz="2400"/>
          </a:p>
          <a:p>
            <a:pPr indent="0">
              <a:buFont typeface="Arial" charset="0"/>
              <a:buNone/>
            </a:pPr>
            <a:endParaRPr lang="zh-CN" altLang="en-US" sz="2400"/>
          </a:p>
          <a:p>
            <a:pPr indent="0" algn="ctr">
              <a:buFont typeface="Arial" charset="0"/>
              <a:buNone/>
            </a:pPr>
            <a:r>
              <a:rPr lang="zh-CN" altLang="en-US" sz="2400">
                <a:sym typeface="+mn-ea"/>
              </a:rPr>
              <a:t>这两部分的信息还是按照模糊测试的存储方式补充收集。</a:t>
            </a:r>
            <a:endParaRPr lang="zh-CN" altLang="en-US" sz="2400" spc="200">
              <a:solidFill>
                <a:schemeClr val="tx1"/>
              </a:solidFill>
              <a:uFillTx/>
              <a:latin typeface="微软雅黑" charset="-122"/>
              <a:ea typeface="微软雅黑" charset="-122"/>
              <a:sym typeface="+mn-ea"/>
            </a:endParaRPr>
          </a:p>
        </p:txBody>
      </p:sp>
      <p:sp>
        <p:nvSpPr>
          <p:cNvPr id="23" name="文本框 22"/>
          <p:cNvSpPr txBox="1"/>
          <p:nvPr/>
        </p:nvSpPr>
        <p:spPr>
          <a:xfrm>
            <a:off x="9251315" y="1205230"/>
            <a:ext cx="1901190" cy="4246245"/>
          </a:xfrm>
          <a:prstGeom prst="rect">
            <a:avLst/>
          </a:prstGeom>
          <a:noFill/>
          <a:ln w="28575">
            <a:solidFill>
              <a:srgbClr val="6A005F"/>
            </a:solidFill>
            <a:prstDash val="dash"/>
          </a:ln>
        </p:spPr>
        <p:txBody>
          <a:bodyPr wrap="square" rtlCol="0">
            <a:spAutoFit/>
          </a:bodyPr>
          <a:p>
            <a:r>
              <a:rPr lang="zh-CN" altLang="en-US" b="1">
                <a:solidFill>
                  <a:srgbClr val="6A005F"/>
                </a:solidFill>
                <a:latin typeface="Courier New Bold" charset="0"/>
                <a:cs typeface="Courier New Bold" charset="0"/>
              </a:rPr>
              <a:t>api:</a:t>
            </a:r>
            <a:endParaRPr lang="zh-CN" altLang="en-US" b="1">
              <a:solidFill>
                <a:srgbClr val="6A005F"/>
              </a:solidFill>
              <a:latin typeface="Courier New Bold" charset="0"/>
              <a:cs typeface="Courier New Bold" charset="0"/>
            </a:endParaRPr>
          </a:p>
          <a:p>
            <a:r>
              <a:rPr lang="zh-CN" altLang="en-US" b="1">
                <a:solidFill>
                  <a:srgbClr val="6A005F"/>
                </a:solidFill>
                <a:latin typeface="Courier New Bold" charset="0"/>
                <a:cs typeface="Courier New Bold" charset="0"/>
              </a:rPr>
              <a:t>constraints:</a:t>
            </a:r>
            <a:endParaRPr lang="zh-CN" altLang="en-US" b="1">
              <a:solidFill>
                <a:srgbClr val="6A005F"/>
              </a:solidFill>
              <a:latin typeface="Courier New Bold" charset="0"/>
              <a:cs typeface="Courier New Bold" charset="0"/>
            </a:endParaRPr>
          </a:p>
          <a:p>
            <a:r>
              <a:rPr lang="zh-CN" altLang="en-US" b="1">
                <a:solidFill>
                  <a:srgbClr val="6A005F"/>
                </a:solidFill>
                <a:latin typeface="Courier New Bold" charset="0"/>
                <a:cs typeface="Courier New Bold" charset="0"/>
              </a:rPr>
              <a:t>  param:</a:t>
            </a:r>
            <a:endParaRPr lang="zh-CN" altLang="en-US" b="1">
              <a:solidFill>
                <a:srgbClr val="6A005F"/>
              </a:solidFill>
              <a:latin typeface="Courier New Bold" charset="0"/>
              <a:cs typeface="Courier New Bold" charset="0"/>
            </a:endParaRPr>
          </a:p>
          <a:p>
            <a:r>
              <a:rPr lang="zh-CN" altLang="en-US" b="1">
                <a:solidFill>
                  <a:srgbClr val="6A005F"/>
                </a:solidFill>
                <a:latin typeface="Courier New Bold" charset="0"/>
                <a:cs typeface="Courier New Bold" charset="0"/>
              </a:rPr>
              <a:t>    descp:</a:t>
            </a:r>
            <a:endParaRPr lang="zh-CN" altLang="en-US" b="1">
              <a:solidFill>
                <a:srgbClr val="6A005F"/>
              </a:solidFill>
              <a:latin typeface="Courier New Bold" charset="0"/>
              <a:cs typeface="Courier New Bold" charset="0"/>
            </a:endParaRPr>
          </a:p>
          <a:p>
            <a:r>
              <a:rPr lang="zh-CN" altLang="en-US" b="1">
                <a:solidFill>
                  <a:srgbClr val="6A005F"/>
                </a:solidFill>
                <a:latin typeface="Courier New Bold" charset="0"/>
                <a:cs typeface="Courier New Bold" charset="0"/>
              </a:rPr>
              <a:t>    default:</a:t>
            </a:r>
            <a:endParaRPr lang="zh-CN" altLang="en-US" b="1">
              <a:solidFill>
                <a:srgbClr val="6A005F"/>
              </a:solidFill>
              <a:latin typeface="Courier New Bold" charset="0"/>
              <a:cs typeface="Courier New Bold" charset="0"/>
            </a:endParaRPr>
          </a:p>
          <a:p>
            <a:r>
              <a:rPr lang="zh-CN" altLang="en-US" b="1">
                <a:solidFill>
                  <a:srgbClr val="6A005F"/>
                </a:solidFill>
                <a:latin typeface="Courier New Bold" charset="0"/>
                <a:cs typeface="Courier New Bold" charset="0"/>
              </a:rPr>
              <a:t>    dtype:</a:t>
            </a:r>
            <a:endParaRPr lang="zh-CN" altLang="en-US" b="1">
              <a:solidFill>
                <a:srgbClr val="6A005F"/>
              </a:solidFill>
              <a:latin typeface="Courier New Bold" charset="0"/>
              <a:cs typeface="Courier New Bold" charset="0"/>
            </a:endParaRPr>
          </a:p>
          <a:p>
            <a:r>
              <a:rPr lang="zh-CN" altLang="en-US" b="1">
                <a:solidFill>
                  <a:srgbClr val="6A005F"/>
                </a:solidFill>
                <a:latin typeface="Courier New Bold" charset="0"/>
                <a:cs typeface="Courier New Bold" charset="0"/>
              </a:rPr>
              <a:t>    structure:</a:t>
            </a:r>
            <a:endParaRPr lang="zh-CN" altLang="en-US" b="1">
              <a:solidFill>
                <a:srgbClr val="6A005F"/>
              </a:solidFill>
              <a:latin typeface="Courier New Bold" charset="0"/>
              <a:cs typeface="Courier New Bold" charset="0"/>
            </a:endParaRPr>
          </a:p>
          <a:p>
            <a:r>
              <a:rPr lang="zh-CN" altLang="en-US" b="1">
                <a:solidFill>
                  <a:srgbClr val="6A005F"/>
                </a:solidFill>
                <a:latin typeface="Courier New Bold" charset="0"/>
                <a:cs typeface="Courier New Bold" charset="0"/>
              </a:rPr>
              <a:t>    shape:</a:t>
            </a:r>
            <a:endParaRPr lang="zh-CN" altLang="en-US" b="1">
              <a:solidFill>
                <a:srgbClr val="6A005F"/>
              </a:solidFill>
              <a:latin typeface="Courier New Bold" charset="0"/>
              <a:cs typeface="Courier New Bold" charset="0"/>
            </a:endParaRPr>
          </a:p>
          <a:p>
            <a:r>
              <a:rPr lang="zh-CN" altLang="en-US" b="1">
                <a:solidFill>
                  <a:srgbClr val="6A005F"/>
                </a:solidFill>
                <a:latin typeface="Courier New Bold" charset="0"/>
                <a:cs typeface="Courier New Bold" charset="0"/>
              </a:rPr>
              <a:t>    range:</a:t>
            </a:r>
            <a:endParaRPr lang="zh-CN" altLang="en-US" b="1">
              <a:solidFill>
                <a:srgbClr val="6A005F"/>
              </a:solidFill>
              <a:latin typeface="Courier New Bold" charset="0"/>
              <a:cs typeface="Courier New Bold" charset="0"/>
            </a:endParaRPr>
          </a:p>
          <a:p>
            <a:r>
              <a:rPr lang="zh-CN" altLang="en-US" b="1">
                <a:solidFill>
                  <a:srgbClr val="6A005F"/>
                </a:solidFill>
                <a:latin typeface="Courier New Bold" charset="0"/>
                <a:cs typeface="Courier New Bold" charset="0"/>
              </a:rPr>
              <a:t>    enum:</a:t>
            </a:r>
            <a:endParaRPr lang="zh-CN" altLang="en-US" b="1">
              <a:solidFill>
                <a:srgbClr val="6A005F"/>
              </a:solidFill>
              <a:latin typeface="Courier New Bold" charset="0"/>
              <a:cs typeface="Courier New Bold" charset="0"/>
            </a:endParaRPr>
          </a:p>
          <a:p>
            <a:r>
              <a:rPr lang="zh-CN" altLang="en-US" b="1">
                <a:solidFill>
                  <a:srgbClr val="6A005F"/>
                </a:solidFill>
                <a:latin typeface="Courier New Bold" charset="0"/>
                <a:cs typeface="Courier New Bold" charset="0"/>
              </a:rPr>
              <a:t>descp:</a:t>
            </a:r>
            <a:endParaRPr lang="zh-CN" altLang="en-US" b="1">
              <a:solidFill>
                <a:srgbClr val="6A005F"/>
              </a:solidFill>
              <a:latin typeface="Courier New Bold" charset="0"/>
              <a:cs typeface="Courier New Bold" charset="0"/>
            </a:endParaRPr>
          </a:p>
          <a:p>
            <a:r>
              <a:rPr lang="zh-CN" altLang="en-US" b="1">
                <a:solidFill>
                  <a:srgbClr val="6A005F"/>
                </a:solidFill>
                <a:latin typeface="Courier New Bold" charset="0"/>
                <a:cs typeface="Courier New Bold" charset="0"/>
              </a:rPr>
              <a:t>inputs:</a:t>
            </a:r>
            <a:endParaRPr lang="zh-CN" altLang="en-US" b="1">
              <a:solidFill>
                <a:srgbClr val="6A005F"/>
              </a:solidFill>
              <a:latin typeface="Courier New Bold" charset="0"/>
              <a:cs typeface="Courier New Bold" charset="0"/>
            </a:endParaRPr>
          </a:p>
          <a:p>
            <a:r>
              <a:rPr lang="zh-CN" altLang="en-US" b="1">
                <a:solidFill>
                  <a:srgbClr val="6A005F"/>
                </a:solidFill>
                <a:latin typeface="Courier New Bold" charset="0"/>
                <a:cs typeface="Courier New Bold" charset="0"/>
              </a:rPr>
              <a:t>  optional:</a:t>
            </a:r>
            <a:endParaRPr lang="zh-CN" altLang="en-US" b="1">
              <a:solidFill>
                <a:srgbClr val="6A005F"/>
              </a:solidFill>
              <a:latin typeface="Courier New Bold" charset="0"/>
              <a:cs typeface="Courier New Bold" charset="0"/>
            </a:endParaRPr>
          </a:p>
          <a:p>
            <a:r>
              <a:rPr lang="zh-CN" altLang="en-US" b="1">
                <a:solidFill>
                  <a:srgbClr val="6A005F"/>
                </a:solidFill>
                <a:latin typeface="Courier New Bold" charset="0"/>
                <a:cs typeface="Courier New Bold" charset="0"/>
              </a:rPr>
              <a:t>  required:</a:t>
            </a:r>
            <a:endParaRPr lang="zh-CN" altLang="en-US" b="1">
              <a:solidFill>
                <a:srgbClr val="6A005F"/>
              </a:solidFill>
              <a:latin typeface="Courier New Bold" charset="0"/>
              <a:cs typeface="Courier New Bold"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TABLE_ENDDRAG_ORIGIN_RECT" val="391*167"/>
  <p:tag name="TABLE_ENDDRAG_RECT" val="344*9*391*167"/>
</p:tagLst>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
  <PresentationFormat>宽屏</PresentationFormat>
  <Paragraphs>145</Paragraphs>
  <Slides>0</Slides>
  <Notes>20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vt:i4>
      </vt:variant>
    </vt:vector>
  </HeadingPairs>
  <TitlesOfParts>
    <vt:vector size="15" baseType="lpstr">
      <vt:lpstr>Arial</vt:lpstr>
      <vt:lpstr>宋体</vt:lpstr>
      <vt:lpstr>Wingdings</vt:lpstr>
      <vt:lpstr>Times New Roman</vt:lpstr>
      <vt:lpstr>微软雅黑</vt:lpstr>
      <vt:lpstr>Courier New</vt:lpstr>
      <vt:lpstr>Courier New Regular</vt:lpstr>
      <vt:lpstr>Courier New Bold</vt:lpstr>
      <vt:lpstr>Courier New Bold Italic</vt:lpstr>
      <vt:lpstr>Calibri</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category>第一PPT模板网-WWW.1PPT.COM</cp:category>
  <cp:lastModifiedBy>Biophilia’s ipad</cp:lastModifiedBy>
  <cp:revision>1400</cp:revision>
  <cp:lastPrinted>1900-01-01T00:00:00Z</cp:lastPrinted>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2052-12.3.1</vt:lpwstr>
  </property>
  <property fmtid="{D5CDD505-2E9C-101B-9397-08002B2CF9AE}" pid="3" name="ICV">
    <vt:lpwstr>3D1C0881A911256943620465A71EBB84_43</vt:lpwstr>
  </property>
</Properties>
</file>