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57" r:id="rId3"/>
    <p:sldId id="558" r:id="rId4"/>
    <p:sldId id="559" r:id="rId5"/>
    <p:sldId id="5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30067"/>
    <a:srgbClr val="A5719F"/>
    <a:srgbClr val="6A005F"/>
    <a:srgbClr val="FFFFFF"/>
    <a:srgbClr val="000080"/>
    <a:srgbClr val="B3B3D9"/>
    <a:srgbClr val="CE5ECE"/>
    <a:srgbClr val="870078"/>
    <a:srgbClr val="AD2675"/>
    <a:srgbClr val="289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2" autoAdjust="0"/>
    <p:restoredTop sz="88981" autoAdjust="0"/>
  </p:normalViewPr>
  <p:slideViewPr>
    <p:cSldViewPr snapToGrid="0" showGuides="1">
      <p:cViewPr varScale="1">
        <p:scale>
          <a:sx n="104" d="100"/>
          <a:sy n="104" d="100"/>
        </p:scale>
        <p:origin x="1320" y="90"/>
      </p:cViewPr>
      <p:guideLst>
        <p:guide orient="horz" pos="2160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0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3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9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74250"/>
            <a:ext cx="12192000" cy="72940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zh-CN" altLang="en-US" dirty="0"/>
              <a:t> </a:t>
            </a:r>
            <a:endParaRPr lang="zh-CN" altLang="en-US" sz="400" i="1" dirty="0"/>
          </a:p>
        </p:txBody>
      </p:sp>
      <p:sp>
        <p:nvSpPr>
          <p:cNvPr id="7" name="矩形 6"/>
          <p:cNvSpPr/>
          <p:nvPr/>
        </p:nvSpPr>
        <p:spPr>
          <a:xfrm>
            <a:off x="0" y="2098358"/>
            <a:ext cx="12192000" cy="1286885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	</a:t>
            </a:r>
            <a:r>
              <a:rPr lang="zh-CN" altLang="en-US" sz="3200" dirty="0"/>
              <a:t>基于语义一致性的深度学习库组装测试技术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687961" y="1675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Freeform 5"/>
          <p:cNvSpPr/>
          <p:nvPr/>
        </p:nvSpPr>
        <p:spPr bwMode="auto">
          <a:xfrm>
            <a:off x="11379511" y="3030718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7" y="1631368"/>
            <a:ext cx="2373178" cy="2974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charset="-122"/>
              </a:rPr>
              <a:t>2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060" y="339090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A005F"/>
                </a:solidFill>
                <a:latin typeface="+mj-ea"/>
                <a:ea typeface="+mj-ea"/>
              </a:rPr>
              <a:t>框架信息收集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6885" y="1397675"/>
            <a:ext cx="80482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charset="-122"/>
                <a:ea typeface="微软雅黑" charset="-122"/>
                <a:cs typeface="微软雅黑" charset="-122"/>
              </a:rPr>
              <a:t>信息收集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：在框架官方网站的文档中使用收集信息，并保存为设计好的标准格式。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000" b="1" dirty="0">
                <a:latin typeface="微软雅黑" charset="-122"/>
                <a:ea typeface="微软雅黑" charset="-122"/>
                <a:cs typeface="微软雅黑" charset="-122"/>
              </a:rPr>
              <a:t>信息补充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：对之前使用过的框架信息进行补充，完善和修正各个词条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目前，五个框架的信息都已经收集和完善，并保存为统一格式的文件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zh-CN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7AA866-47A9-4F35-4262-27E452341BD1}"/>
              </a:ext>
            </a:extLst>
          </p:cNvPr>
          <p:cNvSpPr txBox="1"/>
          <p:nvPr/>
        </p:nvSpPr>
        <p:spPr>
          <a:xfrm>
            <a:off x="9205134" y="1305877"/>
            <a:ext cx="1901190" cy="4246245"/>
          </a:xfrm>
          <a:prstGeom prst="rect">
            <a:avLst/>
          </a:prstGeom>
          <a:noFill/>
          <a:ln w="28575"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api: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constraints: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param: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descp: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default: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dtype: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structure: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shape: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range: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enum: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descp: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inputs: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optional: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required: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17179-9EBA-C5A9-D761-E7E0B62A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4" y="3895087"/>
            <a:ext cx="2782092" cy="19482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9EA4F3-C166-64DC-A10D-BBDA974E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036" y="3895087"/>
            <a:ext cx="2733964" cy="19323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A5A20D-3950-6C80-481C-4E6461499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015" y="3895086"/>
            <a:ext cx="2782092" cy="19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charset="-122"/>
              </a:rPr>
              <a:t>3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060" y="33909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A005F"/>
                </a:solidFill>
                <a:latin typeface="+mj-ea"/>
                <a:ea typeface="+mj-ea"/>
              </a:rPr>
              <a:t>程序设计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80949F0-D9AA-C9F7-2417-151BEBE92906}"/>
              </a:ext>
            </a:extLst>
          </p:cNvPr>
          <p:cNvSpPr/>
          <p:nvPr/>
        </p:nvSpPr>
        <p:spPr>
          <a:xfrm>
            <a:off x="1882596" y="4138632"/>
            <a:ext cx="7878618" cy="2138057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9DCF6F4-CE29-9953-DC2C-F3ED7627C48B}"/>
              </a:ext>
            </a:extLst>
          </p:cNvPr>
          <p:cNvSpPr/>
          <p:nvPr/>
        </p:nvSpPr>
        <p:spPr>
          <a:xfrm>
            <a:off x="1882596" y="1327843"/>
            <a:ext cx="3950112" cy="1679871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D310224-5F51-72DF-7982-838B40CC47D6}"/>
              </a:ext>
            </a:extLst>
          </p:cNvPr>
          <p:cNvSpPr/>
          <p:nvPr/>
        </p:nvSpPr>
        <p:spPr>
          <a:xfrm>
            <a:off x="7295394" y="1265383"/>
            <a:ext cx="2465820" cy="2629366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E258CDC-09E6-6FD6-DFC4-419D30728461}"/>
              </a:ext>
            </a:extLst>
          </p:cNvPr>
          <p:cNvSpPr/>
          <p:nvPr/>
        </p:nvSpPr>
        <p:spPr>
          <a:xfrm>
            <a:off x="1882596" y="3364469"/>
            <a:ext cx="1230059" cy="537596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C76AB6-001C-43B4-8D5A-8F086F34C132}"/>
              </a:ext>
            </a:extLst>
          </p:cNvPr>
          <p:cNvSpPr/>
          <p:nvPr/>
        </p:nvSpPr>
        <p:spPr>
          <a:xfrm>
            <a:off x="2171382" y="4994457"/>
            <a:ext cx="1614170" cy="42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convolution2d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248F87-7399-F8C8-98FC-658E4D3E3316}"/>
              </a:ext>
            </a:extLst>
          </p:cNvPr>
          <p:cNvSpPr/>
          <p:nvPr/>
        </p:nvSpPr>
        <p:spPr>
          <a:xfrm>
            <a:off x="4190884" y="4450362"/>
            <a:ext cx="2071370" cy="333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torch.nn.Conv2d</a:t>
            </a: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E811FB-A87E-3B3E-47C8-D0626D1E686C}"/>
              </a:ext>
            </a:extLst>
          </p:cNvPr>
          <p:cNvSpPr/>
          <p:nvPr/>
        </p:nvSpPr>
        <p:spPr>
          <a:xfrm>
            <a:off x="4190884" y="4994457"/>
            <a:ext cx="2071370" cy="32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paddle.nn.Conv2D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B201B9-7553-6B8B-F1C3-3E46BFE84578}"/>
              </a:ext>
            </a:extLst>
          </p:cNvPr>
          <p:cNvSpPr/>
          <p:nvPr/>
        </p:nvSpPr>
        <p:spPr>
          <a:xfrm>
            <a:off x="4190884" y="5540727"/>
            <a:ext cx="2071370" cy="32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tf.keras.layers.Conv2D</a:t>
            </a:r>
            <a:endParaRPr lang="zh-CN" altLang="en-US" sz="1600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1DDCEA95-3622-36C2-F0A5-EC119317F99F}"/>
              </a:ext>
            </a:extLst>
          </p:cNvPr>
          <p:cNvSpPr/>
          <p:nvPr/>
        </p:nvSpPr>
        <p:spPr>
          <a:xfrm>
            <a:off x="3785552" y="4599709"/>
            <a:ext cx="405332" cy="1106459"/>
          </a:xfrm>
          <a:prstGeom prst="lef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553278B-F999-BCC5-8DBD-980111C1D2AB}"/>
              </a:ext>
            </a:extLst>
          </p:cNvPr>
          <p:cNvCxnSpPr>
            <a:cxnSpLocks/>
            <a:stCxn id="22" idx="1"/>
            <a:endCxn id="20" idx="1"/>
          </p:cNvCxnSpPr>
          <p:nvPr/>
        </p:nvCxnSpPr>
        <p:spPr>
          <a:xfrm>
            <a:off x="3785552" y="5152939"/>
            <a:ext cx="405332" cy="381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05EAF71-599E-DA86-D2AA-9ED2B96771F1}"/>
              </a:ext>
            </a:extLst>
          </p:cNvPr>
          <p:cNvSpPr txBox="1"/>
          <p:nvPr/>
        </p:nvSpPr>
        <p:spPr>
          <a:xfrm>
            <a:off x="4119418" y="582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40E7E20D-4423-122B-54C8-24CBD8A2EF09}"/>
              </a:ext>
            </a:extLst>
          </p:cNvPr>
          <p:cNvSpPr/>
          <p:nvPr/>
        </p:nvSpPr>
        <p:spPr>
          <a:xfrm>
            <a:off x="2019053" y="4271788"/>
            <a:ext cx="4612656" cy="1865937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41549F-9BEF-ECA4-6B6A-5B5D111C0101}"/>
              </a:ext>
            </a:extLst>
          </p:cNvPr>
          <p:cNvSpPr txBox="1"/>
          <p:nvPr/>
        </p:nvSpPr>
        <p:spPr>
          <a:xfrm>
            <a:off x="2101304" y="437760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语义映射表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B29CEB6-C6C4-DFC7-751C-741C75C92E6B}"/>
              </a:ext>
            </a:extLst>
          </p:cNvPr>
          <p:cNvSpPr/>
          <p:nvPr/>
        </p:nvSpPr>
        <p:spPr>
          <a:xfrm>
            <a:off x="6850993" y="4271788"/>
            <a:ext cx="2729857" cy="863871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CB70690-CB0A-A7C5-280E-AEFDC34347BD}"/>
              </a:ext>
            </a:extLst>
          </p:cNvPr>
          <p:cNvSpPr/>
          <p:nvPr/>
        </p:nvSpPr>
        <p:spPr>
          <a:xfrm>
            <a:off x="6850993" y="5315167"/>
            <a:ext cx="2729857" cy="822558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727133-FB34-AA5F-D14E-1CDF7E3724DE}"/>
              </a:ext>
            </a:extLst>
          </p:cNvPr>
          <p:cNvSpPr/>
          <p:nvPr/>
        </p:nvSpPr>
        <p:spPr>
          <a:xfrm>
            <a:off x="6986747" y="4450361"/>
            <a:ext cx="2434344" cy="544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Layer Info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CD5F0B-1ECE-B660-3E38-7CC23AAF0814}"/>
              </a:ext>
            </a:extLst>
          </p:cNvPr>
          <p:cNvSpPr/>
          <p:nvPr/>
        </p:nvSpPr>
        <p:spPr>
          <a:xfrm>
            <a:off x="7002571" y="5430977"/>
            <a:ext cx="2434344" cy="544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Layer Similarity</a:t>
            </a:r>
            <a:endParaRPr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19145D4-F550-FC5D-FF68-BDF452FE21E2}"/>
              </a:ext>
            </a:extLst>
          </p:cNvPr>
          <p:cNvSpPr/>
          <p:nvPr/>
        </p:nvSpPr>
        <p:spPr>
          <a:xfrm>
            <a:off x="7427141" y="1998292"/>
            <a:ext cx="2202323" cy="476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拆分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C38B89-64A0-338E-4C1D-F8A47AADF793}"/>
              </a:ext>
            </a:extLst>
          </p:cNvPr>
          <p:cNvSpPr/>
          <p:nvPr/>
        </p:nvSpPr>
        <p:spPr>
          <a:xfrm>
            <a:off x="7427140" y="2555544"/>
            <a:ext cx="2202323" cy="4521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变异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9B3CC2-C2EF-0467-17D2-352B7F9C38AE}"/>
              </a:ext>
            </a:extLst>
          </p:cNvPr>
          <p:cNvSpPr/>
          <p:nvPr/>
        </p:nvSpPr>
        <p:spPr>
          <a:xfrm>
            <a:off x="7427140" y="3101571"/>
            <a:ext cx="2202323" cy="4521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组装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D657830-1D6A-33C4-271B-1EB169E82234}"/>
              </a:ext>
            </a:extLst>
          </p:cNvPr>
          <p:cNvSpPr txBox="1"/>
          <p:nvPr/>
        </p:nvSpPr>
        <p:spPr>
          <a:xfrm>
            <a:off x="7721028" y="146630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Generator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84007AE-A104-0A90-33F2-701FF1D5625E}"/>
              </a:ext>
            </a:extLst>
          </p:cNvPr>
          <p:cNvSpPr/>
          <p:nvPr/>
        </p:nvSpPr>
        <p:spPr>
          <a:xfrm>
            <a:off x="2425389" y="1909983"/>
            <a:ext cx="2864526" cy="4196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翻译为可执行的具体用例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209D4FC-0DB9-2765-CD46-AF440F07CCA8}"/>
              </a:ext>
            </a:extLst>
          </p:cNvPr>
          <p:cNvSpPr/>
          <p:nvPr/>
        </p:nvSpPr>
        <p:spPr>
          <a:xfrm>
            <a:off x="2425389" y="2459396"/>
            <a:ext cx="2864526" cy="4196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执行并得到结果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E151F93-DBF2-8B29-2C43-1BAA0A666A66}"/>
              </a:ext>
            </a:extLst>
          </p:cNvPr>
          <p:cNvSpPr txBox="1"/>
          <p:nvPr/>
        </p:nvSpPr>
        <p:spPr>
          <a:xfrm>
            <a:off x="2675277" y="140381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Runner (Abstract)</a:t>
            </a:r>
            <a:endParaRPr lang="zh-CN" altLang="en-US" dirty="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FB77FE-4155-B53B-1E12-48A3C1590D9D}"/>
              </a:ext>
            </a:extLst>
          </p:cNvPr>
          <p:cNvSpPr/>
          <p:nvPr/>
        </p:nvSpPr>
        <p:spPr>
          <a:xfrm>
            <a:off x="3240839" y="3357153"/>
            <a:ext cx="1230059" cy="537596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D3CDAEB-9E31-34D3-2D24-6B67EBF30B47}"/>
              </a:ext>
            </a:extLst>
          </p:cNvPr>
          <p:cNvSpPr/>
          <p:nvPr/>
        </p:nvSpPr>
        <p:spPr>
          <a:xfrm>
            <a:off x="4602649" y="3364469"/>
            <a:ext cx="1230059" cy="537596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40110C-2147-74B7-49E4-23A9CC7603CD}"/>
              </a:ext>
            </a:extLst>
          </p:cNvPr>
          <p:cNvSpPr/>
          <p:nvPr/>
        </p:nvSpPr>
        <p:spPr>
          <a:xfrm>
            <a:off x="1952943" y="3429000"/>
            <a:ext cx="1089363" cy="410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PyTorch</a:t>
            </a:r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5FFF962-48C1-93C0-6C13-C2D5EF030D88}"/>
              </a:ext>
            </a:extLst>
          </p:cNvPr>
          <p:cNvSpPr/>
          <p:nvPr/>
        </p:nvSpPr>
        <p:spPr>
          <a:xfrm>
            <a:off x="3311187" y="3415581"/>
            <a:ext cx="1094558" cy="410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Tensorflow</a:t>
            </a:r>
            <a:endParaRPr lang="zh-CN" altLang="en-US" sz="15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99F3CD-7FA1-2209-04AA-BCA39FD8E64F}"/>
              </a:ext>
            </a:extLst>
          </p:cNvPr>
          <p:cNvSpPr/>
          <p:nvPr/>
        </p:nvSpPr>
        <p:spPr>
          <a:xfrm>
            <a:off x="4657559" y="3423020"/>
            <a:ext cx="1105932" cy="410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Jittor</a:t>
            </a:r>
            <a:endParaRPr lang="zh-CN" altLang="en-US" sz="1600" dirty="0"/>
          </a:p>
        </p:txBody>
      </p:sp>
      <p:sp>
        <p:nvSpPr>
          <p:cNvPr id="56" name="箭头: 手杖形 55">
            <a:extLst>
              <a:ext uri="{FF2B5EF4-FFF2-40B4-BE49-F238E27FC236}">
                <a16:creationId xmlns:a16="http://schemas.microsoft.com/office/drawing/2014/main" id="{1BE182C9-D259-F4D0-F759-AEF80A098550}"/>
              </a:ext>
            </a:extLst>
          </p:cNvPr>
          <p:cNvSpPr/>
          <p:nvPr/>
        </p:nvSpPr>
        <p:spPr>
          <a:xfrm rot="16200000">
            <a:off x="-155984" y="3126693"/>
            <a:ext cx="3377046" cy="943623"/>
          </a:xfrm>
          <a:prstGeom prst="uturnArrow">
            <a:avLst>
              <a:gd name="adj1" fmla="val 25465"/>
              <a:gd name="adj2" fmla="val 23042"/>
              <a:gd name="adj3" fmla="val 29209"/>
              <a:gd name="adj4" fmla="val 27110"/>
              <a:gd name="adj5" fmla="val 75000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B59A21A-8DC5-DF22-C3C8-A23E7100EC5F}"/>
              </a:ext>
            </a:extLst>
          </p:cNvPr>
          <p:cNvSpPr txBox="1"/>
          <p:nvPr/>
        </p:nvSpPr>
        <p:spPr>
          <a:xfrm>
            <a:off x="2453" y="3435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映射信息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EB57ADF-BD0B-815F-A1ED-EC73B36CC8AD}"/>
              </a:ext>
            </a:extLst>
          </p:cNvPr>
          <p:cNvSpPr/>
          <p:nvPr/>
        </p:nvSpPr>
        <p:spPr>
          <a:xfrm>
            <a:off x="22772" y="3422003"/>
            <a:ext cx="1017328" cy="383326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00BAE7B4-2CAF-523E-E710-7703BD31F9E8}"/>
              </a:ext>
            </a:extLst>
          </p:cNvPr>
          <p:cNvSpPr/>
          <p:nvPr/>
        </p:nvSpPr>
        <p:spPr>
          <a:xfrm>
            <a:off x="2352292" y="3020072"/>
            <a:ext cx="359318" cy="337081"/>
          </a:xfrm>
          <a:prstGeom prst="downArrow">
            <a:avLst/>
          </a:prstGeom>
          <a:solidFill>
            <a:srgbClr val="6A00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A6668B58-0F02-129C-8B07-32D49AEBB203}"/>
              </a:ext>
            </a:extLst>
          </p:cNvPr>
          <p:cNvSpPr/>
          <p:nvPr/>
        </p:nvSpPr>
        <p:spPr>
          <a:xfrm>
            <a:off x="3677993" y="3039925"/>
            <a:ext cx="359318" cy="337081"/>
          </a:xfrm>
          <a:prstGeom prst="downArrow">
            <a:avLst/>
          </a:prstGeom>
          <a:solidFill>
            <a:srgbClr val="6A00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26742DBC-DABB-FCC6-AD3A-8C586EBFE926}"/>
              </a:ext>
            </a:extLst>
          </p:cNvPr>
          <p:cNvSpPr/>
          <p:nvPr/>
        </p:nvSpPr>
        <p:spPr>
          <a:xfrm>
            <a:off x="4987622" y="3023998"/>
            <a:ext cx="359318" cy="337081"/>
          </a:xfrm>
          <a:prstGeom prst="downArrow">
            <a:avLst/>
          </a:prstGeom>
          <a:solidFill>
            <a:srgbClr val="6A00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93B46A1-E724-C26D-7C80-DC325624B79B}"/>
              </a:ext>
            </a:extLst>
          </p:cNvPr>
          <p:cNvSpPr/>
          <p:nvPr/>
        </p:nvSpPr>
        <p:spPr>
          <a:xfrm flipH="1">
            <a:off x="5832706" y="1998292"/>
            <a:ext cx="1462683" cy="331336"/>
          </a:xfrm>
          <a:prstGeom prst="rightArrow">
            <a:avLst>
              <a:gd name="adj1" fmla="val 50000"/>
              <a:gd name="adj2" fmla="val 86239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手杖形 64">
            <a:extLst>
              <a:ext uri="{FF2B5EF4-FFF2-40B4-BE49-F238E27FC236}">
                <a16:creationId xmlns:a16="http://schemas.microsoft.com/office/drawing/2014/main" id="{390A0312-1C4E-23C0-0FAD-9D0A1A60018D}"/>
              </a:ext>
            </a:extLst>
          </p:cNvPr>
          <p:cNvSpPr/>
          <p:nvPr/>
        </p:nvSpPr>
        <p:spPr>
          <a:xfrm rot="16200000" flipV="1">
            <a:off x="8402173" y="3188316"/>
            <a:ext cx="3377046" cy="943622"/>
          </a:xfrm>
          <a:prstGeom prst="uturnArrow">
            <a:avLst>
              <a:gd name="adj1" fmla="val 25465"/>
              <a:gd name="adj2" fmla="val 23042"/>
              <a:gd name="adj3" fmla="val 29209"/>
              <a:gd name="adj4" fmla="val 27110"/>
              <a:gd name="adj5" fmla="val 75000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550D30CA-BD62-ADDD-37CD-9542E4D8FC3E}"/>
              </a:ext>
            </a:extLst>
          </p:cNvPr>
          <p:cNvSpPr/>
          <p:nvPr/>
        </p:nvSpPr>
        <p:spPr>
          <a:xfrm>
            <a:off x="10727189" y="3377006"/>
            <a:ext cx="1017328" cy="894782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AD9D768-4D77-2874-5B0A-79FEB34F3297}"/>
              </a:ext>
            </a:extLst>
          </p:cNvPr>
          <p:cNvSpPr txBox="1"/>
          <p:nvPr/>
        </p:nvSpPr>
        <p:spPr>
          <a:xfrm>
            <a:off x="10701610" y="336273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接口信息</a:t>
            </a:r>
            <a:endParaRPr lang="en-US" altLang="zh-CN" dirty="0"/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zh-CN" altLang="en-US" dirty="0"/>
              <a:t>相似度</a:t>
            </a: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D0B38B3-578B-8DCB-8C5D-26CECE15D557}"/>
              </a:ext>
            </a:extLst>
          </p:cNvPr>
          <p:cNvSpPr/>
          <p:nvPr/>
        </p:nvSpPr>
        <p:spPr>
          <a:xfrm>
            <a:off x="6082596" y="1560458"/>
            <a:ext cx="1017328" cy="383326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145C7A-9653-5187-BF87-48811D1F4CA3}"/>
              </a:ext>
            </a:extLst>
          </p:cNvPr>
          <p:cNvSpPr txBox="1"/>
          <p:nvPr/>
        </p:nvSpPr>
        <p:spPr>
          <a:xfrm>
            <a:off x="6082596" y="158284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用例</a:t>
            </a:r>
            <a:r>
              <a:rPr lang="en-US" altLang="zh-CN" sz="1600" dirty="0"/>
              <a:t>(Abs)</a:t>
            </a:r>
            <a:endParaRPr lang="zh-CN" altLang="en-US" sz="1600" dirty="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642AB8E-E594-9472-AF54-47EB6ADFF3F8}"/>
              </a:ext>
            </a:extLst>
          </p:cNvPr>
          <p:cNvSpPr/>
          <p:nvPr/>
        </p:nvSpPr>
        <p:spPr>
          <a:xfrm>
            <a:off x="6055384" y="2828455"/>
            <a:ext cx="1090324" cy="360894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32CD9EA-4295-EED2-2C7D-75644DDEC185}"/>
              </a:ext>
            </a:extLst>
          </p:cNvPr>
          <p:cNvSpPr txBox="1"/>
          <p:nvPr/>
        </p:nvSpPr>
        <p:spPr>
          <a:xfrm>
            <a:off x="6031300" y="283843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结果</a:t>
            </a:r>
            <a:r>
              <a:rPr lang="en-US" altLang="zh-CN" sz="1600" dirty="0"/>
              <a:t>&amp;</a:t>
            </a:r>
            <a:r>
              <a:rPr lang="zh-CN" altLang="en-US" sz="1600" dirty="0"/>
              <a:t>比较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4A80AB78-305F-0739-653B-5447BD46BD43}"/>
              </a:ext>
            </a:extLst>
          </p:cNvPr>
          <p:cNvSpPr/>
          <p:nvPr/>
        </p:nvSpPr>
        <p:spPr>
          <a:xfrm>
            <a:off x="5858287" y="3473993"/>
            <a:ext cx="1437102" cy="331336"/>
          </a:xfrm>
          <a:prstGeom prst="rightArrow">
            <a:avLst>
              <a:gd name="adj1" fmla="val 50000"/>
              <a:gd name="adj2" fmla="val 86239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charset="-122"/>
              </a:rPr>
              <a:t>4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060" y="327660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A005F"/>
                </a:solidFill>
                <a:latin typeface="+mj-ea"/>
                <a:ea typeface="+mj-ea"/>
              </a:rPr>
              <a:t>程序原型运行效果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E7F316-7A10-A6E2-5E8E-DABAC9B45085}"/>
              </a:ext>
            </a:extLst>
          </p:cNvPr>
          <p:cNvSpPr txBox="1"/>
          <p:nvPr/>
        </p:nvSpPr>
        <p:spPr>
          <a:xfrm>
            <a:off x="1603024" y="200868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A5719F"/>
                </a:solidFill>
                <a:latin typeface="+mj-ea"/>
                <a:ea typeface="+mj-ea"/>
              </a:rPr>
              <a:t>代码树组装与用例生成</a:t>
            </a:r>
            <a:endParaRPr lang="zh-CN" altLang="en-US" sz="30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A5D27D-0B57-F035-A3FC-B3379462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3" y="2791967"/>
            <a:ext cx="2463841" cy="188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AF95D7-FB8F-4E6E-7DD4-86F272855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064" y="2791968"/>
            <a:ext cx="2224410" cy="1881632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D3A2849-340A-BAAF-1C97-5025B750E3A4}"/>
              </a:ext>
            </a:extLst>
          </p:cNvPr>
          <p:cNvSpPr/>
          <p:nvPr/>
        </p:nvSpPr>
        <p:spPr>
          <a:xfrm>
            <a:off x="365529" y="1464888"/>
            <a:ext cx="5224463" cy="4474094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CA4CF8-9988-75F3-75FB-E26972E57DC4}"/>
              </a:ext>
            </a:extLst>
          </p:cNvPr>
          <p:cNvSpPr txBox="1"/>
          <p:nvPr/>
        </p:nvSpPr>
        <p:spPr>
          <a:xfrm>
            <a:off x="722975" y="5121625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使用先前的代码组装方法，生成一组用例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A85A6E-A5E1-F79F-5EC4-3E6633C93CA9}"/>
              </a:ext>
            </a:extLst>
          </p:cNvPr>
          <p:cNvSpPr txBox="1"/>
          <p:nvPr/>
        </p:nvSpPr>
        <p:spPr>
          <a:xfrm>
            <a:off x="7862521" y="20038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A5719F"/>
                </a:solidFill>
                <a:latin typeface="+mj-ea"/>
                <a:ea typeface="+mj-ea"/>
              </a:rPr>
              <a:t>用例翻译与结果比较</a:t>
            </a:r>
            <a:endParaRPr lang="zh-CN" altLang="en-US" sz="30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A588BDC-85C8-4DA9-53ED-624FE5B40EBC}"/>
              </a:ext>
            </a:extLst>
          </p:cNvPr>
          <p:cNvSpPr/>
          <p:nvPr/>
        </p:nvSpPr>
        <p:spPr>
          <a:xfrm>
            <a:off x="6326908" y="1464888"/>
            <a:ext cx="5564217" cy="4474094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C0DAFA0-3D71-1400-5754-87529A141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74" y="2942896"/>
            <a:ext cx="3404892" cy="1422123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2C1217-9F31-6739-429A-EAAE1BFCD4E1}"/>
              </a:ext>
            </a:extLst>
          </p:cNvPr>
          <p:cNvCxnSpPr>
            <a:cxnSpLocks/>
          </p:cNvCxnSpPr>
          <p:nvPr/>
        </p:nvCxnSpPr>
        <p:spPr>
          <a:xfrm flipV="1">
            <a:off x="9109016" y="3214255"/>
            <a:ext cx="1540511" cy="140854"/>
          </a:xfrm>
          <a:prstGeom prst="straightConnector1">
            <a:avLst/>
          </a:prstGeom>
          <a:ln w="28575">
            <a:solidFill>
              <a:srgbClr val="7300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830E88-1131-539B-A1EA-7D2378B0DEC7}"/>
              </a:ext>
            </a:extLst>
          </p:cNvPr>
          <p:cNvCxnSpPr>
            <a:cxnSpLocks/>
          </p:cNvCxnSpPr>
          <p:nvPr/>
        </p:nvCxnSpPr>
        <p:spPr>
          <a:xfrm flipV="1">
            <a:off x="9268453" y="4071663"/>
            <a:ext cx="1051479" cy="20782"/>
          </a:xfrm>
          <a:prstGeom prst="straightConnector1">
            <a:avLst/>
          </a:prstGeom>
          <a:ln w="28575">
            <a:solidFill>
              <a:srgbClr val="7300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E5DDB97-24A6-5DCF-0874-4231F902EEC6}"/>
              </a:ext>
            </a:extLst>
          </p:cNvPr>
          <p:cNvSpPr txBox="1"/>
          <p:nvPr/>
        </p:nvSpPr>
        <p:spPr>
          <a:xfrm>
            <a:off x="10664254" y="3029589"/>
            <a:ext cx="120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抽象用例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608077-E624-8739-989B-0DDCF7FABD65}"/>
              </a:ext>
            </a:extLst>
          </p:cNvPr>
          <p:cNvSpPr txBox="1"/>
          <p:nvPr/>
        </p:nvSpPr>
        <p:spPr>
          <a:xfrm>
            <a:off x="10273270" y="3670280"/>
            <a:ext cx="161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经翻译得到的不同框架上语义一致的用例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439DDA-07CE-C1BF-0BAF-B37931639C35}"/>
              </a:ext>
            </a:extLst>
          </p:cNvPr>
          <p:cNvSpPr txBox="1"/>
          <p:nvPr/>
        </p:nvSpPr>
        <p:spPr>
          <a:xfrm>
            <a:off x="7147484" y="4995569"/>
            <a:ext cx="424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把抽象的用例翻译成在不同框架上的可执行用例，并且执行、记录比较结果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C5666CD-8AE6-1D3D-AA8D-B77AA7313212}"/>
              </a:ext>
            </a:extLst>
          </p:cNvPr>
          <p:cNvSpPr/>
          <p:nvPr/>
        </p:nvSpPr>
        <p:spPr>
          <a:xfrm>
            <a:off x="5589993" y="3355109"/>
            <a:ext cx="736916" cy="450220"/>
          </a:xfrm>
          <a:prstGeom prst="rightArrow">
            <a:avLst>
              <a:gd name="adj1" fmla="val 50000"/>
              <a:gd name="adj2" fmla="val 86239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charset="-122"/>
              </a:rPr>
              <a:t>5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060" y="3276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A005F"/>
                </a:solidFill>
                <a:latin typeface="+mj-ea"/>
                <a:ea typeface="+mj-ea"/>
              </a:rPr>
              <a:t>后续工作</a:t>
            </a:r>
          </a:p>
        </p:txBody>
      </p:sp>
      <p:sp>
        <p:nvSpPr>
          <p:cNvPr id="110" name="任意多边形: 形状 109"/>
          <p:cNvSpPr/>
          <p:nvPr/>
        </p:nvSpPr>
        <p:spPr>
          <a:xfrm>
            <a:off x="720725" y="1119505"/>
            <a:ext cx="8005445" cy="4617720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1" name="任意多边形: 形状 110"/>
          <p:cNvSpPr/>
          <p:nvPr/>
        </p:nvSpPr>
        <p:spPr>
          <a:xfrm>
            <a:off x="947420" y="1381760"/>
            <a:ext cx="7514590" cy="4072890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84275" y="1654175"/>
            <a:ext cx="7052945" cy="3502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ym typeface="+mn-ea"/>
              </a:rPr>
              <a:t>使用</a:t>
            </a:r>
            <a:r>
              <a:rPr lang="en-US" altLang="zh-CN" sz="2400" dirty="0">
                <a:sym typeface="+mn-ea"/>
              </a:rPr>
              <a:t>name </a:t>
            </a:r>
            <a:r>
              <a:rPr lang="zh-CN" altLang="en-US" sz="2400" dirty="0">
                <a:sym typeface="+mn-ea"/>
              </a:rPr>
              <a:t>→ </a:t>
            </a:r>
            <a:r>
              <a:rPr lang="en-US" altLang="zh-CN" sz="2400" dirty="0">
                <a:sym typeface="+mn-ea"/>
              </a:rPr>
              <a:t>descp </a:t>
            </a:r>
            <a:r>
              <a:rPr lang="zh-CN" altLang="en-US" sz="2400" dirty="0">
                <a:sym typeface="+mn-ea"/>
              </a:rPr>
              <a:t>→ </a:t>
            </a:r>
            <a:r>
              <a:rPr lang="en-US" altLang="zh-CN" sz="2400" dirty="0">
                <a:sym typeface="+mn-ea"/>
              </a:rPr>
              <a:t>context</a:t>
            </a:r>
            <a:r>
              <a:rPr lang="zh-CN" altLang="en-US" sz="2400" dirty="0">
                <a:sym typeface="+mn-ea"/>
              </a:rPr>
              <a:t> 的递进式策略，使用二路归并的方法，基于跨框架</a:t>
            </a:r>
            <a:r>
              <a:rPr lang="en-US" altLang="zh-CN" sz="2400" dirty="0">
                <a:sym typeface="+mn-ea"/>
              </a:rPr>
              <a:t>api</a:t>
            </a:r>
            <a:r>
              <a:rPr lang="zh-CN" altLang="en-US" sz="2400" dirty="0">
                <a:sym typeface="+mn-ea"/>
              </a:rPr>
              <a:t>之间的相似度来计算映射表</a:t>
            </a:r>
            <a:endParaRPr lang="en-US" altLang="zh-CN" sz="2400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ym typeface="+mn-ea"/>
              </a:rPr>
              <a:t>封装映射表，将</a:t>
            </a:r>
            <a:r>
              <a:rPr lang="en-US" altLang="zh-CN" sz="2400" dirty="0">
                <a:sym typeface="+mn-ea"/>
              </a:rPr>
              <a:t>api</a:t>
            </a:r>
            <a:r>
              <a:rPr lang="zh-CN" altLang="en-US" sz="2400" dirty="0">
                <a:sym typeface="+mn-ea"/>
              </a:rPr>
              <a:t>和参数统一命名，形成可以用于翻译抽象用例的表接口</a:t>
            </a:r>
            <a:endParaRPr lang="zh-CN" altLang="en-US" sz="2400" dirty="0"/>
          </a:p>
          <a:p>
            <a:pPr indent="0">
              <a:buFont typeface="Arial" charset="0"/>
              <a:buNone/>
            </a:pP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251314" y="1205230"/>
            <a:ext cx="2700541" cy="4524315"/>
          </a:xfrm>
          <a:prstGeom prst="rect">
            <a:avLst/>
          </a:prstGeom>
          <a:noFill/>
          <a:ln w="28575"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Name? -&gt; OK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</a:t>
            </a:r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×</a:t>
            </a:r>
          </a:p>
          <a:p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Description? -&gt; OK</a:t>
            </a:r>
          </a:p>
          <a:p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×</a:t>
            </a:r>
          </a:p>
          <a:p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Context? -&gt; OK</a:t>
            </a: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zh-CN" altLang="en-US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CF0E3-AAC7-918D-D726-95C46E6CB465}"/>
              </a:ext>
            </a:extLst>
          </p:cNvPr>
          <p:cNvSpPr txBox="1"/>
          <p:nvPr/>
        </p:nvSpPr>
        <p:spPr>
          <a:xfrm>
            <a:off x="9286843" y="327906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300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endParaRPr lang="zh-CN" altLang="en-US" sz="1400" b="1" dirty="0">
              <a:solidFill>
                <a:srgbClr val="73006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614F74-A55A-9567-355A-8C05DFA8857B}"/>
              </a:ext>
            </a:extLst>
          </p:cNvPr>
          <p:cNvSpPr txBox="1"/>
          <p:nvPr/>
        </p:nvSpPr>
        <p:spPr>
          <a:xfrm>
            <a:off x="9968410" y="326495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300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jittor</a:t>
            </a:r>
            <a:endParaRPr lang="zh-CN" altLang="en-US" sz="1400" b="1" dirty="0">
              <a:solidFill>
                <a:srgbClr val="73006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92ECEB-53AC-70EA-84B1-EDA64B9C552D}"/>
              </a:ext>
            </a:extLst>
          </p:cNvPr>
          <p:cNvSpPr txBox="1"/>
          <p:nvPr/>
        </p:nvSpPr>
        <p:spPr>
          <a:xfrm>
            <a:off x="10736089" y="381312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300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endParaRPr lang="zh-CN" altLang="en-US" sz="1400" b="1" dirty="0">
              <a:solidFill>
                <a:srgbClr val="73006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4787CAC-E4B6-35F5-057A-0A1E3DD968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38110" y="3806712"/>
            <a:ext cx="748269" cy="394380"/>
          </a:xfrm>
          <a:prstGeom prst="bentConnector3">
            <a:avLst>
              <a:gd name="adj1" fmla="val 50000"/>
            </a:avLst>
          </a:prstGeom>
          <a:ln w="19050">
            <a:solidFill>
              <a:srgbClr val="730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53A3B2C-D872-2C19-673B-39C16F99107E}"/>
              </a:ext>
            </a:extLst>
          </p:cNvPr>
          <p:cNvCxnSpPr>
            <a:cxnSpLocks/>
          </p:cNvCxnSpPr>
          <p:nvPr/>
        </p:nvCxnSpPr>
        <p:spPr>
          <a:xfrm rot="5400000">
            <a:off x="9804030" y="3799120"/>
            <a:ext cx="785087" cy="372747"/>
          </a:xfrm>
          <a:prstGeom prst="bentConnector3">
            <a:avLst>
              <a:gd name="adj1" fmla="val 52352"/>
            </a:avLst>
          </a:prstGeom>
          <a:ln w="19050">
            <a:solidFill>
              <a:srgbClr val="730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4E3DEE5-569A-0A34-E8C2-8F80853AEFE9}"/>
              </a:ext>
            </a:extLst>
          </p:cNvPr>
          <p:cNvSpPr txBox="1"/>
          <p:nvPr/>
        </p:nvSpPr>
        <p:spPr>
          <a:xfrm>
            <a:off x="9679856" y="4361294"/>
            <a:ext cx="75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30067"/>
                </a:solidFill>
              </a:rPr>
              <a:t>T &amp; J</a:t>
            </a:r>
            <a:endParaRPr lang="zh-CN" altLang="en-US" b="1" dirty="0">
              <a:solidFill>
                <a:srgbClr val="730067"/>
              </a:solidFill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356E246-F695-DD3B-0259-B161BE08647E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0210807" y="4578465"/>
            <a:ext cx="378938" cy="683260"/>
          </a:xfrm>
          <a:prstGeom prst="bentConnector2">
            <a:avLst/>
          </a:prstGeom>
          <a:ln w="19050">
            <a:solidFill>
              <a:srgbClr val="730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B91A8D3-CDA7-8F4E-5541-C9F65CCAC825}"/>
              </a:ext>
            </a:extLst>
          </p:cNvPr>
          <p:cNvCxnSpPr>
            <a:cxnSpLocks/>
          </p:cNvCxnSpPr>
          <p:nvPr/>
        </p:nvCxnSpPr>
        <p:spPr>
          <a:xfrm rot="5400000">
            <a:off x="10436934" y="4413833"/>
            <a:ext cx="1337869" cy="739558"/>
          </a:xfrm>
          <a:prstGeom prst="bentConnector3">
            <a:avLst>
              <a:gd name="adj1" fmla="val 74162"/>
            </a:avLst>
          </a:prstGeom>
          <a:ln w="19050">
            <a:solidFill>
              <a:srgbClr val="730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807D5D7-29C7-2240-53F2-A978BCB9B286}"/>
              </a:ext>
            </a:extLst>
          </p:cNvPr>
          <p:cNvSpPr txBox="1"/>
          <p:nvPr/>
        </p:nvSpPr>
        <p:spPr>
          <a:xfrm>
            <a:off x="10429196" y="5356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319</Words>
  <Application>Microsoft Office PowerPoint</Application>
  <PresentationFormat>宽屏</PresentationFormat>
  <Paragraphs>86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Courier New</vt:lpstr>
      <vt:lpstr>Courier New Bold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Lingyue Yan</cp:lastModifiedBy>
  <cp:revision>1403</cp:revision>
  <cp:lastPrinted>1900-01-01T00:00:00Z</cp:lastPrinted>
  <dcterms:created xsi:type="dcterms:W3CDTF">1900-01-01T00:00:00Z</dcterms:created>
  <dcterms:modified xsi:type="dcterms:W3CDTF">2023-09-26T01:58:53Z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2052-12.3.1</vt:lpwstr>
  </property>
  <property fmtid="{D5CDD505-2E9C-101B-9397-08002B2CF9AE}" pid="3" name="ICV">
    <vt:lpwstr>3D1C0881A911256943620465A71EBB84_43</vt:lpwstr>
  </property>
</Properties>
</file>