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304" r:id="rId3"/>
    <p:sldId id="276" r:id="rId4"/>
    <p:sldId id="260" r:id="rId5"/>
    <p:sldId id="259" r:id="rId6"/>
    <p:sldId id="261" r:id="rId7"/>
    <p:sldId id="277" r:id="rId8"/>
    <p:sldId id="279" r:id="rId9"/>
    <p:sldId id="278" r:id="rId10"/>
    <p:sldId id="281" r:id="rId11"/>
    <p:sldId id="262" r:id="rId12"/>
    <p:sldId id="280" r:id="rId13"/>
    <p:sldId id="282" r:id="rId14"/>
    <p:sldId id="283" r:id="rId15"/>
    <p:sldId id="284" r:id="rId16"/>
    <p:sldId id="285" r:id="rId17"/>
    <p:sldId id="286" r:id="rId18"/>
    <p:sldId id="289" r:id="rId19"/>
    <p:sldId id="290" r:id="rId20"/>
    <p:sldId id="287" r:id="rId21"/>
    <p:sldId id="294" r:id="rId22"/>
    <p:sldId id="288" r:id="rId23"/>
    <p:sldId id="291" r:id="rId24"/>
    <p:sldId id="298" r:id="rId25"/>
    <p:sldId id="299" r:id="rId26"/>
    <p:sldId id="301" r:id="rId27"/>
    <p:sldId id="303" r:id="rId28"/>
    <p:sldId id="302" r:id="rId29"/>
    <p:sldId id="297" r:id="rId30"/>
    <p:sldId id="306" r:id="rId31"/>
    <p:sldId id="273" r:id="rId32"/>
  </p:sldIdLst>
  <p:sldSz cx="12192000" cy="6858000"/>
  <p:notesSz cx="12192000" cy="6858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oboto" panose="020B0600070205080204" charset="0"/>
      <p:regular r:id="rId38"/>
      <p:bold r:id="rId39"/>
      <p:italic r:id="rId40"/>
      <p:boldItalic r:id="rId41"/>
    </p:embeddedFont>
    <p:embeddedFont>
      <p:font typeface="Quintessential" panose="020B0600070205080204" charset="0"/>
      <p:regular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h6PBNETrdwPawoaK9ZAxfmIO7B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2e438d8c727dc2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1596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4520c97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g124520c97f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Tự điều chỉnh tên dự án.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Tự điều chỉnh và bổ sung logo của khách hàng.</a:t>
            </a:r>
            <a:endParaRPr/>
          </a:p>
        </p:txBody>
      </p:sp>
      <p:sp>
        <p:nvSpPr>
          <p:cNvPr id="47" name="Google Shape;47;g124520c97f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729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283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83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302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8826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554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3355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3638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8843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832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60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214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9076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268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434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6162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499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143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8823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995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616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17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80" name="Google Shape;8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620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258" name="Google Shape;25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6431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279" name="Google Shape;27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48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89" name="Google Shape;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110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80" name="Google Shape;8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24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99" name="Google Shape;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4088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99" name="Google Shape;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409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99" name="Google Shape;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654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99" name="Google Shape;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20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61612" y="-466342"/>
            <a:ext cx="1709985" cy="17099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9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0200" algn="l">
              <a:spcBef>
                <a:spcPts val="1000"/>
              </a:spcBef>
              <a:spcAft>
                <a:spcPts val="0"/>
              </a:spcAft>
              <a:buSzPts val="1600"/>
              <a:buChar char="🠶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spcBef>
                <a:spcPts val="1000"/>
              </a:spcBef>
              <a:spcAft>
                <a:spcPts val="0"/>
              </a:spcAft>
              <a:buSzPts val="1400"/>
              <a:buChar char="🠶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spcBef>
                <a:spcPts val="1000"/>
              </a:spcBef>
              <a:spcAft>
                <a:spcPts val="0"/>
              </a:spcAft>
              <a:buSzPts val="1200"/>
              <a:buChar char="🠶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4800" algn="l">
              <a:spcBef>
                <a:spcPts val="1000"/>
              </a:spcBef>
              <a:spcAft>
                <a:spcPts val="0"/>
              </a:spcAft>
              <a:buSzPts val="1200"/>
              <a:buChar char="🠶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/>
          <p:nvPr/>
        </p:nvSpPr>
        <p:spPr>
          <a:xfrm rot="10800000" flipH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538963" y="787782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61612" y="-466342"/>
            <a:ext cx="1709985" cy="170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5" name="Google Shape;1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61612" y="-466342"/>
            <a:ext cx="1709985" cy="17099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8"/>
          <p:cNvSpPr txBox="1"/>
          <p:nvPr/>
        </p:nvSpPr>
        <p:spPr>
          <a:xfrm>
            <a:off x="10470097" y="732387"/>
            <a:ext cx="1651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0387215@N00/370718712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/3.0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5/things-to-look-for-while-hiring-a-web-develop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0387215@N00/370718712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124520c97f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4146" y="-500978"/>
            <a:ext cx="5521245" cy="55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124520c97fc_0_5"/>
          <p:cNvSpPr txBox="1">
            <a:spLocks noGrp="1"/>
          </p:cNvSpPr>
          <p:nvPr>
            <p:ph type="ctrTitle"/>
          </p:nvPr>
        </p:nvSpPr>
        <p:spPr>
          <a:xfrm>
            <a:off x="1847528" y="3356992"/>
            <a:ext cx="89154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Roboto"/>
              <a:buNone/>
            </a:pPr>
            <a:r>
              <a:rPr lang="en-US" sz="6000" dirty="0" err="1" smtClean="0">
                <a:latin typeface="Roboto"/>
                <a:ea typeface="Roboto"/>
                <a:cs typeface="Roboto"/>
                <a:sym typeface="Roboto"/>
              </a:rPr>
              <a:t>Linq</a:t>
            </a:r>
            <a:r>
              <a:rPr lang="en-US" sz="6000" dirty="0" smtClean="0">
                <a:latin typeface="Roboto"/>
                <a:ea typeface="Roboto"/>
                <a:cs typeface="Roboto"/>
                <a:sym typeface="Roboto"/>
              </a:rPr>
              <a:t> – C#</a:t>
            </a:r>
            <a:endParaRPr sz="6000" dirty="0"/>
          </a:p>
        </p:txBody>
      </p:sp>
      <p:sp>
        <p:nvSpPr>
          <p:cNvPr id="51" name="Google Shape;51;g124520c97fc_0_5"/>
          <p:cNvSpPr txBox="1"/>
          <p:nvPr/>
        </p:nvSpPr>
        <p:spPr>
          <a:xfrm>
            <a:off x="8364277" y="4539395"/>
            <a:ext cx="2879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LinhLD</a:t>
            </a:r>
            <a:r>
              <a:rPr lang="en-US" sz="2000" dirty="0" smtClean="0"/>
              <a:t> – Div1</a:t>
            </a:r>
            <a:endParaRPr sz="2000" dirty="0"/>
          </a:p>
        </p:txBody>
      </p:sp>
      <p:sp>
        <p:nvSpPr>
          <p:cNvPr id="52" name="Google Shape;52;g124520c97fc_0_5"/>
          <p:cNvSpPr txBox="1"/>
          <p:nvPr/>
        </p:nvSpPr>
        <p:spPr>
          <a:xfrm>
            <a:off x="8364277" y="4970650"/>
            <a:ext cx="182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Hà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Nội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04.2022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III.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Cách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LINQ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Hoạt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động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099038" y="1568888"/>
            <a:ext cx="10577146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 smtClean="0"/>
              <a:t>LINQ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: </a:t>
            </a:r>
            <a:endParaRPr lang="en-US" sz="2000" dirty="0" smtClean="0"/>
          </a:p>
          <a:p>
            <a:pPr lvl="0"/>
            <a:r>
              <a:rPr lang="en-US" sz="1800" b="1" dirty="0" err="1" smtClean="0"/>
              <a:t>nguồn</a:t>
            </a:r>
            <a:r>
              <a:rPr lang="en-US" sz="1800" b="1" dirty="0" smtClean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dirty="0"/>
              <a:t> </a:t>
            </a:r>
            <a:r>
              <a:rPr lang="en-US" sz="1800" dirty="0" smtClean="0"/>
              <a:t>(Data Source</a:t>
            </a:r>
            <a:r>
              <a:rPr lang="en-US" sz="1800" dirty="0"/>
              <a:t>), </a:t>
            </a:r>
            <a:r>
              <a:rPr lang="en-US" sz="1800" b="1" dirty="0" err="1"/>
              <a:t>truy</a:t>
            </a:r>
            <a:r>
              <a:rPr lang="en-US" sz="1800" b="1" dirty="0"/>
              <a:t> </a:t>
            </a:r>
            <a:r>
              <a:rPr lang="en-US" sz="1800" b="1" dirty="0" err="1"/>
              <a:t>vấn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Linq</a:t>
            </a:r>
            <a:r>
              <a:rPr lang="en-US" sz="1800" dirty="0" smtClean="0"/>
              <a:t> Query</a:t>
            </a:r>
            <a:r>
              <a:rPr lang="en-US" sz="1800" dirty="0"/>
              <a:t>), </a:t>
            </a:r>
            <a:r>
              <a:rPr lang="en-US" sz="1800" b="1" dirty="0" err="1"/>
              <a:t>lời</a:t>
            </a:r>
            <a:r>
              <a:rPr lang="en-US" sz="1800" b="1" dirty="0"/>
              <a:t> </a:t>
            </a:r>
            <a:r>
              <a:rPr lang="en-US" sz="1800" b="1" dirty="0" err="1"/>
              <a:t>gọi</a:t>
            </a:r>
            <a:r>
              <a:rPr lang="en-US" sz="1800" b="1" dirty="0"/>
              <a:t> </a:t>
            </a:r>
            <a:r>
              <a:rPr lang="en-US" sz="1800" b="1" dirty="0" err="1"/>
              <a:t>thực</a:t>
            </a:r>
            <a:r>
              <a:rPr lang="en-US" sz="1800" b="1" dirty="0"/>
              <a:t> </a:t>
            </a:r>
            <a:r>
              <a:rPr lang="en-US" sz="1800" b="1" dirty="0" err="1"/>
              <a:t>hiện</a:t>
            </a:r>
            <a:r>
              <a:rPr lang="en-US" sz="1800" b="1" dirty="0"/>
              <a:t> </a:t>
            </a:r>
            <a:r>
              <a:rPr lang="en-US" sz="1800" b="1" dirty="0" err="1"/>
              <a:t>truy</a:t>
            </a:r>
            <a:r>
              <a:rPr lang="en-US" sz="1800" b="1" dirty="0"/>
              <a:t> </a:t>
            </a:r>
            <a:r>
              <a:rPr lang="en-US" sz="1800" b="1" dirty="0" err="1"/>
              <a:t>vấn</a:t>
            </a:r>
            <a:r>
              <a:rPr lang="en-US" sz="1800" dirty="0"/>
              <a:t> </a:t>
            </a:r>
            <a:r>
              <a:rPr lang="en-US" sz="1800" dirty="0" smtClean="0"/>
              <a:t>(Execute Query).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53" y="2743104"/>
            <a:ext cx="676369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III.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Cách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LINQ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Hoạt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động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624254" y="1441377"/>
            <a:ext cx="11236568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LINQ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dữ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chia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1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lvl="0"/>
            <a:r>
              <a:rPr lang="en-US" sz="1800" dirty="0" smtClean="0"/>
              <a:t> -</a:t>
            </a:r>
            <a:r>
              <a:rPr lang="vi-VN" sz="1800" dirty="0" smtClean="0"/>
              <a:t> </a:t>
            </a:r>
            <a:r>
              <a:rPr lang="en-US" sz="1800" b="1" dirty="0"/>
              <a:t>LINQ</a:t>
            </a:r>
            <a:r>
              <a:rPr lang="vi-VN" sz="1800" b="1" dirty="0" smtClean="0"/>
              <a:t> </a:t>
            </a:r>
            <a:r>
              <a:rPr lang="vi-VN" sz="1800" b="1" dirty="0"/>
              <a:t>to SQL</a:t>
            </a:r>
            <a:r>
              <a:rPr lang="vi-VN" sz="1800" dirty="0"/>
              <a:t>: phục vụ cho SQL Server.</a:t>
            </a:r>
          </a:p>
          <a:p>
            <a:pPr lvl="0"/>
            <a:endParaRPr lang="vi-VN" sz="1800" dirty="0"/>
          </a:p>
          <a:p>
            <a:pPr lvl="0"/>
            <a:r>
              <a:rPr lang="en-US" sz="1800" dirty="0" smtClean="0"/>
              <a:t> -</a:t>
            </a:r>
            <a:r>
              <a:rPr lang="vi-VN" sz="1800" dirty="0" smtClean="0"/>
              <a:t> </a:t>
            </a:r>
            <a:r>
              <a:rPr lang="en-US" sz="1800" b="1" dirty="0"/>
              <a:t>LINQ</a:t>
            </a:r>
            <a:r>
              <a:rPr lang="vi-VN" sz="1800" b="1" dirty="0" smtClean="0"/>
              <a:t> </a:t>
            </a:r>
            <a:r>
              <a:rPr lang="vi-VN" sz="1800" b="1" dirty="0"/>
              <a:t>to Objects</a:t>
            </a:r>
            <a:r>
              <a:rPr lang="vi-VN" sz="1800" dirty="0"/>
              <a:t>: Sử dụng với các Collections, như tìm kiếm, ... theo phong cách như truy vấn </a:t>
            </a:r>
            <a:r>
              <a:rPr lang="en-US" sz="1800" dirty="0" smtClean="0"/>
              <a:t>Database</a:t>
            </a:r>
            <a:r>
              <a:rPr lang="vi-VN" sz="1800" dirty="0" smtClean="0"/>
              <a:t>.</a:t>
            </a:r>
            <a:endParaRPr lang="vi-VN" sz="1800" dirty="0"/>
          </a:p>
          <a:p>
            <a:pPr lvl="0"/>
            <a:endParaRPr lang="vi-VN" sz="1800" dirty="0"/>
          </a:p>
          <a:p>
            <a:pPr lvl="0"/>
            <a:r>
              <a:rPr lang="en-US" sz="1800" dirty="0" smtClean="0"/>
              <a:t> -</a:t>
            </a:r>
            <a:r>
              <a:rPr lang="vi-VN" sz="1800" dirty="0" smtClean="0"/>
              <a:t> </a:t>
            </a:r>
            <a:r>
              <a:rPr lang="en-US" sz="1800" b="1" dirty="0"/>
              <a:t>LINQ</a:t>
            </a:r>
            <a:r>
              <a:rPr lang="vi-VN" sz="1800" b="1" dirty="0" smtClean="0"/>
              <a:t> </a:t>
            </a:r>
            <a:r>
              <a:rPr lang="vi-VN" sz="1800" b="1" dirty="0"/>
              <a:t>to DataSets</a:t>
            </a:r>
            <a:r>
              <a:rPr lang="vi-VN" sz="1800" dirty="0"/>
              <a:t>: Sử dụng kết hợp với ADO.NET.</a:t>
            </a:r>
          </a:p>
          <a:p>
            <a:pPr lvl="0"/>
            <a:endParaRPr lang="vi-VN" sz="1800" dirty="0"/>
          </a:p>
          <a:p>
            <a:pPr lvl="0"/>
            <a:r>
              <a:rPr lang="en-US" sz="1800" dirty="0" smtClean="0"/>
              <a:t> -</a:t>
            </a:r>
            <a:r>
              <a:rPr lang="vi-VN" sz="1800" dirty="0" smtClean="0"/>
              <a:t> </a:t>
            </a:r>
            <a:r>
              <a:rPr lang="en-US" sz="1800" b="1" dirty="0"/>
              <a:t>LINQ</a:t>
            </a:r>
            <a:r>
              <a:rPr lang="vi-VN" sz="1800" b="1" dirty="0" smtClean="0"/>
              <a:t> </a:t>
            </a:r>
            <a:r>
              <a:rPr lang="vi-VN" sz="1800" b="1" dirty="0"/>
              <a:t>to Entities</a:t>
            </a:r>
            <a:r>
              <a:rPr lang="vi-VN" sz="1800" dirty="0"/>
              <a:t>: phục vụ cho nhiều loại hệ quản trị cơ sở dữ liệu hơn.</a:t>
            </a:r>
          </a:p>
          <a:p>
            <a:pPr lvl="0"/>
            <a:endParaRPr lang="vi-VN" sz="1800" dirty="0"/>
          </a:p>
          <a:p>
            <a:pPr lvl="0"/>
            <a:r>
              <a:rPr lang="en-US" sz="1800" dirty="0" smtClean="0"/>
              <a:t> -</a:t>
            </a:r>
            <a:r>
              <a:rPr lang="vi-VN" sz="1800" dirty="0" smtClean="0"/>
              <a:t> </a:t>
            </a:r>
            <a:r>
              <a:rPr lang="en-US" sz="1800" b="1" dirty="0"/>
              <a:t>LINQ</a:t>
            </a:r>
            <a:r>
              <a:rPr lang="vi-VN" sz="1800" b="1" dirty="0" smtClean="0"/>
              <a:t> </a:t>
            </a:r>
            <a:r>
              <a:rPr lang="vi-VN" sz="1800" b="1" dirty="0"/>
              <a:t>to XML</a:t>
            </a:r>
            <a:r>
              <a:rPr lang="vi-VN" sz="1800" dirty="0"/>
              <a:t>: phục vụ cho truy vấn XML.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III.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Cách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LINQ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Hoạt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động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41" y="1236179"/>
            <a:ext cx="7498084" cy="34865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6597" y="5363183"/>
            <a:ext cx="705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 </a:t>
            </a:r>
            <a:r>
              <a:rPr lang="en-US" sz="2000" dirty="0" err="1" smtClean="0"/>
              <a:t>yếu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b="1" dirty="0" smtClean="0"/>
              <a:t>LINQ to SQL</a:t>
            </a:r>
            <a:r>
              <a:rPr lang="en-US" sz="2000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51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9394190" cy="133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IV.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IQueryable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923193" y="1671486"/>
            <a:ext cx="10179642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góc</a:t>
            </a:r>
            <a:r>
              <a:rPr lang="en-US" sz="1800" dirty="0" smtClean="0"/>
              <a:t> </a:t>
            </a:r>
            <a:r>
              <a:rPr lang="en-US" sz="1800" dirty="0" err="1" smtClean="0"/>
              <a:t>nhìn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, </a:t>
            </a:r>
            <a:r>
              <a:rPr lang="en-US" sz="1800" b="1" dirty="0" smtClean="0"/>
              <a:t>LINQ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chất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r>
              <a:rPr lang="en-US" sz="1800" dirty="0" smtClean="0"/>
              <a:t> </a:t>
            </a:r>
            <a:r>
              <a:rPr lang="en-US" sz="1800" dirty="0" err="1" smtClean="0"/>
              <a:t>viện</a:t>
            </a:r>
            <a:r>
              <a:rPr lang="en-US" sz="1800" dirty="0"/>
              <a:t> </a:t>
            </a:r>
            <a:r>
              <a:rPr lang="en-US" sz="1800" dirty="0" smtClean="0"/>
              <a:t>– </a:t>
            </a:r>
            <a:r>
              <a:rPr lang="en-US" sz="1800" b="1" dirty="0" err="1" smtClean="0"/>
              <a:t>phương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mở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rộng</a:t>
            </a:r>
            <a:r>
              <a:rPr lang="en-US" sz="1800" dirty="0" smtClean="0"/>
              <a:t> (extension method)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class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thi</a:t>
            </a:r>
            <a:r>
              <a:rPr lang="en-US" sz="1800" dirty="0" smtClean="0"/>
              <a:t> 2 interface </a:t>
            </a:r>
            <a:r>
              <a:rPr lang="en-US" sz="1800" b="1" dirty="0" err="1" smtClean="0"/>
              <a:t>IEnumerable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b="1" dirty="0" err="1" smtClean="0"/>
              <a:t>IQueryable</a:t>
            </a:r>
            <a:r>
              <a:rPr lang="en-US" sz="1800" dirty="0" smtClean="0"/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1"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1" dirty="0" smtClean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1"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truy</a:t>
            </a:r>
            <a:r>
              <a:rPr lang="en-US" sz="1800" dirty="0" smtClean="0"/>
              <a:t> </a:t>
            </a:r>
            <a:r>
              <a:rPr lang="en-US" sz="1800" dirty="0" err="1" smtClean="0"/>
              <a:t>vấn</a:t>
            </a:r>
            <a:r>
              <a:rPr lang="en-US" sz="1800" dirty="0" smtClean="0"/>
              <a:t> </a:t>
            </a:r>
            <a:r>
              <a:rPr lang="en-US" sz="1800" b="1" dirty="0" smtClean="0"/>
              <a:t>LINQ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phương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mở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rộng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class </a:t>
            </a:r>
            <a:r>
              <a:rPr lang="en-US" sz="1800" dirty="0" err="1" smtClean="0"/>
              <a:t>triển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interface </a:t>
            </a:r>
            <a:r>
              <a:rPr lang="en-US" sz="1800" b="1" dirty="0" err="1" smtClean="0"/>
              <a:t>IEnumerable</a:t>
            </a:r>
            <a:r>
              <a:rPr lang="en-US" sz="1800" dirty="0" smtClean="0"/>
              <a:t>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b="1" dirty="0" err="1" smtClean="0"/>
              <a:t>IQueryable</a:t>
            </a:r>
            <a:r>
              <a:rPr lang="en-US" sz="1800" dirty="0" smtClean="0"/>
              <a:t>.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</a:t>
            </a:r>
            <a:r>
              <a:rPr lang="en-US" sz="1800" dirty="0" err="1" smtClean="0"/>
              <a:t>mở</a:t>
            </a:r>
            <a:r>
              <a:rPr lang="en-US" sz="1800" dirty="0" smtClean="0"/>
              <a:t> </a:t>
            </a:r>
            <a:r>
              <a:rPr lang="en-US" sz="1800" dirty="0" err="1" smtClean="0"/>
              <a:t>rộng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b="1" dirty="0" smtClean="0"/>
              <a:t>LINQ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hai</a:t>
            </a:r>
            <a:r>
              <a:rPr lang="en-US" sz="1800" dirty="0" smtClean="0"/>
              <a:t> class </a:t>
            </a:r>
            <a:r>
              <a:rPr lang="en-US" sz="1800" dirty="0" err="1" smtClean="0"/>
              <a:t>tĩnh</a:t>
            </a:r>
            <a:r>
              <a:rPr lang="en-US" sz="1800" dirty="0" smtClean="0"/>
              <a:t> </a:t>
            </a:r>
            <a:r>
              <a:rPr lang="en-US" sz="1800" b="1" dirty="0" smtClean="0"/>
              <a:t>Enumerable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b="1" dirty="0" err="1" smtClean="0"/>
              <a:t>Queryable</a:t>
            </a:r>
            <a:r>
              <a:rPr lang="en-US" sz="1800" dirty="0" smtClean="0"/>
              <a:t>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0858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IV.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IQueryable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76" y="2352950"/>
            <a:ext cx="10648183" cy="313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V.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truy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vấn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LINQ.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178169" y="1933076"/>
            <a:ext cx="10509151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2000" dirty="0"/>
              <a:t>Có </a:t>
            </a:r>
            <a:r>
              <a:rPr lang="vi-VN" sz="2000" b="1" dirty="0"/>
              <a:t>2 dạng truy vấn</a:t>
            </a:r>
            <a:r>
              <a:rPr lang="vi-VN" sz="2000" dirty="0"/>
              <a:t> trong </a:t>
            </a:r>
            <a:r>
              <a:rPr lang="en-US" sz="2000" dirty="0" smtClean="0"/>
              <a:t>LINQ</a:t>
            </a:r>
            <a:r>
              <a:rPr lang="vi-VN" sz="1800" dirty="0" smtClean="0"/>
              <a:t>:</a:t>
            </a:r>
            <a:endParaRPr lang="en-US" sz="1800" dirty="0" smtClean="0"/>
          </a:p>
          <a:p>
            <a:pPr lvl="0"/>
            <a:endParaRPr lang="en-US" sz="1800" dirty="0" smtClean="0"/>
          </a:p>
          <a:p>
            <a:pPr lvl="0"/>
            <a:r>
              <a:rPr lang="vi-VN" sz="1800" dirty="0" smtClean="0"/>
              <a:t> </a:t>
            </a:r>
            <a:endParaRPr lang="en-US" sz="1800" dirty="0" smtClean="0"/>
          </a:p>
          <a:p>
            <a:pPr lvl="0"/>
            <a:r>
              <a:rPr lang="en-US" sz="1800" b="1" dirty="0" smtClean="0"/>
              <a:t>	C</a:t>
            </a:r>
            <a:r>
              <a:rPr lang="vi-VN" sz="1800" b="1" dirty="0" smtClean="0"/>
              <a:t>ú </a:t>
            </a:r>
            <a:r>
              <a:rPr lang="vi-VN" sz="1800" b="1" dirty="0"/>
              <a:t>pháp </a:t>
            </a:r>
            <a:r>
              <a:rPr lang="en-US" sz="1800" b="1" dirty="0"/>
              <a:t>t</a:t>
            </a:r>
            <a:r>
              <a:rPr lang="vi-VN" sz="1800" b="1" dirty="0" smtClean="0"/>
              <a:t>ruy </a:t>
            </a:r>
            <a:r>
              <a:rPr lang="vi-VN" sz="1800" b="1" dirty="0"/>
              <a:t>vấn</a:t>
            </a:r>
            <a:r>
              <a:rPr lang="vi-VN" sz="1800" dirty="0"/>
              <a:t> (Query syntax) --- </a:t>
            </a:r>
            <a:r>
              <a:rPr lang="vi-VN" sz="1800" b="1" dirty="0"/>
              <a:t>Cú pháp phương thức</a:t>
            </a:r>
            <a:r>
              <a:rPr lang="vi-VN" sz="1800" dirty="0"/>
              <a:t> (Method syntax)</a:t>
            </a:r>
            <a:endParaRPr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529862" y="4220308"/>
            <a:ext cx="618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Chúng</a:t>
            </a:r>
            <a:r>
              <a:rPr lang="en-US" sz="1800" dirty="0" smtClean="0"/>
              <a:t> ta </a:t>
            </a:r>
            <a:r>
              <a:rPr lang="en-US" sz="1800" dirty="0" err="1" smtClean="0"/>
              <a:t>cũng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kể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cả</a:t>
            </a:r>
            <a:r>
              <a:rPr lang="en-US" sz="1800" dirty="0" smtClean="0"/>
              <a:t> 2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truy</a:t>
            </a:r>
            <a:r>
              <a:rPr lang="en-US" sz="1800" dirty="0" smtClean="0"/>
              <a:t> </a:t>
            </a:r>
            <a:r>
              <a:rPr lang="en-US" sz="1800" dirty="0" err="1" smtClean="0"/>
              <a:t>vấn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40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V.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truy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vấn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LINQ.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677007" y="1440707"/>
            <a:ext cx="10937631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200" b="1" dirty="0" err="1"/>
              <a:t>Cú</a:t>
            </a:r>
            <a:r>
              <a:rPr lang="en-US" sz="2200" b="1" dirty="0"/>
              <a:t> </a:t>
            </a:r>
            <a:r>
              <a:rPr lang="en-US" sz="2200" b="1" dirty="0" err="1"/>
              <a:t>pháp</a:t>
            </a:r>
            <a:r>
              <a:rPr lang="en-US" sz="2200" b="1" dirty="0"/>
              <a:t> </a:t>
            </a:r>
            <a:r>
              <a:rPr lang="en-US" sz="2200" b="1" dirty="0" err="1"/>
              <a:t>truy</a:t>
            </a:r>
            <a:r>
              <a:rPr lang="en-US" sz="2200" b="1" dirty="0"/>
              <a:t> </a:t>
            </a:r>
            <a:r>
              <a:rPr lang="en-US" sz="2200" b="1" dirty="0" err="1"/>
              <a:t>vấn</a:t>
            </a:r>
            <a:r>
              <a:rPr lang="en-US" sz="2200" dirty="0"/>
              <a:t> (Query syntax): 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Cú</a:t>
            </a:r>
            <a:r>
              <a:rPr lang="en-US" sz="2000" dirty="0" smtClean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nhìn</a:t>
            </a:r>
            <a:r>
              <a:rPr lang="en-US" sz="2000" dirty="0"/>
              <a:t>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select SQL </a:t>
            </a:r>
            <a:r>
              <a:rPr lang="en-US" sz="2000" dirty="0" err="1"/>
              <a:t>đảo</a:t>
            </a:r>
            <a:r>
              <a:rPr lang="en-US" sz="2000" dirty="0"/>
              <a:t>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smtClean="0"/>
              <a:t>from,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select. 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Cú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code C#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.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51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V.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truy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vấn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LINQ.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0" y="2171273"/>
            <a:ext cx="4888714" cy="30189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568" y="2505807"/>
            <a:ext cx="4257801" cy="21882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5561" y="1551309"/>
            <a:ext cx="300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9767" y="1568847"/>
            <a:ext cx="205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Result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V.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truy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vấn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LINQ.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677007" y="1440707"/>
            <a:ext cx="10937631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200" b="1" dirty="0" err="1"/>
              <a:t>Cú</a:t>
            </a:r>
            <a:r>
              <a:rPr lang="en-US" sz="2200" b="1" dirty="0"/>
              <a:t> </a:t>
            </a:r>
            <a:r>
              <a:rPr lang="en-US" sz="2200" b="1" dirty="0" err="1"/>
              <a:t>pháp</a:t>
            </a:r>
            <a:r>
              <a:rPr lang="en-US" sz="2200" b="1" dirty="0"/>
              <a:t> </a:t>
            </a:r>
            <a:r>
              <a:rPr lang="en-US" sz="2200" b="1" dirty="0" err="1" smtClean="0"/>
              <a:t>phương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thức</a:t>
            </a:r>
            <a:r>
              <a:rPr lang="en-US" sz="2200" dirty="0" smtClean="0"/>
              <a:t> (Method </a:t>
            </a:r>
            <a:r>
              <a:rPr lang="en-US" sz="2200" dirty="0"/>
              <a:t>syntax): 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Cú</a:t>
            </a:r>
            <a:r>
              <a:rPr lang="en-US" sz="2000" dirty="0" smtClean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mở</a:t>
            </a:r>
            <a:r>
              <a:rPr lang="en-US" sz="2000" dirty="0" smtClean="0"/>
              <a:t> </a:t>
            </a:r>
            <a:r>
              <a:rPr lang="en-US" sz="2000" dirty="0" err="1" smtClean="0"/>
              <a:t>rộng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2 class </a:t>
            </a:r>
            <a:r>
              <a:rPr lang="en-US" sz="2000" dirty="0" err="1" smtClean="0"/>
              <a:t>tĩnh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Enumerable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Queryable</a:t>
            </a:r>
            <a:r>
              <a:rPr lang="en-US" sz="2000" dirty="0" smtClean="0"/>
              <a:t>.  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</a:t>
            </a:r>
            <a:r>
              <a:rPr lang="vi-VN" sz="2000" dirty="0" smtClean="0"/>
              <a:t>iống </a:t>
            </a:r>
            <a:r>
              <a:rPr lang="vi-VN" sz="2000" dirty="0"/>
              <a:t>như cách gọi một phương thức mở rộng bình thường trên object của class. Đây là lối viết cơ bản của LINQ.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09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V.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truy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vấn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LINQ.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68" y="2505807"/>
            <a:ext cx="4257801" cy="21882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5561" y="1551309"/>
            <a:ext cx="300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9767" y="1568847"/>
            <a:ext cx="205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Result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91" y="2180893"/>
            <a:ext cx="4865311" cy="283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Roboto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Nội dung</a:t>
            </a:r>
            <a:endParaRPr/>
          </a:p>
        </p:txBody>
      </p:sp>
      <p:grpSp>
        <p:nvGrpSpPr>
          <p:cNvPr id="58" name="Google Shape;58;p2"/>
          <p:cNvGrpSpPr/>
          <p:nvPr/>
        </p:nvGrpSpPr>
        <p:grpSpPr>
          <a:xfrm>
            <a:off x="1862773" y="1443280"/>
            <a:ext cx="8915400" cy="4079937"/>
            <a:chOff x="0" y="560"/>
            <a:chExt cx="8915400" cy="4079937"/>
          </a:xfrm>
        </p:grpSpPr>
        <p:cxnSp>
          <p:nvCxnSpPr>
            <p:cNvPr id="59" name="Google Shape;59;p2"/>
            <p:cNvCxnSpPr/>
            <p:nvPr/>
          </p:nvCxnSpPr>
          <p:spPr>
            <a:xfrm>
              <a:off x="0" y="560"/>
              <a:ext cx="8915400" cy="0"/>
            </a:xfrm>
            <a:prstGeom prst="straightConnector1">
              <a:avLst/>
            </a:prstGeom>
            <a:gradFill>
              <a:gsLst>
                <a:gs pos="0">
                  <a:srgbClr val="4B90CB"/>
                </a:gs>
                <a:gs pos="100000">
                  <a:srgbClr val="1F79B8"/>
                </a:gs>
              </a:gsLst>
              <a:lin ang="5400000" scaled="0"/>
            </a:gradFill>
            <a:ln w="9525" cap="rnd" cmpd="sng">
              <a:solidFill>
                <a:srgbClr val="2383C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24705"/>
                </a:srgbClr>
              </a:outerShdw>
            </a:effectLst>
          </p:spPr>
        </p:cxnSp>
        <p:sp>
          <p:nvSpPr>
            <p:cNvPr id="60" name="Google Shape;60;p2"/>
            <p:cNvSpPr/>
            <p:nvPr/>
          </p:nvSpPr>
          <p:spPr>
            <a:xfrm>
              <a:off x="0" y="560"/>
              <a:ext cx="8915400" cy="50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300"/>
              </a:pPr>
              <a:r>
                <a:rPr lang="en-US" sz="23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LINQ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là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gì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1" name="Google Shape;61;p2"/>
            <p:cNvCxnSpPr/>
            <p:nvPr/>
          </p:nvCxnSpPr>
          <p:spPr>
            <a:xfrm>
              <a:off x="0" y="510552"/>
              <a:ext cx="8915400" cy="0"/>
            </a:xfrm>
            <a:prstGeom prst="straightConnector1">
              <a:avLst/>
            </a:prstGeom>
            <a:gradFill>
              <a:gsLst>
                <a:gs pos="0">
                  <a:srgbClr val="4CD2DA"/>
                </a:gs>
                <a:gs pos="100000">
                  <a:srgbClr val="20BFC8"/>
                </a:gs>
              </a:gsLst>
              <a:lin ang="5400000" scaled="0"/>
            </a:gradFill>
            <a:ln w="9525" cap="rnd" cmpd="sng">
              <a:solidFill>
                <a:srgbClr val="24CED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24705"/>
                </a:srgbClr>
              </a:outerShdw>
            </a:effectLst>
          </p:spPr>
        </p:cxnSp>
        <p:sp>
          <p:nvSpPr>
            <p:cNvPr id="62" name="Google Shape;62;p2"/>
            <p:cNvSpPr/>
            <p:nvPr/>
          </p:nvSpPr>
          <p:spPr>
            <a:xfrm>
              <a:off x="0" y="510552"/>
              <a:ext cx="8915400" cy="50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300"/>
              </a:pP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2. </a:t>
              </a:r>
              <a:r>
                <a:rPr lang="fr-FR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Tại</a:t>
              </a:r>
              <a:r>
                <a:rPr lang="fr-FR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FR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sao</a:t>
              </a:r>
              <a:r>
                <a:rPr lang="fr-FR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FR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lại</a:t>
              </a:r>
              <a:r>
                <a:rPr lang="fr-FR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là LINQ?</a:t>
              </a:r>
              <a:endParaRPr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3" name="Google Shape;63;p2"/>
            <p:cNvCxnSpPr/>
            <p:nvPr/>
          </p:nvCxnSpPr>
          <p:spPr>
            <a:xfrm>
              <a:off x="0" y="1020543"/>
              <a:ext cx="8915400" cy="0"/>
            </a:xfrm>
            <a:prstGeom prst="straightConnector1">
              <a:avLst/>
            </a:prstGeom>
            <a:gradFill>
              <a:gsLst>
                <a:gs pos="0">
                  <a:srgbClr val="5CC0A1"/>
                </a:gs>
                <a:gs pos="100000">
                  <a:srgbClr val="3DAC8C"/>
                </a:gs>
              </a:gsLst>
              <a:lin ang="5400000" scaled="0"/>
            </a:gra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24705"/>
                </a:srgbClr>
              </a:outerShdw>
            </a:effectLst>
          </p:spPr>
        </p:cxnSp>
        <p:sp>
          <p:nvSpPr>
            <p:cNvPr id="64" name="Google Shape;64;p2"/>
            <p:cNvSpPr/>
            <p:nvPr/>
          </p:nvSpPr>
          <p:spPr>
            <a:xfrm>
              <a:off x="0" y="1020543"/>
              <a:ext cx="8915400" cy="50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300"/>
              </a:pP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3.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Cách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LINQ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Hoạt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động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5" name="Google Shape;65;p2"/>
            <p:cNvCxnSpPr/>
            <p:nvPr/>
          </p:nvCxnSpPr>
          <p:spPr>
            <a:xfrm>
              <a:off x="0" y="1530536"/>
              <a:ext cx="8915400" cy="0"/>
            </a:xfrm>
            <a:prstGeom prst="straightConnector1">
              <a:avLst/>
            </a:prstGeom>
            <a:gradFill>
              <a:gsLst>
                <a:gs pos="0">
                  <a:srgbClr val="539462"/>
                </a:gs>
                <a:gs pos="100000">
                  <a:srgbClr val="367D4A"/>
                </a:gs>
              </a:gsLst>
              <a:lin ang="5400000" scaled="0"/>
            </a:gradFill>
            <a:ln w="9525" cap="rnd" cmpd="sng">
              <a:solidFill>
                <a:srgbClr val="3B88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24705"/>
                </a:srgbClr>
              </a:outerShdw>
            </a:effectLst>
          </p:spPr>
        </p:cxnSp>
        <p:sp>
          <p:nvSpPr>
            <p:cNvPr id="66" name="Google Shape;66;p2"/>
            <p:cNvSpPr/>
            <p:nvPr/>
          </p:nvSpPr>
          <p:spPr>
            <a:xfrm>
              <a:off x="0" y="1530536"/>
              <a:ext cx="8915400" cy="50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300"/>
              </a:pP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4.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IEnumerable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và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IQueryable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7" name="Google Shape;67;p2"/>
            <p:cNvCxnSpPr/>
            <p:nvPr/>
          </p:nvCxnSpPr>
          <p:spPr>
            <a:xfrm>
              <a:off x="0" y="2040528"/>
              <a:ext cx="8915400" cy="0"/>
            </a:xfrm>
            <a:prstGeom prst="straightConnector1">
              <a:avLst/>
            </a:prstGeom>
            <a:gradFill>
              <a:gsLst>
                <a:gs pos="0">
                  <a:srgbClr val="73ACA8"/>
                </a:gs>
                <a:gs pos="100000">
                  <a:srgbClr val="599794"/>
                </a:gs>
              </a:gsLst>
              <a:lin ang="5400000" scaled="0"/>
            </a:gradFill>
            <a:ln w="9525" cap="rnd" cmpd="sng">
              <a:solidFill>
                <a:srgbClr val="61A39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24705"/>
                </a:srgbClr>
              </a:outerShdw>
            </a:effectLst>
          </p:spPr>
        </p:cxnSp>
        <p:sp>
          <p:nvSpPr>
            <p:cNvPr id="68" name="Google Shape;68;p2"/>
            <p:cNvSpPr/>
            <p:nvPr/>
          </p:nvSpPr>
          <p:spPr>
            <a:xfrm>
              <a:off x="0" y="2040528"/>
              <a:ext cx="8915400" cy="50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300"/>
              </a:pP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5.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truy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vấn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trong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LINQ.</a:t>
              </a:r>
              <a:endParaRPr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9" name="Google Shape;69;p2"/>
            <p:cNvCxnSpPr/>
            <p:nvPr/>
          </p:nvCxnSpPr>
          <p:spPr>
            <a:xfrm>
              <a:off x="0" y="2550521"/>
              <a:ext cx="8915400" cy="0"/>
            </a:xfrm>
            <a:prstGeom prst="straightConnector1">
              <a:avLst/>
            </a:prstGeom>
            <a:gradFill>
              <a:gsLst>
                <a:gs pos="0">
                  <a:srgbClr val="4B90CB"/>
                </a:gs>
                <a:gs pos="100000">
                  <a:srgbClr val="1F79B8"/>
                </a:gs>
              </a:gsLst>
              <a:lin ang="5400000" scaled="0"/>
            </a:gradFill>
            <a:ln w="9525" cap="rnd" cmpd="sng">
              <a:solidFill>
                <a:srgbClr val="2383C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24705"/>
                </a:srgbClr>
              </a:outerShdw>
            </a:effectLst>
          </p:spPr>
        </p:cxnSp>
        <p:sp>
          <p:nvSpPr>
            <p:cNvPr id="70" name="Google Shape;70;p2"/>
            <p:cNvSpPr/>
            <p:nvPr/>
          </p:nvSpPr>
          <p:spPr>
            <a:xfrm>
              <a:off x="0" y="2550521"/>
              <a:ext cx="8915400" cy="50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300"/>
              </a:pP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6.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Biểu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thức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Lambda</a:t>
              </a:r>
              <a:endParaRPr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71" name="Google Shape;71;p2"/>
            <p:cNvCxnSpPr/>
            <p:nvPr/>
          </p:nvCxnSpPr>
          <p:spPr>
            <a:xfrm>
              <a:off x="0" y="3060513"/>
              <a:ext cx="8915400" cy="0"/>
            </a:xfrm>
            <a:prstGeom prst="straightConnector1">
              <a:avLst/>
            </a:prstGeom>
            <a:gradFill>
              <a:gsLst>
                <a:gs pos="0">
                  <a:srgbClr val="4CD2DA"/>
                </a:gs>
                <a:gs pos="100000">
                  <a:srgbClr val="20BFC8"/>
                </a:gs>
              </a:gsLst>
              <a:lin ang="5400000" scaled="0"/>
            </a:gradFill>
            <a:ln w="9525" cap="rnd" cmpd="sng">
              <a:solidFill>
                <a:srgbClr val="24CED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24705"/>
                </a:srgbClr>
              </a:outerShdw>
            </a:effectLst>
          </p:spPr>
        </p:cxnSp>
        <p:cxnSp>
          <p:nvCxnSpPr>
            <p:cNvPr id="73" name="Google Shape;73;p2"/>
            <p:cNvCxnSpPr/>
            <p:nvPr/>
          </p:nvCxnSpPr>
          <p:spPr>
            <a:xfrm>
              <a:off x="0" y="3570505"/>
              <a:ext cx="8915400" cy="0"/>
            </a:xfrm>
            <a:prstGeom prst="straightConnector1">
              <a:avLst/>
            </a:prstGeom>
            <a:gradFill>
              <a:gsLst>
                <a:gs pos="0">
                  <a:srgbClr val="5CC0A1"/>
                </a:gs>
                <a:gs pos="100000">
                  <a:srgbClr val="3DAC8C"/>
                </a:gs>
              </a:gsLst>
              <a:lin ang="5400000" scaled="0"/>
            </a:gra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24705"/>
                </a:srgbClr>
              </a:outerShdw>
            </a:effectLst>
          </p:spPr>
        </p:cxnSp>
        <p:cxnSp>
          <p:nvCxnSpPr>
            <p:cNvPr id="75" name="Google Shape;75;p2"/>
            <p:cNvCxnSpPr/>
            <p:nvPr/>
          </p:nvCxnSpPr>
          <p:spPr>
            <a:xfrm>
              <a:off x="0" y="4080497"/>
              <a:ext cx="8915400" cy="0"/>
            </a:xfrm>
            <a:prstGeom prst="straightConnector1">
              <a:avLst/>
            </a:prstGeom>
            <a:gradFill>
              <a:gsLst>
                <a:gs pos="0">
                  <a:srgbClr val="539462"/>
                </a:gs>
                <a:gs pos="100000">
                  <a:srgbClr val="367D4A"/>
                </a:gs>
              </a:gsLst>
              <a:lin ang="5400000" scaled="0"/>
            </a:gradFill>
            <a:ln w="9525" cap="rnd" cmpd="sng">
              <a:solidFill>
                <a:srgbClr val="3B88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24705"/>
                </a:srgbClr>
              </a:outerShdw>
            </a:effectLst>
          </p:spPr>
        </p:cxnSp>
        <p:sp>
          <p:nvSpPr>
            <p:cNvPr id="76" name="Google Shape;76;p2"/>
            <p:cNvSpPr/>
            <p:nvPr/>
          </p:nvSpPr>
          <p:spPr>
            <a:xfrm>
              <a:off x="0" y="3097329"/>
              <a:ext cx="8915400" cy="50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Roboto"/>
                <a:buNone/>
              </a:pP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r>
                <a:rPr lang="en-US" sz="23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r>
                <a:rPr lang="en-US" sz="2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Quiz</a:t>
              </a:r>
              <a:endParaRPr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756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V.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truy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vấn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LINQ.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66" y="1735947"/>
            <a:ext cx="6204338" cy="46657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0156" y="1336412"/>
            <a:ext cx="6567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76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VI.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Biểu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thức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Lambda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2582" y="1106905"/>
            <a:ext cx="101668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H</a:t>
            </a:r>
            <a:r>
              <a:rPr lang="vi-VN" sz="2200" dirty="0" smtClean="0"/>
              <a:t>iểu </a:t>
            </a:r>
            <a:r>
              <a:rPr lang="vi-VN" sz="2200" dirty="0"/>
              <a:t>đơn giản là </a:t>
            </a:r>
            <a:r>
              <a:rPr lang="vi-VN" sz="2200" b="1" dirty="0"/>
              <a:t>phương thức ẩn danh</a:t>
            </a:r>
            <a:r>
              <a:rPr lang="vi-VN" sz="2200" dirty="0"/>
              <a:t> bằng cách sử dụng một số cú pháp đặc biệt</a:t>
            </a:r>
            <a:r>
              <a:rPr lang="vi-VN" sz="2200" dirty="0" smtClean="0"/>
              <a:t>.</a:t>
            </a:r>
            <a:r>
              <a:rPr lang="en-US" sz="2200" dirty="0" smtClean="0"/>
              <a:t>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Nó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áp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LINQ  </a:t>
            </a:r>
            <a:r>
              <a:rPr lang="en-US" sz="2200" dirty="0" err="1" smtClean="0"/>
              <a:t>nhờ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tiện</a:t>
            </a:r>
            <a:r>
              <a:rPr lang="en-US" sz="2200" dirty="0" smtClean="0"/>
              <a:t> </a:t>
            </a:r>
            <a:r>
              <a:rPr lang="en-US" sz="2200" dirty="0" err="1" smtClean="0"/>
              <a:t>lợi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mình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11" y="4165593"/>
            <a:ext cx="8376942" cy="19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VI.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Biểu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thức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Lambda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60" y="2423443"/>
            <a:ext cx="6465325" cy="37714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89052" y="1549868"/>
            <a:ext cx="434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b="1" dirty="0"/>
              <a:t>L</a:t>
            </a:r>
            <a:r>
              <a:rPr lang="en-US" sz="2000" b="1" dirty="0" smtClean="0"/>
              <a:t>ambda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b="1" dirty="0" smtClean="0"/>
              <a:t>Where</a:t>
            </a:r>
            <a:r>
              <a:rPr lang="en-US" sz="2000" dirty="0" smtClean="0"/>
              <a:t>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404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VI.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Biểu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thức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Lambda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725755" y="1507333"/>
            <a:ext cx="83059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Chỉ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định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biểu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thức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Lambda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delegate.</a:t>
            </a:r>
            <a:endParaRPr sz="2000" b="1" i="1" dirty="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5002" y="2277979"/>
            <a:ext cx="10583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Delegate </a:t>
            </a:r>
            <a:r>
              <a:rPr lang="en-US" sz="2000" b="1" dirty="0" err="1" smtClean="0"/>
              <a:t>Func</a:t>
            </a:r>
            <a:r>
              <a:rPr lang="en-US" sz="1800" dirty="0" smtClean="0"/>
              <a:t>: 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biểu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Lambda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kiểu</a:t>
            </a:r>
            <a:r>
              <a:rPr lang="en-US" sz="1800" dirty="0" smtClean="0"/>
              <a:t> </a:t>
            </a:r>
            <a:r>
              <a:rPr lang="en-US" sz="1800" b="1" i="1" dirty="0" err="1" smtClean="0"/>
              <a:t>Func</a:t>
            </a:r>
            <a:r>
              <a:rPr lang="en-US" sz="1800" b="1" i="1" dirty="0" smtClean="0"/>
              <a:t>&lt;</a:t>
            </a:r>
            <a:r>
              <a:rPr lang="en-US" sz="1800" b="1" i="1" dirty="0" err="1" smtClean="0"/>
              <a:t>int</a:t>
            </a:r>
            <a:r>
              <a:rPr lang="en-US" sz="1800" b="1" i="1" dirty="0" smtClean="0"/>
              <a:t>, out </a:t>
            </a:r>
            <a:r>
              <a:rPr lang="en-US" sz="1800" b="1" i="1" dirty="0" err="1" smtClean="0"/>
              <a:t>TResult</a:t>
            </a:r>
            <a:r>
              <a:rPr lang="en-US" sz="1800" b="1" i="1" dirty="0" smtClean="0"/>
              <a:t>&gt;</a:t>
            </a:r>
            <a:r>
              <a:rPr lang="en-US" sz="18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Kiểu</a:t>
            </a:r>
            <a:r>
              <a:rPr lang="en-US" sz="1800" dirty="0" smtClean="0"/>
              <a:t> </a:t>
            </a:r>
            <a:r>
              <a:rPr lang="en-US" sz="1800" dirty="0" err="1" smtClean="0"/>
              <a:t>tham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cuối</a:t>
            </a:r>
            <a:r>
              <a:rPr lang="en-US" sz="1800" dirty="0" smtClean="0"/>
              <a:t> </a:t>
            </a:r>
            <a:r>
              <a:rPr lang="en-US" sz="1800" dirty="0" err="1" smtClean="0"/>
              <a:t>cùng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delegate </a:t>
            </a:r>
            <a:r>
              <a:rPr lang="en-US" sz="1800" b="1" i="1" dirty="0" err="1" smtClean="0"/>
              <a:t>Func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kiểu</a:t>
            </a:r>
            <a:r>
              <a:rPr lang="en-US" sz="1800" dirty="0" smtClean="0"/>
              <a:t> 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còn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tham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.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39378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VI.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Biểu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thức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Lambda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725755" y="1507333"/>
            <a:ext cx="830594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Chỉ</a:t>
            </a:r>
            <a:r>
              <a:rPr lang="en-US" sz="18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định</a:t>
            </a:r>
            <a:r>
              <a:rPr lang="en-US" sz="18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biểu</a:t>
            </a:r>
            <a:r>
              <a:rPr lang="en-US" sz="18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thức</a:t>
            </a:r>
            <a:r>
              <a:rPr lang="en-US" sz="18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Lambda </a:t>
            </a:r>
            <a:r>
              <a:rPr lang="en-US" sz="18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</a:t>
            </a:r>
            <a:r>
              <a:rPr lang="en-US" sz="18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delegate.</a:t>
            </a:r>
            <a:endParaRPr sz="1800" b="1" i="1" dirty="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41" y="2279409"/>
            <a:ext cx="8178916" cy="15867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096" y="4732421"/>
            <a:ext cx="107196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lambda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Student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tuổi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13 – 19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b="1" i="1" dirty="0" smtClean="0"/>
              <a:t>Student</a:t>
            </a:r>
            <a:r>
              <a:rPr lang="en-US" sz="2000" dirty="0" smtClean="0"/>
              <a:t>.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b="1" i="1" dirty="0" smtClean="0"/>
              <a:t>True</a:t>
            </a:r>
            <a:r>
              <a:rPr lang="en-US" sz="2000" dirty="0" smtClean="0"/>
              <a:t> or </a:t>
            </a:r>
            <a:r>
              <a:rPr lang="en-US" sz="2000" b="1" i="1" dirty="0" err="1" smtClean="0"/>
              <a:t>Flase</a:t>
            </a:r>
            <a:r>
              <a:rPr lang="en-US" sz="2000" dirty="0" smtClean="0"/>
              <a:t>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2816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VI.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Biểu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thức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Lambda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725755" y="1507333"/>
            <a:ext cx="83059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Chỉ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định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biểu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thức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Lambda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delegate.</a:t>
            </a:r>
            <a:endParaRPr sz="2000" b="1" i="1" dirty="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5002" y="2277979"/>
            <a:ext cx="10583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Delegate Action</a:t>
            </a:r>
            <a:r>
              <a:rPr lang="en-US" sz="1800" dirty="0" smtClean="0"/>
              <a:t>: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giống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delegate </a:t>
            </a:r>
            <a:r>
              <a:rPr lang="en-US" sz="1800" b="1" dirty="0" err="1" smtClean="0"/>
              <a:t>Func</a:t>
            </a:r>
            <a:r>
              <a:rPr lang="en-US" sz="1800" dirty="0" smtClean="0"/>
              <a:t>, delegate </a:t>
            </a:r>
            <a:r>
              <a:rPr lang="en-US" sz="1800" b="1" dirty="0" smtClean="0"/>
              <a:t>Action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tham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kiểu</a:t>
            </a:r>
            <a:r>
              <a:rPr lang="en-US" sz="1800" dirty="0" smtClean="0"/>
              <a:t> delegate </a:t>
            </a:r>
            <a:r>
              <a:rPr lang="en-US" sz="1800" b="1" dirty="0" smtClean="0"/>
              <a:t>Action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bạn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bất</a:t>
            </a:r>
            <a:r>
              <a:rPr lang="en-US" sz="1800" dirty="0" smtClean="0"/>
              <a:t> </a:t>
            </a:r>
            <a:r>
              <a:rPr lang="en-US" sz="1800" dirty="0" err="1" smtClean="0"/>
              <a:t>kỳ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nào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biểu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lambda.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23010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VI.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Biểu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thức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Lambda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725755" y="1507333"/>
            <a:ext cx="83059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Chỉ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định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biểu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thức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Lambda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delegate.</a:t>
            </a:r>
            <a:endParaRPr sz="2000" b="1" i="1" dirty="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13" y="2369901"/>
            <a:ext cx="8444430" cy="2415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6760" y="5309937"/>
            <a:ext cx="4070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lambda </a:t>
            </a:r>
            <a:r>
              <a:rPr lang="en-US" sz="2000" dirty="0" err="1" smtClean="0"/>
              <a:t>với</a:t>
            </a:r>
            <a:r>
              <a:rPr lang="en-US" sz="2000" dirty="0" smtClean="0"/>
              <a:t> delegate action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3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VI.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Biểu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thức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Lambda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725755" y="1507333"/>
            <a:ext cx="83059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Chỉ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định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biểu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thức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Lambda </a:t>
            </a:r>
            <a:r>
              <a:rPr lang="en-US" sz="20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</a:t>
            </a:r>
            <a:r>
              <a:rPr lang="en-US" sz="20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delegate.</a:t>
            </a:r>
            <a:endParaRPr sz="2000" b="1" i="1" dirty="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5002" y="2277979"/>
            <a:ext cx="105839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Delegate Predicate</a:t>
            </a:r>
            <a:r>
              <a:rPr lang="en-US" sz="1800" dirty="0" smtClean="0"/>
              <a:t>: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giống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delegate </a:t>
            </a:r>
            <a:r>
              <a:rPr lang="en-US" sz="1800" b="1" dirty="0"/>
              <a:t>Action</a:t>
            </a:r>
            <a:r>
              <a:rPr lang="en-US" sz="1800" dirty="0" smtClean="0"/>
              <a:t>, delegate </a:t>
            </a:r>
            <a:r>
              <a:rPr lang="en-US" sz="1800" b="1" dirty="0" smtClean="0"/>
              <a:t>Predicate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tham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luôn</a:t>
            </a:r>
            <a:r>
              <a:rPr lang="en-US" sz="1800" dirty="0" smtClean="0"/>
              <a:t> 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kiểu</a:t>
            </a:r>
            <a:r>
              <a:rPr lang="en-US" sz="1800" dirty="0" smtClean="0"/>
              <a:t>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kiểu</a:t>
            </a:r>
            <a:r>
              <a:rPr lang="en-US" sz="1800" dirty="0" smtClean="0"/>
              <a:t> delegate </a:t>
            </a:r>
            <a:r>
              <a:rPr lang="en-US" sz="1800" b="1" dirty="0"/>
              <a:t>Predicate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bạn</a:t>
            </a:r>
            <a:r>
              <a:rPr lang="en-US" sz="1800" dirty="0" smtClean="0"/>
              <a:t>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kiểu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bool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biểu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lambda.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16346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VI.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Biểu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thức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Lambda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725755" y="1507333"/>
            <a:ext cx="830594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Chỉ</a:t>
            </a:r>
            <a:r>
              <a:rPr lang="en-US" sz="18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định</a:t>
            </a:r>
            <a:r>
              <a:rPr lang="en-US" sz="18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biểu</a:t>
            </a:r>
            <a:r>
              <a:rPr lang="en-US" sz="18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thức</a:t>
            </a:r>
            <a:r>
              <a:rPr lang="en-US" sz="18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Lambda </a:t>
            </a:r>
            <a:r>
              <a:rPr lang="en-US" sz="1800" b="1" i="1" dirty="0" err="1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</a:t>
            </a:r>
            <a:r>
              <a:rPr lang="en-US" sz="1800" b="1" i="1" dirty="0" smtClean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delegate.</a:t>
            </a:r>
            <a:endParaRPr sz="1800" b="1" i="1" dirty="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46" y="2732942"/>
            <a:ext cx="7201905" cy="1143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6760" y="5309937"/>
            <a:ext cx="4370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lambda </a:t>
            </a:r>
            <a:r>
              <a:rPr lang="en-US" sz="2000" dirty="0" err="1" smtClean="0"/>
              <a:t>với</a:t>
            </a:r>
            <a:r>
              <a:rPr lang="en-US" sz="2000" dirty="0" smtClean="0"/>
              <a:t> delegate predicate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89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VI.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Biểu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thức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Lambda</a:t>
            </a:r>
            <a:endParaRPr dirty="0"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799" y="2669628"/>
            <a:ext cx="8259328" cy="26006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9411" y="1657573"/>
            <a:ext cx="55675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Lambda: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66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. LINQ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là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gì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?</a:t>
            </a:r>
            <a:endParaRPr dirty="0"/>
          </a:p>
        </p:txBody>
      </p:sp>
      <p:sp>
        <p:nvSpPr>
          <p:cNvPr id="83" name="Google Shape;83;p3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4655840" y="6627168"/>
            <a:ext cx="3429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Unknown Author is licensed under </a:t>
            </a:r>
            <a:r>
              <a:rPr lang="en-US" sz="9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CC BY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56" y="1451931"/>
            <a:ext cx="7438745" cy="433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1640156" y="1556792"/>
            <a:ext cx="89116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3427225" y="1233626"/>
            <a:ext cx="533754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chemeClr val="accen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Hỏi</a:t>
            </a:r>
            <a:r>
              <a:rPr lang="en-US" sz="6000" dirty="0">
                <a:solidFill>
                  <a:schemeClr val="accen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&amp; </a:t>
            </a:r>
            <a:r>
              <a:rPr lang="en-US" sz="6000" dirty="0" err="1">
                <a:solidFill>
                  <a:schemeClr val="accen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Đáp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53978" y="2754266"/>
            <a:ext cx="10106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Luyện</a:t>
            </a:r>
            <a:r>
              <a:rPr lang="en-US" sz="2500" dirty="0" smtClean="0"/>
              <a:t> </a:t>
            </a:r>
            <a:r>
              <a:rPr lang="en-US" sz="2500" dirty="0" err="1" smtClean="0"/>
              <a:t>tập</a:t>
            </a:r>
            <a:r>
              <a:rPr lang="en-US" sz="2500" dirty="0" smtClean="0"/>
              <a:t>: </a:t>
            </a:r>
            <a:r>
              <a:rPr lang="en-US" sz="2500" dirty="0" err="1" smtClean="0"/>
              <a:t>Tạo</a:t>
            </a:r>
            <a:r>
              <a:rPr lang="en-US" sz="2500" dirty="0" smtClean="0"/>
              <a:t> </a:t>
            </a:r>
            <a:r>
              <a:rPr lang="en-US" sz="2500" dirty="0"/>
              <a:t>console app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hiện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ví</a:t>
            </a:r>
            <a:r>
              <a:rPr lang="en-US" sz="2500" dirty="0"/>
              <a:t> </a:t>
            </a:r>
            <a:r>
              <a:rPr lang="en-US" sz="2500" dirty="0" err="1"/>
              <a:t>dụ</a:t>
            </a:r>
            <a:r>
              <a:rPr lang="en-US" sz="2500" dirty="0"/>
              <a:t> minh </a:t>
            </a:r>
            <a:r>
              <a:rPr lang="en-US" sz="2500" dirty="0" err="1"/>
              <a:t>họa</a:t>
            </a:r>
            <a:r>
              <a:rPr lang="en-US" sz="2500" dirty="0"/>
              <a:t> </a:t>
            </a:r>
            <a:r>
              <a:rPr lang="en-US" sz="2500" dirty="0" err="1"/>
              <a:t>về</a:t>
            </a:r>
            <a:r>
              <a:rPr lang="en-US" sz="2500" dirty="0"/>
              <a:t> </a:t>
            </a:r>
            <a:r>
              <a:rPr lang="en-US" sz="2500" dirty="0" smtClean="0"/>
              <a:t>LINQ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134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1640156" y="1556792"/>
            <a:ext cx="89116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17" descr="A picture containing text, automat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067" y="1841479"/>
            <a:ext cx="6627866" cy="3489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LINQ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là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gì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?</a:t>
            </a:r>
            <a:endParaRPr dirty="0"/>
          </a:p>
        </p:txBody>
      </p:sp>
      <p:sp>
        <p:nvSpPr>
          <p:cNvPr id="92" name="Google Shape;92;p4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640156" y="1556792"/>
            <a:ext cx="891168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viết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tắt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từ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 </a:t>
            </a:r>
            <a:r>
              <a:rPr lang="en-US" sz="24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Intergrated</a:t>
            </a: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Query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):  </a:t>
            </a:r>
            <a:endParaRPr lang="en-US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ngôn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ngữ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truy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vấn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hợp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nó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hợp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cú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pháp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truy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vấn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gần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giống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câu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lệnh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SQL)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vào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bên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ngôn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ngữ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lập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trình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C#,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nó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khả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năng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truy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cập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nguồn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dữ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liệu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khác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nhau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/>
            <a:endParaRPr lang="en-US" sz="24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24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phép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thực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hiện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truy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vấn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trên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nhiều</a:t>
            </a: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dạng</a:t>
            </a: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dữ</a:t>
            </a: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liệu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với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cùng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một</a:t>
            </a:r>
            <a:r>
              <a:rPr lang="en-US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kiểu</a:t>
            </a:r>
            <a:r>
              <a:rPr lang="en-US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truy</a:t>
            </a:r>
            <a:r>
              <a:rPr lang="en-US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vấn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dirty="0"/>
          </a:p>
        </p:txBody>
      </p:sp>
      <p:sp>
        <p:nvSpPr>
          <p:cNvPr id="95" name="Google Shape;95;p4"/>
          <p:cNvSpPr txBox="1"/>
          <p:nvPr/>
        </p:nvSpPr>
        <p:spPr>
          <a:xfrm>
            <a:off x="3246020" y="6621586"/>
            <a:ext cx="4529704" cy="23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Unknown Author is licensed under </a:t>
            </a:r>
            <a:r>
              <a:rPr lang="en-US" sz="9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. LINQ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là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gì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?</a:t>
            </a:r>
            <a:endParaRPr dirty="0"/>
          </a:p>
        </p:txBody>
      </p:sp>
      <p:sp>
        <p:nvSpPr>
          <p:cNvPr id="83" name="Google Shape;83;p3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4655840" y="6627168"/>
            <a:ext cx="3429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Unknown Author is licensed under </a:t>
            </a:r>
            <a:r>
              <a:rPr lang="en-US" sz="9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CC BY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9476" y="1732085"/>
            <a:ext cx="7631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LINQ hoạt động trên những kiểu tập hợp có khả năng duyệt qua nó. </a:t>
            </a:r>
            <a:endParaRPr lang="en-US" dirty="0" smtClean="0"/>
          </a:p>
          <a:p>
            <a:endParaRPr lang="en-US" dirty="0"/>
          </a:p>
          <a:p>
            <a:r>
              <a:rPr lang="vi-VN" dirty="0" smtClean="0"/>
              <a:t>Để </a:t>
            </a:r>
            <a:r>
              <a:rPr lang="vi-VN" dirty="0"/>
              <a:t>sử dụng LINQ </a:t>
            </a:r>
            <a:r>
              <a:rPr lang="vi-VN" dirty="0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vi-VN" dirty="0" smtClean="0"/>
              <a:t> </a:t>
            </a:r>
            <a:r>
              <a:rPr lang="vi-VN" dirty="0"/>
              <a:t>nạp hai thư viện </a:t>
            </a:r>
            <a:r>
              <a:rPr lang="vi-VN" b="1" dirty="0"/>
              <a:t>Generic</a:t>
            </a:r>
            <a:r>
              <a:rPr lang="vi-VN" dirty="0"/>
              <a:t> và </a:t>
            </a:r>
            <a:r>
              <a:rPr lang="vi-VN" b="1" dirty="0"/>
              <a:t>Linq</a:t>
            </a:r>
            <a:r>
              <a:rPr lang="vi-VN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3453283"/>
            <a:ext cx="9264509" cy="804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II. </a:t>
            </a:r>
            <a:r>
              <a:rPr lang="fr-FR" dirty="0" err="1">
                <a:latin typeface="Roboto"/>
                <a:ea typeface="Roboto"/>
                <a:cs typeface="Roboto"/>
                <a:sym typeface="Roboto"/>
              </a:rPr>
              <a:t>Tại</a:t>
            </a:r>
            <a:r>
              <a:rPr lang="fr-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dirty="0" err="1">
                <a:latin typeface="Roboto"/>
                <a:ea typeface="Roboto"/>
                <a:cs typeface="Roboto"/>
                <a:sym typeface="Roboto"/>
              </a:rPr>
              <a:t>sao</a:t>
            </a:r>
            <a:r>
              <a:rPr lang="fr-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dirty="0" err="1">
                <a:latin typeface="Roboto"/>
                <a:ea typeface="Roboto"/>
                <a:cs typeface="Roboto"/>
                <a:sym typeface="Roboto"/>
              </a:rPr>
              <a:t>lại</a:t>
            </a:r>
            <a:r>
              <a:rPr lang="fr-FR" dirty="0">
                <a:latin typeface="Roboto"/>
                <a:ea typeface="Roboto"/>
                <a:cs typeface="Roboto"/>
                <a:sym typeface="Roboto"/>
              </a:rPr>
              <a:t> là </a:t>
            </a:r>
            <a:r>
              <a:rPr lang="fr-FR" dirty="0" smtClean="0">
                <a:latin typeface="Roboto"/>
                <a:ea typeface="Roboto"/>
                <a:cs typeface="Roboto"/>
                <a:sym typeface="Roboto"/>
              </a:rPr>
              <a:t>LINQ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?</a:t>
            </a:r>
            <a:endParaRPr dirty="0"/>
          </a:p>
        </p:txBody>
      </p:sp>
      <p:sp>
        <p:nvSpPr>
          <p:cNvPr id="102" name="Google Shape;102;p5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44" y="1399075"/>
            <a:ext cx="4875702" cy="4875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II. </a:t>
            </a:r>
            <a:r>
              <a:rPr lang="fr-FR" dirty="0" err="1">
                <a:latin typeface="Roboto"/>
                <a:ea typeface="Roboto"/>
                <a:cs typeface="Roboto"/>
                <a:sym typeface="Roboto"/>
              </a:rPr>
              <a:t>Tại</a:t>
            </a:r>
            <a:r>
              <a:rPr lang="fr-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dirty="0" err="1">
                <a:latin typeface="Roboto"/>
                <a:ea typeface="Roboto"/>
                <a:cs typeface="Roboto"/>
                <a:sym typeface="Roboto"/>
              </a:rPr>
              <a:t>sao</a:t>
            </a:r>
            <a:r>
              <a:rPr lang="fr-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dirty="0" err="1">
                <a:latin typeface="Roboto"/>
                <a:ea typeface="Roboto"/>
                <a:cs typeface="Roboto"/>
                <a:sym typeface="Roboto"/>
              </a:rPr>
              <a:t>lại</a:t>
            </a:r>
            <a:r>
              <a:rPr lang="fr-FR" dirty="0">
                <a:latin typeface="Roboto"/>
                <a:ea typeface="Roboto"/>
                <a:cs typeface="Roboto"/>
                <a:sym typeface="Roboto"/>
              </a:rPr>
              <a:t> là </a:t>
            </a:r>
            <a:r>
              <a:rPr lang="fr-FR" dirty="0" smtClean="0">
                <a:latin typeface="Roboto"/>
                <a:ea typeface="Roboto"/>
                <a:cs typeface="Roboto"/>
                <a:sym typeface="Roboto"/>
              </a:rPr>
              <a:t>LINQ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?</a:t>
            </a:r>
            <a:endParaRPr dirty="0"/>
          </a:p>
        </p:txBody>
      </p:sp>
      <p:sp>
        <p:nvSpPr>
          <p:cNvPr id="102" name="Google Shape;102;p5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592" y="2057400"/>
            <a:ext cx="112101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1) </a:t>
            </a:r>
            <a:r>
              <a:rPr lang="vi-VN" sz="2200" b="1" dirty="0" smtClean="0"/>
              <a:t>Ngôn </a:t>
            </a:r>
            <a:r>
              <a:rPr lang="vi-VN" sz="2200" b="1" dirty="0"/>
              <a:t>ngữ quen thuộc</a:t>
            </a:r>
            <a:r>
              <a:rPr lang="vi-VN" sz="2200" dirty="0"/>
              <a:t>: Nhà phát triển không phải học nhiều loại ngôn ngữ truy vấn mới cho tưng loại nguồn dữ liệu hoặc định dạng dữ liệu khác nhau</a:t>
            </a:r>
            <a:r>
              <a:rPr lang="vi-VN" sz="2200" dirty="0" smtClean="0"/>
              <a:t>.</a:t>
            </a:r>
            <a:endParaRPr lang="en-US" sz="2200" dirty="0" smtClean="0"/>
          </a:p>
          <a:p>
            <a:pPr marL="457200" indent="-457200">
              <a:buAutoNum type="arabicParenR"/>
            </a:pPr>
            <a:endParaRPr lang="en-US" sz="2200" dirty="0"/>
          </a:p>
          <a:p>
            <a:pPr marL="457200" indent="-457200">
              <a:buAutoNum type="arabicParenR"/>
            </a:pPr>
            <a:endParaRPr lang="vi-VN" sz="2200" dirty="0"/>
          </a:p>
          <a:p>
            <a:endParaRPr lang="vi-VN" sz="2200" dirty="0"/>
          </a:p>
          <a:p>
            <a:r>
              <a:rPr lang="vi-VN" sz="2200" dirty="0"/>
              <a:t>2) </a:t>
            </a:r>
            <a:r>
              <a:rPr lang="vi-VN" sz="2200" b="1" dirty="0"/>
              <a:t>Viết ít code</a:t>
            </a:r>
            <a:r>
              <a:rPr lang="vi-VN" sz="2200" dirty="0"/>
              <a:t>: LinQ nó làm giảm số lượng mã được viết so với cách tiếp cần truyền thống hơn.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572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II. </a:t>
            </a:r>
            <a:r>
              <a:rPr lang="fr-FR" dirty="0" err="1">
                <a:latin typeface="Roboto"/>
                <a:ea typeface="Roboto"/>
                <a:cs typeface="Roboto"/>
                <a:sym typeface="Roboto"/>
              </a:rPr>
              <a:t>Tại</a:t>
            </a:r>
            <a:r>
              <a:rPr lang="fr-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dirty="0" err="1">
                <a:latin typeface="Roboto"/>
                <a:ea typeface="Roboto"/>
                <a:cs typeface="Roboto"/>
                <a:sym typeface="Roboto"/>
              </a:rPr>
              <a:t>sao</a:t>
            </a:r>
            <a:r>
              <a:rPr lang="fr-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dirty="0" err="1">
                <a:latin typeface="Roboto"/>
                <a:ea typeface="Roboto"/>
                <a:cs typeface="Roboto"/>
                <a:sym typeface="Roboto"/>
              </a:rPr>
              <a:t>lại</a:t>
            </a:r>
            <a:r>
              <a:rPr lang="fr-FR" dirty="0">
                <a:latin typeface="Roboto"/>
                <a:ea typeface="Roboto"/>
                <a:cs typeface="Roboto"/>
                <a:sym typeface="Roboto"/>
              </a:rPr>
              <a:t> là </a:t>
            </a:r>
            <a:r>
              <a:rPr lang="fr-FR" dirty="0" smtClean="0">
                <a:latin typeface="Roboto"/>
                <a:ea typeface="Roboto"/>
                <a:cs typeface="Roboto"/>
                <a:sym typeface="Roboto"/>
              </a:rPr>
              <a:t>LINQ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?</a:t>
            </a:r>
            <a:endParaRPr dirty="0"/>
          </a:p>
        </p:txBody>
      </p:sp>
      <p:sp>
        <p:nvSpPr>
          <p:cNvPr id="102" name="Google Shape;102;p5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516" y="2101362"/>
            <a:ext cx="108409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/>
              <a:t>3) </a:t>
            </a:r>
            <a:r>
              <a:rPr lang="vi-VN" sz="2200" b="1" dirty="0"/>
              <a:t>Code dễ đọc</a:t>
            </a:r>
            <a:r>
              <a:rPr lang="vi-VN" sz="2200" dirty="0"/>
              <a:t>: LinQ làm cho mã dễ đọc hơn để các nhà phát triển khác có thể dễ dàng hiểu và bảo trì nó</a:t>
            </a:r>
            <a:r>
              <a:rPr lang="vi-VN" sz="2200" dirty="0" smtClean="0"/>
              <a:t>.</a:t>
            </a:r>
            <a:endParaRPr lang="en-US" sz="2200" dirty="0" smtClean="0"/>
          </a:p>
          <a:p>
            <a:endParaRPr lang="en-US" sz="2200" dirty="0"/>
          </a:p>
          <a:p>
            <a:endParaRPr lang="vi-VN" sz="2200" dirty="0"/>
          </a:p>
          <a:p>
            <a:endParaRPr lang="vi-VN" sz="2200" dirty="0"/>
          </a:p>
          <a:p>
            <a:r>
              <a:rPr lang="vi-VN" sz="2200" dirty="0"/>
              <a:t>4) </a:t>
            </a:r>
            <a:r>
              <a:rPr lang="vi-VN" sz="2200" b="1" dirty="0"/>
              <a:t>Truy vấn chuẩn hóa nhiều nguồn dữ liệu</a:t>
            </a:r>
            <a:r>
              <a:rPr lang="vi-VN" sz="2200" dirty="0"/>
              <a:t>: Có thể sử dụng cùng một cú pháp LinQ để truy vấn nhiều nguồn dẽ liệu.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255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II. </a:t>
            </a:r>
            <a:r>
              <a:rPr lang="fr-FR" dirty="0" err="1">
                <a:latin typeface="Roboto"/>
                <a:ea typeface="Roboto"/>
                <a:cs typeface="Roboto"/>
                <a:sym typeface="Roboto"/>
              </a:rPr>
              <a:t>Tại</a:t>
            </a:r>
            <a:r>
              <a:rPr lang="fr-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dirty="0" err="1">
                <a:latin typeface="Roboto"/>
                <a:ea typeface="Roboto"/>
                <a:cs typeface="Roboto"/>
                <a:sym typeface="Roboto"/>
              </a:rPr>
              <a:t>sao</a:t>
            </a:r>
            <a:r>
              <a:rPr lang="fr-FR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dirty="0" err="1">
                <a:latin typeface="Roboto"/>
                <a:ea typeface="Roboto"/>
                <a:cs typeface="Roboto"/>
                <a:sym typeface="Roboto"/>
              </a:rPr>
              <a:t>lại</a:t>
            </a:r>
            <a:r>
              <a:rPr lang="fr-FR" dirty="0">
                <a:latin typeface="Roboto"/>
                <a:ea typeface="Roboto"/>
                <a:cs typeface="Roboto"/>
                <a:sym typeface="Roboto"/>
              </a:rPr>
              <a:t> là </a:t>
            </a:r>
            <a:r>
              <a:rPr lang="fr-FR" dirty="0" smtClean="0">
                <a:latin typeface="Roboto"/>
                <a:ea typeface="Roboto"/>
                <a:cs typeface="Roboto"/>
                <a:sym typeface="Roboto"/>
              </a:rPr>
              <a:t>LINQ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?</a:t>
            </a:r>
            <a:endParaRPr dirty="0"/>
          </a:p>
        </p:txBody>
      </p:sp>
      <p:sp>
        <p:nvSpPr>
          <p:cNvPr id="102" name="Google Shape;102;p5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0179" y="2096432"/>
            <a:ext cx="101917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/>
              <a:t>5) </a:t>
            </a:r>
            <a:r>
              <a:rPr lang="vi-VN" sz="2200" b="1" dirty="0"/>
              <a:t>An toàn khi biên dịch</a:t>
            </a:r>
            <a:r>
              <a:rPr lang="vi-VN" sz="2200" dirty="0"/>
              <a:t>: Nó cung cấp kiểm tra kiểu của các đối tượng tại thời gian biên dịch</a:t>
            </a:r>
            <a:r>
              <a:rPr lang="vi-VN" sz="2200" dirty="0" smtClean="0"/>
              <a:t>.</a:t>
            </a:r>
            <a:endParaRPr lang="en-US" sz="2200" dirty="0" smtClean="0"/>
          </a:p>
          <a:p>
            <a:endParaRPr lang="en-US" sz="2200" dirty="0" smtClean="0"/>
          </a:p>
          <a:p>
            <a:endParaRPr lang="vi-VN" sz="2200" dirty="0"/>
          </a:p>
          <a:p>
            <a:endParaRPr lang="vi-VN" sz="2200" dirty="0"/>
          </a:p>
          <a:p>
            <a:r>
              <a:rPr lang="vi-VN" sz="2200" dirty="0"/>
              <a:t>6) </a:t>
            </a:r>
            <a:r>
              <a:rPr lang="vi-VN" sz="2200" b="1" dirty="0"/>
              <a:t>Định hình dữ liệu</a:t>
            </a:r>
            <a:r>
              <a:rPr lang="vi-VN" sz="2200" dirty="0"/>
              <a:t>: Bạn có thể truy xuất dữ liệu theo các hình dạng khác nhau.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54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2179</Words>
  <Application>Microsoft Office PowerPoint</Application>
  <PresentationFormat>Widescreen</PresentationFormat>
  <Paragraphs>211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Roboto</vt:lpstr>
      <vt:lpstr>Noto Sans Symbols</vt:lpstr>
      <vt:lpstr>Quintessential</vt:lpstr>
      <vt:lpstr>Arial</vt:lpstr>
      <vt:lpstr>Century Gothic</vt:lpstr>
      <vt:lpstr>Wisp</vt:lpstr>
      <vt:lpstr>Linq – C#</vt:lpstr>
      <vt:lpstr>Nội dung</vt:lpstr>
      <vt:lpstr>I. LINQ là gì?</vt:lpstr>
      <vt:lpstr>I. LINQ là gì?</vt:lpstr>
      <vt:lpstr>I. LINQ là gì?</vt:lpstr>
      <vt:lpstr>II. Tại sao lại là LINQ?</vt:lpstr>
      <vt:lpstr>II. Tại sao lại là LINQ?</vt:lpstr>
      <vt:lpstr>II. Tại sao lại là LINQ?</vt:lpstr>
      <vt:lpstr>II. Tại sao lại là LINQ?</vt:lpstr>
      <vt:lpstr>III. Cách LINQ Hoạt động.</vt:lpstr>
      <vt:lpstr>III. Cách LINQ Hoạt động.</vt:lpstr>
      <vt:lpstr>III. Cách LINQ Hoạt động.</vt:lpstr>
      <vt:lpstr>IV. IEnumerable và IQueryable.</vt:lpstr>
      <vt:lpstr>IV. IEnumerable và IQueryable.</vt:lpstr>
      <vt:lpstr>V. Các truy vấn trong LINQ.</vt:lpstr>
      <vt:lpstr>V. Các truy vấn trong LINQ.</vt:lpstr>
      <vt:lpstr>V. Các truy vấn trong LINQ.</vt:lpstr>
      <vt:lpstr>V. Các truy vấn trong LINQ.</vt:lpstr>
      <vt:lpstr>V. Các truy vấn trong LINQ.</vt:lpstr>
      <vt:lpstr>V. Các truy vấn trong LINQ.</vt:lpstr>
      <vt:lpstr>VI. Biểu thức Lambda</vt:lpstr>
      <vt:lpstr>VI. Biểu thức Lambda</vt:lpstr>
      <vt:lpstr>VI. Biểu thức Lambda</vt:lpstr>
      <vt:lpstr>VI. Biểu thức Lambda</vt:lpstr>
      <vt:lpstr>VI. Biểu thức Lambda</vt:lpstr>
      <vt:lpstr>VI. Biểu thức Lambda</vt:lpstr>
      <vt:lpstr>VI. Biểu thức Lambda</vt:lpstr>
      <vt:lpstr>VI. Biểu thức Lambda</vt:lpstr>
      <vt:lpstr>VI. Biểu thức Lambda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 Roadmap</dc:title>
  <dc:creator>fukakafu@gmail.com</dc:creator>
  <cp:lastModifiedBy>User</cp:lastModifiedBy>
  <cp:revision>25</cp:revision>
  <dcterms:created xsi:type="dcterms:W3CDTF">2019-12-19T09:22:07Z</dcterms:created>
  <dcterms:modified xsi:type="dcterms:W3CDTF">2022-05-24T06:20:46Z</dcterms:modified>
</cp:coreProperties>
</file>