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9" r:id="rId13"/>
    <p:sldId id="278" r:id="rId14"/>
  </p:sldIdLst>
  <p:sldSz cx="9144000" cy="5143500" type="screen16x9"/>
  <p:notesSz cx="6858000" cy="9144000"/>
  <p:embeddedFontLs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Share Tech" panose="020B0604020202020204" charset="0"/>
      <p:regular r:id="rId20"/>
    </p:embeddedFont>
    <p:embeddedFont>
      <p:font typeface="Work Sans Medium" panose="020B0604020202020204" charset="0"/>
      <p:regular r:id="rId21"/>
      <p:bold r:id="rId22"/>
      <p:italic r:id="rId23"/>
      <p:boldItalic r:id="rId24"/>
    </p:embeddedFont>
    <p:embeddedFont>
      <p:font typeface="Work Sans" panose="020B0604020202020204" charset="0"/>
      <p:regular r:id="rId25"/>
      <p:bold r:id="rId26"/>
      <p:italic r:id="rId27"/>
      <p:boldItalic r:id="rId28"/>
    </p:embeddedFont>
    <p:embeddedFont>
      <p:font typeface="Work Sans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B17220-84B1-4912-B263-A9354765FC6C}">
  <a:tblStyle styleId="{50B17220-84B1-4912-B263-A9354765FC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64F0F1-CB64-46C0-ABFD-455BF6B78C5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SQL_Server_Management_Studi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ĐỀ TÀI</a:t>
            </a:r>
            <a:r>
              <a:rPr lang="en-US" sz="3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br>
              <a:rPr lang="en-US" sz="3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XÂY DỰNG 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 MỀM QUẢN LÝ HỆ THỐNG BÁN LẺ TRONG CỬA HÀNG MUA BÁN ĐTDĐ</a:t>
            </a:r>
            <a:b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sz="3000" dirty="0"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655" y="806043"/>
            <a:ext cx="1493193" cy="14931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552893" y="544518"/>
            <a:ext cx="2232837" cy="84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/>
              <a:t>CHƯƠNG</a:t>
            </a:r>
            <a:r>
              <a:rPr lang="en" sz="3000" dirty="0" smtClean="0"/>
              <a:t> </a:t>
            </a:r>
            <a:endParaRPr sz="3000"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637953" y="1956324"/>
            <a:ext cx="3742122" cy="1935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CÀI ĐẶT TRONG </a:t>
            </a:r>
            <a:endParaRPr lang="en-US" sz="25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01600" indent="0" algn="ctr">
              <a:buNone/>
            </a:pP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SQL Server Management Studio</a:t>
            </a: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Google Shape;368;p37"/>
          <p:cNvSpPr txBox="1"/>
          <p:nvPr/>
        </p:nvSpPr>
        <p:spPr>
          <a:xfrm>
            <a:off x="2148075" y="-21224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1750834" y="363181"/>
            <a:ext cx="5920270" cy="793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/>
              <a:t>Sơ Đồ thực thể liên kết</a:t>
            </a:r>
            <a:endParaRPr sz="3500" dirty="0"/>
          </a:p>
        </p:txBody>
      </p:sp>
      <p:grpSp>
        <p:nvGrpSpPr>
          <p:cNvPr id="188" name="Google Shape;188;p24"/>
          <p:cNvGrpSpPr/>
          <p:nvPr/>
        </p:nvGrpSpPr>
        <p:grpSpPr>
          <a:xfrm>
            <a:off x="7800043" y="448908"/>
            <a:ext cx="908156" cy="948145"/>
            <a:chOff x="3294650" y="3652450"/>
            <a:chExt cx="388350" cy="405450"/>
          </a:xfrm>
        </p:grpSpPr>
        <p:sp>
          <p:nvSpPr>
            <p:cNvPr id="189" name="Google Shape;189;p2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9" name="Picture 2" descr="https://lh4.googleusercontent.com/AvagLiTa4ZjxodHQ66xiu4cPowQnEOZtHtr6bPvlWLgaUdrvgIz2ETvYcqBWhcpnvA-LIKB2dwej8eB94ncV9qgOtrhtqRnivm7iEbCbs3yhucWsiGodYeczgsSuLl7OMwnqdG6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1019863"/>
            <a:ext cx="7738110" cy="36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>
            <a:spLocks noGrp="1"/>
          </p:cNvSpPr>
          <p:nvPr>
            <p:ph type="title"/>
          </p:nvPr>
        </p:nvSpPr>
        <p:spPr>
          <a:xfrm>
            <a:off x="420826" y="412799"/>
            <a:ext cx="3485680" cy="10893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CHƯƠNG</a:t>
            </a:r>
            <a:r>
              <a:rPr lang="en" sz="4500" dirty="0" smtClean="0"/>
              <a:t> </a:t>
            </a:r>
            <a:endParaRPr sz="4500" dirty="0"/>
          </a:p>
        </p:txBody>
      </p:sp>
      <p:sp>
        <p:nvSpPr>
          <p:cNvPr id="348" name="Google Shape;348;p35"/>
          <p:cNvSpPr txBox="1">
            <a:spLocks noGrp="1"/>
          </p:cNvSpPr>
          <p:nvPr>
            <p:ph type="body" idx="1"/>
          </p:nvPr>
        </p:nvSpPr>
        <p:spPr>
          <a:xfrm>
            <a:off x="1480046" y="2331720"/>
            <a:ext cx="7405800" cy="1813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CÀI ĐẶT CHƯƠNG TRÌNH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Google Shape;368;p37"/>
          <p:cNvSpPr txBox="1"/>
          <p:nvPr/>
        </p:nvSpPr>
        <p:spPr>
          <a:xfrm>
            <a:off x="6653846" y="-8223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lang="en" sz="96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80" y="1923177"/>
            <a:ext cx="902286" cy="9022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822960" y="-480011"/>
            <a:ext cx="5212080" cy="3794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000" dirty="0" smtClean="0"/>
              <a:t>THANK </a:t>
            </a:r>
            <a:r>
              <a:rPr lang="en-US" sz="6000" dirty="0"/>
              <a:t>FOR WATHCHING</a:t>
            </a:r>
            <a:r>
              <a:rPr lang="en" sz="6000" dirty="0" smtClean="0"/>
              <a:t>!</a:t>
            </a:r>
            <a:endParaRPr sz="6000" dirty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4294967295"/>
          </p:nvPr>
        </p:nvSpPr>
        <p:spPr>
          <a:xfrm>
            <a:off x="914400" y="3314699"/>
            <a:ext cx="4286100" cy="781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you have any questions?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1" name="Google Shape;341;p34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12695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MỞ ĐẦU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839249" y="1763635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SzPts val="1200"/>
              <a:buNone/>
            </a:pP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2. </a:t>
            </a:r>
            <a:r>
              <a:rPr lang="vi-VN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Việc </a:t>
            </a:r>
            <a:r>
              <a:rPr lang="vi-VN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kinh doanh của các cửa hàng ngày càng phát triển, kéo theo việc đòi hỏi ra đời các hệ thống </a:t>
            </a:r>
            <a:r>
              <a:rPr lang="vi-VN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đểtrợ </a:t>
            </a:r>
            <a:r>
              <a:rPr lang="vi-VN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giúp họ trong việc quản lý bán hàng</a:t>
            </a:r>
            <a:endParaRPr lang="en-US" sz="13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152400" lvl="0" indent="0">
              <a:buSzPts val="1200"/>
              <a:buNone/>
            </a:pP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Sự phát triển mạnh mẽ của công nghệ thông tin có tác động mạnh mẽ đến sự thành bại trong kinh </a:t>
            </a: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doanh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của các cửa hàng. </a:t>
            </a:r>
            <a:endParaRPr lang="en-US" sz="13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Maven Pro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869150" y="3442522"/>
            <a:ext cx="7405800" cy="950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buSzPts val="1200"/>
              <a:buFont typeface="Symbol"/>
              <a:buChar char="Þ"/>
            </a:pP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Xuất phát từ nhu cầu thực tế cần có một hệ thống bán hàng để cung cấp cho các cửa hàng chúng em đã </a:t>
            </a: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thực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hiện đồ án “XD phần mềm quản lý hệ thống bán lẻ trong cửa hàng mua bán ĐTDĐ.</a:t>
            </a:r>
          </a:p>
          <a:p>
            <a:pPr marL="152400" lvl="0" indent="0">
              <a:buSzPts val="1200"/>
              <a:buNone/>
            </a:pPr>
            <a:endParaRPr lang="en-US" sz="13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Maven Pro Regular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 i="1" dirty="0">
              <a:solidFill>
                <a:srgbClr val="666666"/>
              </a:solidFill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504430" y="1750264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SzPts val="1200"/>
              <a:buNone/>
            </a:pPr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1.  </a:t>
            </a: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Trong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những năm trở lại đây sự phát triển của xã hội kéo theo những thị hiếu của con người </a:t>
            </a: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ngày càng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được tăng cao cho nên nhu cầu về sử dụng hệ thống điện thoại cũng được tăng theo chính vì lẽ </a:t>
            </a: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đó mà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hàng loạt các cửa hàng bán điện thoại di động xuất hiện trên thị trường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Times New Roman" panose="02020603050405020304" pitchFamily="18" charset="0"/>
              <a:ea typeface="Work Sans Medium"/>
              <a:cs typeface="Times New Roman" panose="02020603050405020304" pitchFamily="18" charset="0"/>
              <a:sym typeface="Work Sans Medium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97896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 smtClean="0"/>
              <a:t/>
            </a:r>
            <a:br>
              <a:rPr lang="en" sz="5200" dirty="0" smtClean="0"/>
            </a:br>
            <a:r>
              <a:rPr lang="en" sz="5200" dirty="0"/>
              <a:t/>
            </a:r>
            <a:br>
              <a:rPr lang="en" sz="5200" dirty="0"/>
            </a:br>
            <a:r>
              <a:rPr lang="en" sz="5200" dirty="0" smtClean="0"/>
              <a:t>MỤC LỤC!</a:t>
            </a:r>
            <a:endParaRPr sz="52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685800" y="1442260"/>
            <a:ext cx="3470400" cy="2951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SzPts val="4800"/>
              <a:buNone/>
            </a:pPr>
            <a:endParaRPr lang="en" sz="3000" dirty="0">
              <a:solidFill>
                <a:srgbClr val="00CFCC"/>
              </a:solidFill>
              <a:latin typeface="Share Tech"/>
              <a:sym typeface="Share Tech"/>
            </a:endParaRPr>
          </a:p>
          <a:p>
            <a:pPr marL="0" lvl="0" indent="0">
              <a:buNone/>
            </a:pPr>
            <a:endParaRPr lang="en-US" sz="15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sz="15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" dirty="0"/>
          </a:p>
          <a:p>
            <a:pPr marL="0" lvl="0" indent="0">
              <a:buClr>
                <a:srgbClr val="000000"/>
              </a:buClr>
              <a:buNone/>
            </a:pPr>
            <a:r>
              <a:rPr lang="en" sz="3000" dirty="0">
                <a:solidFill>
                  <a:srgbClr val="00CFCC"/>
                </a:solidFill>
                <a:latin typeface="Share Tech"/>
                <a:sym typeface="Share Tech"/>
              </a:rPr>
              <a:t>01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KHẢO SÁT BÀI TOÁN, PHÂN TÍCH THIẾT KẾ HỆ THỐNG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ts val="4800"/>
              <a:buNone/>
            </a:pPr>
            <a:r>
              <a:rPr lang="en" sz="3000" dirty="0">
                <a:solidFill>
                  <a:srgbClr val="FF9973"/>
                </a:solidFill>
                <a:latin typeface="Share Tech"/>
                <a:sym typeface="Share Tech"/>
              </a:rPr>
              <a:t>02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CÀI ĐẶT TRONG SQL SERVER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ts val="4800"/>
              <a:buNone/>
            </a:pPr>
            <a:r>
              <a:rPr lang="en" sz="3000" dirty="0">
                <a:solidFill>
                  <a:srgbClr val="E898AC"/>
                </a:solidFill>
                <a:latin typeface="Share Tech"/>
                <a:sym typeface="Share Tech"/>
              </a:rPr>
              <a:t>03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THIẾT KẾ</a:t>
            </a:r>
            <a:b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VÀ CÀI </a:t>
            </a:r>
            <a:b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ĐẶT CHƯƠNG 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TRÌNH</a:t>
            </a:r>
            <a:endParaRPr lang="en" dirty="0">
              <a:solidFill>
                <a:srgbClr val="E898AC"/>
              </a:solidFill>
              <a:latin typeface="Share Tech"/>
              <a:sym typeface="Share Tech"/>
            </a:endParaRPr>
          </a:p>
        </p:txBody>
      </p:sp>
      <p:pic>
        <p:nvPicPr>
          <p:cNvPr id="85" name="Google Shape;85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799" y="498764"/>
            <a:ext cx="5484819" cy="16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 dirty="0" smtClean="0"/>
              <a:t>CHƯƠNG</a:t>
            </a:r>
            <a:endParaRPr sz="8500"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604470" y="2560320"/>
            <a:ext cx="5388000" cy="2193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KHẢO SÁT BÀI TOÁN, PHÂN TÍCH THIẾT KẾ HỆ THỐNG</a:t>
            </a:r>
            <a:endParaRPr lang="en-US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7218382" y="161364"/>
            <a:ext cx="1506292" cy="174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2296014" y="1425031"/>
            <a:ext cx="5617001" cy="3062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 dirty="0" smtClean="0">
                <a:solidFill>
                  <a:srgbClr val="C00000"/>
                </a:solidFill>
              </a:rPr>
              <a:t>KHẢO DÁT BÀI TOÁN: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500" dirty="0" smtClean="0"/>
              <a:t>Khảo sát thực tế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500" dirty="0" smtClean="0"/>
              <a:t>Đánh giá hiện trạng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500" dirty="0" smtClean="0"/>
              <a:t>Hướng giải quyết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41" y="3506615"/>
            <a:ext cx="46943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52105" y="-128913"/>
            <a:ext cx="6379534" cy="1391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latin typeface="Work Sans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Phân tích thiết kế chức năng</a:t>
            </a:r>
            <a:endParaRPr sz="3000" dirty="0">
              <a:latin typeface="Work Sans" panose="020B0604020202020204" charset="0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652105" y="1252255"/>
            <a:ext cx="7405800" cy="462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Biểu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đồ phân cấp chức năng của hệ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thống</a:t>
            </a:r>
          </a:p>
          <a:p>
            <a:pPr lvl="0"/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" name="Picture 19" descr="https://lh6.googleusercontent.com/7Tm15zqaz3NDDXF6Ie3SqpmzP8ZQl1GKWKcD9FsAi-8oUJvCvNE1OwG7r3EkCcd1FzbNRYS3mBbe29PpcJUn_k5--XlVM2QSpi7SbgMO2kLZ054b53sVxbBMJjdgL2NX1NaVTMJ34F7vv7Qn2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547" y="1714428"/>
            <a:ext cx="5885574" cy="291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26227" y="201936"/>
            <a:ext cx="5089500" cy="8755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solidFill>
                  <a:srgbClr val="FFFFFF"/>
                </a:solidFill>
              </a:rPr>
              <a:t>Phân Tích các chức năng: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4294967295"/>
          </p:nvPr>
        </p:nvSpPr>
        <p:spPr>
          <a:xfrm>
            <a:off x="428503" y="1077447"/>
            <a:ext cx="6986533" cy="3473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 năng chính của hệ thống bao gồm:</a:t>
            </a:r>
          </a:p>
          <a:p>
            <a:pPr marL="101600" lvl="0" indent="0">
              <a:buNone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trang chủ</a:t>
            </a:r>
          </a:p>
          <a:p>
            <a:pPr marL="10160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danh mục gồm có 2 chức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năng: </a:t>
            </a:r>
          </a:p>
          <a:p>
            <a:pPr marL="10160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thông tin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chung </a:t>
            </a:r>
          </a:p>
          <a:p>
            <a:pPr marL="10160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thông tin mua hàng.</a:t>
            </a:r>
          </a:p>
          <a:p>
            <a:pPr marL="101600" lv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mặt hàng gồm:</a:t>
            </a:r>
          </a:p>
          <a:p>
            <a:pPr marL="101600" indent="0">
              <a:buNone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Nhập hàng</a:t>
            </a:r>
          </a:p>
          <a:p>
            <a:pPr marL="101600" indent="0">
              <a:buNone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Tồn kho/Quản lý hàng</a:t>
            </a:r>
          </a:p>
          <a:p>
            <a:pPr marL="101600" lv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khách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hàng: gồm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 các chức năng</a:t>
            </a:r>
          </a:p>
          <a:p>
            <a:pPr marL="101600" indent="0">
              <a:buNone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Thêm mới và Cập nhật, xóa bỏ.</a:t>
            </a:r>
          </a:p>
          <a:p>
            <a:pPr marL="101600" lv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Tác vụ gồm: Đổi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mật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khẩu và Đăng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xuất.</a:t>
            </a:r>
          </a:p>
          <a:p>
            <a:pPr marL="101600" indent="0">
              <a:buNone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 năng quản lý đơn hàng cho phép nhân viên có thể chỉnh sửa và quản lý tài khoản cá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nhân của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mình để không làm lộ thông tin của nhà sản xuất.</a:t>
            </a: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415036" y="2688700"/>
            <a:ext cx="257297" cy="2456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365717" y="980986"/>
            <a:ext cx="1102361" cy="1102633"/>
            <a:chOff x="6654650" y="3665275"/>
            <a:chExt cx="409100" cy="409125"/>
          </a:xfrm>
        </p:grpSpPr>
        <p:sp>
          <p:nvSpPr>
            <p:cNvPr id="119" name="Google Shape;119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 rot="2580127">
            <a:off x="6272175" y="1864070"/>
            <a:ext cx="818300" cy="716276"/>
            <a:chOff x="570875" y="4322250"/>
            <a:chExt cx="443300" cy="443325"/>
          </a:xfrm>
        </p:grpSpPr>
        <p:sp>
          <p:nvSpPr>
            <p:cNvPr id="122" name="Google Shape;122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 rot="2466840">
            <a:off x="6273713" y="907482"/>
            <a:ext cx="357493" cy="3413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-1609288">
            <a:off x="6796553" y="1122274"/>
            <a:ext cx="257260" cy="245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2926112">
            <a:off x="8197797" y="1932099"/>
            <a:ext cx="192660" cy="1839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 rot="-1609326">
            <a:off x="7396010" y="699666"/>
            <a:ext cx="173600" cy="1657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28908" y="1337780"/>
            <a:ext cx="3594600" cy="554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Work Sans"/>
                <a:ea typeface="Work Sans"/>
                <a:cs typeface="Work Sans"/>
                <a:sym typeface="Work Sans"/>
              </a:rPr>
              <a:t>2.1 Biểu đồ mức khung cảnh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1772130" y="426238"/>
            <a:ext cx="5092200" cy="878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 smtClean="0"/>
              <a:t>BIỂU ĐỒ</a:t>
            </a:r>
            <a:endParaRPr sz="45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2"/>
          </p:nvPr>
        </p:nvSpPr>
        <p:spPr>
          <a:xfrm>
            <a:off x="4512953" y="1337780"/>
            <a:ext cx="3594600" cy="554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Work Sans"/>
                <a:ea typeface="Work Sans"/>
                <a:cs typeface="Work Sans"/>
                <a:sym typeface="Work Sans"/>
              </a:rPr>
              <a:t>2.2 Biểu đồ mức đỉnh</a:t>
            </a:r>
            <a:endParaRPr dirty="0"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804765" y="459316"/>
            <a:ext cx="903434" cy="903434"/>
            <a:chOff x="2594325" y="1627175"/>
            <a:chExt cx="440850" cy="440850"/>
          </a:xfrm>
        </p:grpSpPr>
        <p:sp>
          <p:nvSpPr>
            <p:cNvPr id="139" name="Google Shape;139;p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A298F8-9608-4056-8747-EEE451158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5" y="1897728"/>
            <a:ext cx="3870325" cy="2495550"/>
          </a:xfrm>
          <a:prstGeom prst="rect">
            <a:avLst/>
          </a:prstGeom>
        </p:spPr>
      </p:pic>
      <p:pic>
        <p:nvPicPr>
          <p:cNvPr id="11" name="Picture 10" descr="https://lh3.googleusercontent.com/7JDNPYd-TLdmccSLRrExqtJhiYhxX0jPgNOmxjAeMO1HdNecmFBNtTUebhxns7-dxmrJxFDEb3vnXJV7WNDBtNyF4rc3lsH2iGTqrzc7f8ZAv9gB_c8Q23UsFBKotJio1zVy07aMgKuHoLXGl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58" y="1830873"/>
            <a:ext cx="4063419" cy="270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092433" y="520995"/>
            <a:ext cx="5808097" cy="648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2.3 Biểu đồ mức dưới đỉnh</a:t>
            </a:r>
            <a:endParaRPr sz="3200" dirty="0"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938531" y="1073351"/>
            <a:ext cx="2793497" cy="663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Work Sans"/>
                <a:ea typeface="Work Sans"/>
                <a:cs typeface="Work Sans"/>
                <a:sym typeface="Work Sans"/>
              </a:rPr>
              <a:t>Biểu đồ định nghĩa chức năng (Quản lý danh mục)</a:t>
            </a:r>
            <a:endParaRPr dirty="0"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2"/>
          </p:nvPr>
        </p:nvSpPr>
        <p:spPr>
          <a:xfrm>
            <a:off x="4625163" y="1073351"/>
            <a:ext cx="2961659" cy="663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Work Sans"/>
                <a:ea typeface="Work Sans"/>
                <a:cs typeface="Work Sans"/>
                <a:sym typeface="Work Sans"/>
              </a:rPr>
              <a:t>Biểu đồ định nghĩa chức năng (Quản lý đơn hàng)</a:t>
            </a:r>
            <a:r>
              <a:rPr lang="en" dirty="0" smtClean="0"/>
              <a:t>.</a:t>
            </a:r>
            <a:endParaRPr dirty="0"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7793665" y="520995"/>
            <a:ext cx="903434" cy="903434"/>
            <a:chOff x="2594325" y="1627175"/>
            <a:chExt cx="440850" cy="440850"/>
          </a:xfrm>
        </p:grpSpPr>
        <p:sp>
          <p:nvSpPr>
            <p:cNvPr id="152" name="Google Shape;152;p2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7F7CA9-248A-4D78-A11B-E66A650D9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6" y="1952250"/>
            <a:ext cx="3439315" cy="2247610"/>
          </a:xfrm>
          <a:prstGeom prst="rect">
            <a:avLst/>
          </a:prstGeom>
        </p:spPr>
      </p:pic>
      <p:pic>
        <p:nvPicPr>
          <p:cNvPr id="13" name="Picture 12" descr="https://lh6.googleusercontent.com/p16dr8zh4tMSGsfr4E967U9d3JIXWKP6jb0FBQSTXjgOTVANq2YM-Txp7gQGs1u_HJUCOJTnBH-0xFS631Kmr1R75jSlBP9eEXUj3CXFU-MgYDrgFxWRGAnR1cOB6Emb7A8tHPkQWTHB9wMET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11" y="1736779"/>
            <a:ext cx="3847888" cy="2919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462</Words>
  <Application>Microsoft Office PowerPoint</Application>
  <PresentationFormat>On-screen Show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Maven Pro Regular</vt:lpstr>
      <vt:lpstr>Open Sans</vt:lpstr>
      <vt:lpstr>Share Tech</vt:lpstr>
      <vt:lpstr>Work Sans Medium</vt:lpstr>
      <vt:lpstr>Arial</vt:lpstr>
      <vt:lpstr>Times New Roman</vt:lpstr>
      <vt:lpstr>Symbol</vt:lpstr>
      <vt:lpstr>Work Sans</vt:lpstr>
      <vt:lpstr>Work Sans Light</vt:lpstr>
      <vt:lpstr>Jacquenetta template</vt:lpstr>
      <vt:lpstr>ĐỀ TÀI: XÂY DỰNG PHẦN MỀM QUẢN LÝ HỆ THỐNG BÁN LẺ TRONG CỬA HÀNG MUA BÁN ĐTDĐ </vt:lpstr>
      <vt:lpstr>MỞ ĐẦU</vt:lpstr>
      <vt:lpstr>  MỤC LỤC!</vt:lpstr>
      <vt:lpstr>CHƯƠNG</vt:lpstr>
      <vt:lpstr>PowerPoint Presentation</vt:lpstr>
      <vt:lpstr>Phân tích thiết kế chức năng</vt:lpstr>
      <vt:lpstr>Phân Tích các chức năng:</vt:lpstr>
      <vt:lpstr>BIỂU ĐỒ</vt:lpstr>
      <vt:lpstr>2.3 Biểu đồ mức dưới đỉnh</vt:lpstr>
      <vt:lpstr>CHƯƠNG </vt:lpstr>
      <vt:lpstr>Sơ Đồ thực thể liên kết</vt:lpstr>
      <vt:lpstr>CHƯƠNG </vt:lpstr>
      <vt:lpstr>THANK FOR WATHCHING!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XÂY DỰNG PHẦN MỀM QUẢN LÝ HỆ THỐNG BÁN LẺ TRONG CỬA HÀNG MUA BÁN ĐTDĐ </dc:title>
  <cp:lastModifiedBy>ADMIN</cp:lastModifiedBy>
  <cp:revision>11</cp:revision>
  <dcterms:modified xsi:type="dcterms:W3CDTF">2022-05-10T10:28:58Z</dcterms:modified>
</cp:coreProperties>
</file>