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9" r:id="rId13"/>
    <p:sldId id="278" r:id="rId14"/>
  </p:sldIdLst>
  <p:sldSz cx="9144000" cy="5143500" type="screen16x9"/>
  <p:notesSz cx="6858000" cy="9144000"/>
  <p:embeddedFontLst>
    <p:embeddedFont>
      <p:font typeface="Work Sans" panose="020B0604020202020204" charset="0"/>
      <p:regular r:id="rId16"/>
      <p:bold r:id="rId17"/>
      <p:italic r:id="rId18"/>
      <p:boldItalic r:id="rId19"/>
    </p:embeddedFont>
    <p:embeddedFont>
      <p:font typeface="Work Sans Light" panose="020B0604020202020204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Work Sans Medium" panose="020B0604020202020204" charset="0"/>
      <p:regular r:id="rId28"/>
      <p:bold r:id="rId29"/>
      <p:italic r:id="rId30"/>
      <p:bold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17220-84B1-4912-B263-A9354765FC6C}">
  <a:tblStyle styleId="{50B17220-84B1-4912-B263-A9354765F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64F0F1-CB64-46C0-ABFD-455BF6B78C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SQL_Server_Management_Studi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ĐỀ TÀI</a:t>
            </a:r>
            <a:r>
              <a:rPr lang="en-US" sz="3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br>
              <a:rPr lang="en-US" sz="3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 DỰNG 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 MỀM QUẢN LÝ HỆ THỐNG BÁN LẺ TRONG CỬA HÀNG MUA BÁN ĐTDĐ</a:t>
            </a:r>
            <a:b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sz="3000"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55" y="806043"/>
            <a:ext cx="1493193" cy="14931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552893" y="544518"/>
            <a:ext cx="2232837" cy="84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CHƯƠNG</a:t>
            </a:r>
            <a:r>
              <a:rPr lang="en" sz="3000" dirty="0" smtClean="0"/>
              <a:t> </a:t>
            </a:r>
            <a:endParaRPr sz="30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37953" y="1956324"/>
            <a:ext cx="3742122" cy="1935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 ĐẶT TRONG </a:t>
            </a:r>
            <a:endParaRPr lang="en-US" sz="25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1600" indent="0" algn="ctr">
              <a:buNone/>
            </a:pP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SQL Server Management Studio</a:t>
            </a: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368;p37"/>
          <p:cNvSpPr txBox="1"/>
          <p:nvPr/>
        </p:nvSpPr>
        <p:spPr>
          <a:xfrm>
            <a:off x="2148075" y="-21224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1750834" y="363181"/>
            <a:ext cx="5920270" cy="793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Sơ Đồ thực thể liên kết</a:t>
            </a:r>
            <a:endParaRPr sz="3500" dirty="0"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7800043" y="448908"/>
            <a:ext cx="908156" cy="948145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04" y="1268997"/>
            <a:ext cx="5589396" cy="34360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title"/>
          </p:nvPr>
        </p:nvSpPr>
        <p:spPr>
          <a:xfrm>
            <a:off x="420826" y="412799"/>
            <a:ext cx="3485680" cy="1089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CHƯƠNG</a:t>
            </a:r>
            <a:r>
              <a:rPr lang="en" sz="4500" dirty="0" smtClean="0"/>
              <a:t> </a:t>
            </a:r>
            <a:endParaRPr sz="4500"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1480046" y="2331720"/>
            <a:ext cx="7405800" cy="1813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CÀI ĐẶT CHƯƠNG TRÌNH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368;p37"/>
          <p:cNvSpPr txBox="1"/>
          <p:nvPr/>
        </p:nvSpPr>
        <p:spPr>
          <a:xfrm>
            <a:off x="6653846" y="-8223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80" y="1923177"/>
            <a:ext cx="902286" cy="9022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822960" y="-480011"/>
            <a:ext cx="5212080" cy="3794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 smtClean="0"/>
              <a:t>THANK </a:t>
            </a:r>
            <a:r>
              <a:rPr lang="en-US" sz="6000" dirty="0"/>
              <a:t>FOR WATHCHING</a:t>
            </a:r>
            <a:r>
              <a:rPr lang="en" sz="6000" dirty="0" smtClean="0"/>
              <a:t>!</a:t>
            </a:r>
            <a:endParaRPr sz="6000" dirty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4294967295"/>
          </p:nvPr>
        </p:nvSpPr>
        <p:spPr>
          <a:xfrm>
            <a:off x="914400" y="3314699"/>
            <a:ext cx="4286100" cy="781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you have any questions?</a:t>
            </a:r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12695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MỞ ĐẦU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839249" y="1763635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SzPts val="1200"/>
              <a:buNone/>
            </a:pP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2. </a:t>
            </a:r>
            <a:r>
              <a:rPr lang="vi-VN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Việc </a:t>
            </a:r>
            <a:r>
              <a:rPr lang="vi-VN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kinh doanh của các cửa hàng ngày càng phát triển, kéo theo việc đòi hỏi ra đời các hệ thống </a:t>
            </a:r>
            <a:r>
              <a:rPr lang="vi-VN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đểtrợ </a:t>
            </a:r>
            <a:r>
              <a:rPr lang="vi-VN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giúp họ trong việc quản lý bán hàng</a:t>
            </a:r>
            <a:endParaRPr lang="en-US" sz="1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152400" lvl="0" indent="0">
              <a:buSzPts val="1200"/>
              <a:buNone/>
            </a:pP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Sự phát triển mạnh mẽ của công nghệ thông tin có tác động mạnh mẽ đến sự thành bại trong kinh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doanh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của các cửa hàng. </a:t>
            </a:r>
            <a:endParaRPr lang="en-US" sz="1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Maven Pro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869150" y="3442522"/>
            <a:ext cx="7405800" cy="950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SzPts val="1200"/>
              <a:buFont typeface="Symbol"/>
              <a:buChar char="Þ"/>
            </a:pP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Xuất phát từ nhu cầu thực tế cần có một hệ thống bán hàng để cung cấp cho các cửa hàng chúng em đã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thực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hiện đồ án “XD phần mềm quản lý hệ thống bán lẻ trong cửa hàng mua bán ĐTDĐ.</a:t>
            </a:r>
          </a:p>
          <a:p>
            <a:pPr marL="152400" lvl="0" indent="0">
              <a:buSzPts val="1200"/>
              <a:buNone/>
            </a:pPr>
            <a:endParaRPr lang="en-US" sz="1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Maven Pro Regula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 i="1" dirty="0">
              <a:solidFill>
                <a:srgbClr val="666666"/>
              </a:solidFill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504430" y="1750264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SzPts val="1200"/>
              <a:buNone/>
            </a:pP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1. 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Trong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những năm trở lại đây sự phát triển của xã hội kéo theo những thị hiếu của con người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ngày càng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được tăng cao cho nên nhu cầu về sử dụng hệ thống điện thoại cũng được tăng theo chính vì lẽ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đó mà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hàng loạt các cửa hàng bán điện thoại di động xuất hiện trên thị trường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Times New Roman" panose="02020603050405020304" pitchFamily="18" charset="0"/>
              <a:ea typeface="Work Sans Medium"/>
              <a:cs typeface="Times New Roman" panose="02020603050405020304" pitchFamily="18" charset="0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97896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 smtClean="0"/>
              <a:t/>
            </a:r>
            <a:br>
              <a:rPr lang="en" sz="5200" dirty="0" smtClean="0"/>
            </a:br>
            <a:r>
              <a:rPr lang="en" sz="5200" dirty="0"/>
              <a:t/>
            </a:r>
            <a:br>
              <a:rPr lang="en" sz="5200" dirty="0"/>
            </a:br>
            <a:r>
              <a:rPr lang="en" sz="5200" dirty="0" smtClean="0"/>
              <a:t>MỤC LỤC!</a:t>
            </a:r>
            <a:endParaRPr sz="52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1442260"/>
            <a:ext cx="3470400" cy="2951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ts val="4800"/>
              <a:buNone/>
            </a:pPr>
            <a:endParaRPr lang="en" sz="3000" dirty="0">
              <a:solidFill>
                <a:srgbClr val="00CFCC"/>
              </a:solidFill>
              <a:latin typeface="Share Tech"/>
              <a:sym typeface="Share Tech"/>
            </a:endParaRPr>
          </a:p>
          <a:p>
            <a:pPr marL="0" lvl="0" indent="0">
              <a:buNone/>
            </a:pPr>
            <a:endParaRPr lang="en-US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" dirty="0"/>
          </a:p>
          <a:p>
            <a:pPr marL="0" lvl="0" indent="0">
              <a:buClr>
                <a:srgbClr val="000000"/>
              </a:buClr>
              <a:buNone/>
            </a:pPr>
            <a:r>
              <a:rPr lang="en" sz="3000" dirty="0">
                <a:solidFill>
                  <a:srgbClr val="00CFCC"/>
                </a:solidFill>
                <a:latin typeface="Share Tech"/>
                <a:sym typeface="Share Tech"/>
              </a:rPr>
              <a:t>01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 SÁT BÀI TOÁN, PHÂN TÍCH THIẾT KẾ HỆ THỐNG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4800"/>
              <a:buNone/>
            </a:pPr>
            <a:r>
              <a:rPr lang="en" sz="3000" dirty="0">
                <a:solidFill>
                  <a:srgbClr val="FF9973"/>
                </a:solidFill>
                <a:latin typeface="Share Tech"/>
                <a:sym typeface="Share Tech"/>
              </a:rPr>
              <a:t>02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 ĐẶT TRONG SQL SERVER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4800"/>
              <a:buNone/>
            </a:pPr>
            <a:r>
              <a:rPr lang="en" sz="3000" dirty="0">
                <a:solidFill>
                  <a:srgbClr val="E898AC"/>
                </a:solidFill>
                <a:latin typeface="Share Tech"/>
                <a:sym typeface="Share Tech"/>
              </a:rPr>
              <a:t>03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 KẾ</a:t>
            </a:r>
            <a:b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VÀ CÀI </a:t>
            </a:r>
            <a:b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ĐẶT CHƯƠNG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endParaRPr lang="en" dirty="0">
              <a:solidFill>
                <a:srgbClr val="E898AC"/>
              </a:solidFill>
              <a:latin typeface="Share Tech"/>
              <a:sym typeface="Share Tech"/>
            </a:endParaRPr>
          </a:p>
        </p:txBody>
      </p:sp>
      <p:pic>
        <p:nvPicPr>
          <p:cNvPr id="85" name="Google Shape;85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799" y="498764"/>
            <a:ext cx="5484819" cy="16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 dirty="0" smtClean="0"/>
              <a:t>CHƯƠNG</a:t>
            </a:r>
            <a:endParaRPr sz="8500"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604470" y="2560320"/>
            <a:ext cx="5388000" cy="2193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 SÁT BÀI TOÁN, PHÂN TÍCH THIẾT KẾ HỆ THỐNG</a:t>
            </a:r>
          </a:p>
        </p:txBody>
      </p:sp>
      <p:sp>
        <p:nvSpPr>
          <p:cNvPr id="93" name="Google Shape;93;p15"/>
          <p:cNvSpPr txBox="1"/>
          <p:nvPr/>
        </p:nvSpPr>
        <p:spPr>
          <a:xfrm>
            <a:off x="7218382" y="161364"/>
            <a:ext cx="1506292" cy="174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2296014" y="1425031"/>
            <a:ext cx="5617001" cy="3062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 dirty="0" smtClean="0">
                <a:solidFill>
                  <a:srgbClr val="C00000"/>
                </a:solidFill>
              </a:rPr>
              <a:t>KHẢO DÁT BÀI TOÁN: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500" dirty="0" smtClean="0"/>
              <a:t>Khảo sát thực tế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500" dirty="0" smtClean="0"/>
              <a:t>Đánh giá hiện trạng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500" dirty="0" smtClean="0"/>
              <a:t>Hướng giải quyết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41" y="3506615"/>
            <a:ext cx="46943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52105" y="-128913"/>
            <a:ext cx="6379534" cy="1391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latin typeface="Work Sans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Phân tích thiết kế chức năng</a:t>
            </a:r>
            <a:endParaRPr sz="3000" dirty="0">
              <a:latin typeface="Work Sans" panose="020B0604020202020204" charset="0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652105" y="1252255"/>
            <a:ext cx="7405800" cy="462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Biểu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đồ phân cấp chức năng của hệ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thống</a:t>
            </a:r>
          </a:p>
          <a:p>
            <a:pPr lvl="0"/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" name="Picture 19" descr="https://lh6.googleusercontent.com/7Tm15zqaz3NDDXF6Ie3SqpmzP8ZQl1GKWKcD9FsAi-8oUJvCvNE1OwG7r3EkCcd1FzbNRYS3mBbe29PpcJUn_k5--XlVM2QSpi7SbgMO2kLZ054b53sVxbBMJjdgL2NX1NaVTMJ34F7vv7Qn2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47" y="1714428"/>
            <a:ext cx="5885574" cy="291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26227" y="201936"/>
            <a:ext cx="5089500" cy="875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FFFF"/>
                </a:solidFill>
              </a:rPr>
              <a:t>Phân Tích các chức năng: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428503" y="1077447"/>
            <a:ext cx="6986533" cy="3473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 năng chính của hệ thống bao gồm:</a:t>
            </a:r>
          </a:p>
          <a:p>
            <a:pPr marL="101600" lvl="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trang chủ</a:t>
            </a:r>
          </a:p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danh mục gồm có 2 chức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năng: </a:t>
            </a:r>
          </a:p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thông tin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 </a:t>
            </a:r>
          </a:p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thông tin mua hàng.</a:t>
            </a:r>
          </a:p>
          <a:p>
            <a:pPr marL="101600" lv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mặt hàng gồm: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Nhập hàng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Tồn kho/Quản lý hàng</a:t>
            </a:r>
          </a:p>
          <a:p>
            <a:pPr marL="101600" lv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khách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hàng: gồm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 các chức năng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Thêm mới và Cập nhật, xóa bỏ.</a:t>
            </a:r>
          </a:p>
          <a:p>
            <a:pPr marL="101600" lv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Tác vụ gồm: Đổi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mật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khẩu và Đăng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xuất.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 năng quản lý đơn hàng cho phép nhân viên có thể chỉnh sửa và quản lý tài khoản cá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 của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mình để không làm lộ thông tin của nhà sản xuất.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365717" y="980986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6272175" y="1864070"/>
            <a:ext cx="818300" cy="716276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28908" y="1337780"/>
            <a:ext cx="3594600" cy="554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Work Sans"/>
                <a:ea typeface="Work Sans"/>
                <a:cs typeface="Work Sans"/>
                <a:sym typeface="Work Sans"/>
              </a:rPr>
              <a:t>2.1 Biểu đồ mức khung cảnh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772130" y="426238"/>
            <a:ext cx="5092200" cy="878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/>
              <a:t>BIỂU ĐỒ</a:t>
            </a:r>
            <a:endParaRPr sz="45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4512953" y="1337780"/>
            <a:ext cx="3594600" cy="554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Work Sans"/>
                <a:ea typeface="Work Sans"/>
                <a:cs typeface="Work Sans"/>
                <a:sym typeface="Work Sans"/>
              </a:rPr>
              <a:t>2.2 Biểu đồ mức đỉnh</a:t>
            </a:r>
            <a:endParaRPr dirty="0"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804765" y="459316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A298F8-9608-4056-8747-EEE451158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5" y="1897728"/>
            <a:ext cx="3870325" cy="2495550"/>
          </a:xfrm>
          <a:prstGeom prst="rect">
            <a:avLst/>
          </a:prstGeom>
        </p:spPr>
      </p:pic>
      <p:pic>
        <p:nvPicPr>
          <p:cNvPr id="11" name="Picture 10" descr="https://lh3.googleusercontent.com/7JDNPYd-TLdmccSLRrExqtJhiYhxX0jPgNOmxjAeMO1HdNecmFBNtTUebhxns7-dxmrJxFDEb3vnXJV7WNDBtNyF4rc3lsH2iGTqrzc7f8ZAv9gB_c8Q23UsFBKotJio1zVy07aMgKuHoLXGl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58" y="1830873"/>
            <a:ext cx="4063419" cy="270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092433" y="520995"/>
            <a:ext cx="5808097" cy="648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2.3 Biểu đồ mức dưới đỉnh</a:t>
            </a:r>
            <a:endParaRPr sz="3200"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938531" y="1073351"/>
            <a:ext cx="2793497" cy="663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Work Sans"/>
                <a:ea typeface="Work Sans"/>
                <a:cs typeface="Work Sans"/>
                <a:sym typeface="Work Sans"/>
              </a:rPr>
              <a:t>Biểu đồ định nghĩa chức năng (Quản lý danh mục)</a:t>
            </a: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2"/>
          </p:nvPr>
        </p:nvSpPr>
        <p:spPr>
          <a:xfrm>
            <a:off x="4625163" y="1073351"/>
            <a:ext cx="2961659" cy="663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Work Sans"/>
                <a:ea typeface="Work Sans"/>
                <a:cs typeface="Work Sans"/>
                <a:sym typeface="Work Sans"/>
              </a:rPr>
              <a:t>Biểu đồ định nghĩa chức năng (Quản lý đơn hàng)</a:t>
            </a:r>
            <a:r>
              <a:rPr lang="en" dirty="0" smtClean="0"/>
              <a:t>.</a:t>
            </a:r>
            <a:endParaRPr dirty="0"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7793665" y="520995"/>
            <a:ext cx="903434" cy="903434"/>
            <a:chOff x="2594325" y="1627175"/>
            <a:chExt cx="440850" cy="440850"/>
          </a:xfrm>
        </p:grpSpPr>
        <p:sp>
          <p:nvSpPr>
            <p:cNvPr id="152" name="Google Shape;152;p2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F7CA9-248A-4D78-A11B-E66A650D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" y="1952250"/>
            <a:ext cx="3439315" cy="2247610"/>
          </a:xfrm>
          <a:prstGeom prst="rect">
            <a:avLst/>
          </a:prstGeom>
        </p:spPr>
      </p:pic>
      <p:pic>
        <p:nvPicPr>
          <p:cNvPr id="13" name="Picture 12" descr="https://lh6.googleusercontent.com/p16dr8zh4tMSGsfr4E967U9d3JIXWKP6jb0FBQSTXjgOTVANq2YM-Txp7gQGs1u_HJUCOJTnBH-0xFS631Kmr1R75jSlBP9eEXUj3CXFU-MgYDrgFxWRGAnR1cOB6Emb7A8tHPkQWTHB9wMET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11" y="1736779"/>
            <a:ext cx="3847888" cy="291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462</Words>
  <Application>Microsoft Office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Symbol</vt:lpstr>
      <vt:lpstr>Work Sans</vt:lpstr>
      <vt:lpstr>Work Sans Light</vt:lpstr>
      <vt:lpstr>Maven Pro Regular</vt:lpstr>
      <vt:lpstr>Open Sans</vt:lpstr>
      <vt:lpstr>Work Sans Medium</vt:lpstr>
      <vt:lpstr>Share Tech</vt:lpstr>
      <vt:lpstr>Arial</vt:lpstr>
      <vt:lpstr>Times New Roman</vt:lpstr>
      <vt:lpstr>Jacquenetta template</vt:lpstr>
      <vt:lpstr>ĐỀ TÀI: XÂY DỰNG PHẦN MỀM QUẢN LÝ HỆ THỐNG BÁN LẺ TRONG CỬA HÀNG MUA BÁN ĐTDĐ </vt:lpstr>
      <vt:lpstr>MỞ ĐẦU</vt:lpstr>
      <vt:lpstr>  MỤC LỤC!</vt:lpstr>
      <vt:lpstr>CHƯƠNG</vt:lpstr>
      <vt:lpstr>PowerPoint Presentation</vt:lpstr>
      <vt:lpstr>Phân tích thiết kế chức năng</vt:lpstr>
      <vt:lpstr>Phân Tích các chức năng:</vt:lpstr>
      <vt:lpstr>BIỂU ĐỒ</vt:lpstr>
      <vt:lpstr>2.3 Biểu đồ mức dưới đỉnh</vt:lpstr>
      <vt:lpstr>CHƯƠNG </vt:lpstr>
      <vt:lpstr>Sơ Đồ thực thể liên kết</vt:lpstr>
      <vt:lpstr>CHƯƠNG </vt:lpstr>
      <vt:lpstr>THANK FOR WATHCHING!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XÂY DỰNG PHẦN MỀM QUẢN LÝ HỆ THỐNG BÁN LẺ TRONG CỬA HÀNG MUA BÁN ĐTDĐ </dc:title>
  <cp:lastModifiedBy>ADMIN</cp:lastModifiedBy>
  <cp:revision>12</cp:revision>
  <dcterms:modified xsi:type="dcterms:W3CDTF">2022-05-21T03:47:08Z</dcterms:modified>
</cp:coreProperties>
</file>