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84" userDrawn="1">
          <p15:clr>
            <a:srgbClr val="A4A3A4"/>
          </p15:clr>
        </p15:guide>
        <p15:guide id="2" pos="34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7C8"/>
    <a:srgbClr val="21346B"/>
    <a:srgbClr val="00D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92953" autoAdjust="0"/>
  </p:normalViewPr>
  <p:slideViewPr>
    <p:cSldViewPr snapToGrid="0">
      <p:cViewPr>
        <p:scale>
          <a:sx n="32" d="100"/>
          <a:sy n="32" d="100"/>
        </p:scale>
        <p:origin x="1692" y="-1950"/>
      </p:cViewPr>
      <p:guideLst>
        <p:guide orient="horz" pos="5984"/>
        <p:guide pos="34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4B86-EE16-43F7-AF41-3F29B7ECF403}" type="datetimeFigureOut">
              <a:rPr lang="en-US" smtClean="0"/>
              <a:t>11/9/2020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EDB6B-F84A-4E59-A1A4-8AFBA1A7D41B}" type="slidenum">
              <a:rPr lang="en-US" smtClean="0"/>
              <a:t>‹#›</a:t>
            </a:fld>
            <a:endParaRPr lang="en-US"/>
          </a:p>
        </p:txBody>
      </p:sp>
    </p:spTree>
    <p:extLst>
      <p:ext uri="{BB962C8B-B14F-4D97-AF65-F5344CB8AC3E}">
        <p14:creationId xmlns:p14="http://schemas.microsoft.com/office/powerpoint/2010/main" val="97389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EDB6B-F84A-4E59-A1A4-8AFBA1A7D41B}" type="slidenum">
              <a:rPr lang="en-US" smtClean="0"/>
              <a:t>1</a:t>
            </a:fld>
            <a:endParaRPr lang="en-US"/>
          </a:p>
        </p:txBody>
      </p:sp>
    </p:spTree>
    <p:extLst>
      <p:ext uri="{BB962C8B-B14F-4D97-AF65-F5344CB8AC3E}">
        <p14:creationId xmlns:p14="http://schemas.microsoft.com/office/powerpoint/2010/main" val="21494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vi-VN"/>
              <a:t>Bấm để sửa kiểu tiêu đề Bản cái</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777E09B6-A9CE-4354-8831-ABB0569B739B}"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19191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7E09B6-A9CE-4354-8831-ABB0569B739B}"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54315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7E09B6-A9CE-4354-8831-ABB0569B739B}"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382256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7E09B6-A9CE-4354-8831-ABB0569B739B}"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390426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vi-VN"/>
              <a:t>Bấm để sửa kiểu tiêu đề Bản cái</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777E09B6-A9CE-4354-8831-ABB0569B739B}"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170474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777E09B6-A9CE-4354-8831-ABB0569B739B}"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262936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vi-VN"/>
              <a:t>Bấm để chỉnh sửa kiểu văn bản của Bản cái</a:t>
            </a:r>
          </a:p>
        </p:txBody>
      </p:sp>
      <p:sp>
        <p:nvSpPr>
          <p:cNvPr id="4" name="Content Placeholder 3"/>
          <p:cNvSpPr>
            <a:spLocks noGrp="1"/>
          </p:cNvSpPr>
          <p:nvPr>
            <p:ph sz="half" idx="2"/>
          </p:nvPr>
        </p:nvSpPr>
        <p:spPr>
          <a:xfrm>
            <a:off x="1472912" y="11058863"/>
            <a:ext cx="9046274" cy="1626592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vi-VN"/>
              <a:t>Bấm để chỉnh sửa kiểu văn bản của Bản cái</a:t>
            </a:r>
          </a:p>
        </p:txBody>
      </p:sp>
      <p:sp>
        <p:nvSpPr>
          <p:cNvPr id="6" name="Content Placeholder 5"/>
          <p:cNvSpPr>
            <a:spLocks noGrp="1"/>
          </p:cNvSpPr>
          <p:nvPr>
            <p:ph sz="quarter" idx="4"/>
          </p:nvPr>
        </p:nvSpPr>
        <p:spPr>
          <a:xfrm>
            <a:off x="10825461" y="11058863"/>
            <a:ext cx="9090826" cy="1626592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77E09B6-A9CE-4354-8831-ABB0569B739B}"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6275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777E09B6-A9CE-4354-8831-ABB0569B739B}"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339640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E09B6-A9CE-4354-8831-ABB0569B739B}"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250856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vi-VN"/>
              <a:t>Bấm để sửa kiểu tiêu đề Bản cái</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77E09B6-A9CE-4354-8831-ABB0569B739B}"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36778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vi-VN"/>
              <a:t>Bấm biểu tượng để thêm hình ảnh</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77E09B6-A9CE-4354-8831-ABB0569B739B}"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1170-F97B-444B-8EC1-77F86D5F97B8}" type="slidenum">
              <a:rPr lang="en-US" smtClean="0"/>
              <a:t>‹#›</a:t>
            </a:fld>
            <a:endParaRPr lang="en-US"/>
          </a:p>
        </p:txBody>
      </p:sp>
    </p:spTree>
    <p:extLst>
      <p:ext uri="{BB962C8B-B14F-4D97-AF65-F5344CB8AC3E}">
        <p14:creationId xmlns:p14="http://schemas.microsoft.com/office/powerpoint/2010/main" val="12283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777E09B6-A9CE-4354-8831-ABB0569B739B}" type="datetimeFigureOut">
              <a:rPr lang="en-US" smtClean="0"/>
              <a:t>11/9/2020</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9FA61170-F97B-444B-8EC1-77F86D5F97B8}" type="slidenum">
              <a:rPr lang="en-US" smtClean="0"/>
              <a:t>‹#›</a:t>
            </a:fld>
            <a:endParaRPr lang="en-US"/>
          </a:p>
        </p:txBody>
      </p:sp>
    </p:spTree>
    <p:extLst>
      <p:ext uri="{BB962C8B-B14F-4D97-AF65-F5344CB8AC3E}">
        <p14:creationId xmlns:p14="http://schemas.microsoft.com/office/powerpoint/2010/main" val="277676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emf"/><Relationship Id="rId10" Type="http://schemas.openxmlformats.org/officeDocument/2006/relationships/image" Target="../media/image9.jp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xmlns="" id="{08B4D307-68D9-4ED3-8470-C12CEF712A0D}"/>
              </a:ext>
            </a:extLst>
          </p:cNvPr>
          <p:cNvSpPr txBox="1"/>
          <p:nvPr/>
        </p:nvSpPr>
        <p:spPr>
          <a:xfrm>
            <a:off x="3098379" y="12306521"/>
            <a:ext cx="4518866" cy="646331"/>
          </a:xfrm>
          <a:prstGeom prst="rect">
            <a:avLst/>
          </a:prstGeom>
          <a:noFill/>
        </p:spPr>
        <p:txBody>
          <a:bodyPr wrap="none" rtlCol="0">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TRÍCH ĐỐI TƯỢNG</a:t>
            </a:r>
          </a:p>
        </p:txBody>
      </p:sp>
      <p:sp>
        <p:nvSpPr>
          <p:cNvPr id="19" name="Hộp Văn bản 18">
            <a:extLst>
              <a:ext uri="{FF2B5EF4-FFF2-40B4-BE49-F238E27FC236}">
                <a16:creationId xmlns:a16="http://schemas.microsoft.com/office/drawing/2014/main" xmlns="" id="{BD8768B4-5148-435A-8F8C-FF0934EC6F68}"/>
              </a:ext>
            </a:extLst>
          </p:cNvPr>
          <p:cNvSpPr txBox="1"/>
          <p:nvPr/>
        </p:nvSpPr>
        <p:spPr>
          <a:xfrm>
            <a:off x="4095799" y="18783047"/>
            <a:ext cx="2885726" cy="646331"/>
          </a:xfrm>
          <a:prstGeom prst="rect">
            <a:avLst/>
          </a:prstGeom>
          <a:noFill/>
        </p:spPr>
        <p:txBody>
          <a:bodyPr wrap="none" rtlCol="0">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TIỀN XỬ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LÝ</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 name="Hình chữ nhật 19">
            <a:extLst>
              <a:ext uri="{FF2B5EF4-FFF2-40B4-BE49-F238E27FC236}">
                <a16:creationId xmlns:a16="http://schemas.microsoft.com/office/drawing/2014/main" xmlns="" id="{FAF30BE1-CD6B-42BA-9D50-01DDD3F0AF4C}"/>
              </a:ext>
            </a:extLst>
          </p:cNvPr>
          <p:cNvSpPr/>
          <p:nvPr/>
        </p:nvSpPr>
        <p:spPr>
          <a:xfrm>
            <a:off x="14394787" y="16933229"/>
            <a:ext cx="3018775" cy="646331"/>
          </a:xfrm>
          <a:prstGeom prst="rect">
            <a:avLst/>
          </a:prstGeom>
        </p:spPr>
        <p:txBody>
          <a:bodyPr wrap="none">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NHẬN DẠNG</a:t>
            </a:r>
          </a:p>
        </p:txBody>
      </p:sp>
      <p:grpSp>
        <p:nvGrpSpPr>
          <p:cNvPr id="187" name="Nhóm 186">
            <a:extLst>
              <a:ext uri="{FF2B5EF4-FFF2-40B4-BE49-F238E27FC236}">
                <a16:creationId xmlns:a16="http://schemas.microsoft.com/office/drawing/2014/main" xmlns="" id="{90769067-C689-40A6-B71B-A39B40F10E2B}"/>
              </a:ext>
            </a:extLst>
          </p:cNvPr>
          <p:cNvGrpSpPr/>
          <p:nvPr/>
        </p:nvGrpSpPr>
        <p:grpSpPr>
          <a:xfrm>
            <a:off x="0" y="4610099"/>
            <a:ext cx="21383625" cy="3731498"/>
            <a:chOff x="0" y="5067299"/>
            <a:chExt cx="21383625" cy="3731498"/>
          </a:xfrm>
        </p:grpSpPr>
        <p:grpSp>
          <p:nvGrpSpPr>
            <p:cNvPr id="5" name="Nhóm 4">
              <a:extLst>
                <a:ext uri="{FF2B5EF4-FFF2-40B4-BE49-F238E27FC236}">
                  <a16:creationId xmlns:a16="http://schemas.microsoft.com/office/drawing/2014/main" xmlns="" id="{440426C0-1E28-450F-90FB-18365EC8D904}"/>
                </a:ext>
              </a:extLst>
            </p:cNvPr>
            <p:cNvGrpSpPr/>
            <p:nvPr/>
          </p:nvGrpSpPr>
          <p:grpSpPr>
            <a:xfrm>
              <a:off x="0" y="5067299"/>
              <a:ext cx="21383625" cy="2062103"/>
              <a:chOff x="0" y="5067299"/>
              <a:chExt cx="21383625" cy="2062103"/>
            </a:xfrm>
          </p:grpSpPr>
          <p:sp>
            <p:nvSpPr>
              <p:cNvPr id="3" name="Hình chữ nhật 2">
                <a:extLst>
                  <a:ext uri="{FF2B5EF4-FFF2-40B4-BE49-F238E27FC236}">
                    <a16:creationId xmlns:a16="http://schemas.microsoft.com/office/drawing/2014/main" xmlns="" id="{3E4B6C6E-A674-44BF-8D09-127DEF098756}"/>
                  </a:ext>
                </a:extLst>
              </p:cNvPr>
              <p:cNvSpPr/>
              <p:nvPr/>
            </p:nvSpPr>
            <p:spPr>
              <a:xfrm>
                <a:off x="0" y="5067299"/>
                <a:ext cx="21383625" cy="2062103"/>
              </a:xfrm>
              <a:prstGeom prst="rect">
                <a:avLst/>
              </a:prstGeom>
              <a:solidFill>
                <a:srgbClr val="21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xmlns="" id="{40A12DB2-756D-4CD5-8AED-3608AF6A581A}"/>
                  </a:ext>
                </a:extLst>
              </p:cNvPr>
              <p:cNvSpPr txBox="1"/>
              <p:nvPr/>
            </p:nvSpPr>
            <p:spPr>
              <a:xfrm>
                <a:off x="1668658" y="5431240"/>
                <a:ext cx="18046307" cy="1261884"/>
              </a:xfrm>
              <a:prstGeom prst="rect">
                <a:avLst/>
              </a:prstGeom>
              <a:noFill/>
            </p:spPr>
            <p:txBody>
              <a:bodyPr wrap="square" rtlCol="0">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PHÁT HIỆN TÉ NGÃ BẰNG PHÂN TÍCH VIDEO TỪ CAMERA</a:t>
                </a:r>
              </a:p>
              <a:p>
                <a:pPr algn="ctr"/>
                <a:r>
                  <a:rPr lang="en-US" sz="2800" dirty="0">
                    <a:solidFill>
                      <a:schemeClr val="bg1"/>
                    </a:solidFill>
                    <a:latin typeface="Times New Roman" panose="02020603050405020304" pitchFamily="18" charset="0"/>
                    <a:cs typeface="Times New Roman" panose="02020603050405020304" pitchFamily="18" charset="0"/>
                  </a:rPr>
                  <a:t>Hoàng Nhật Linh, Trần Thái Thương, Nguyễn Hùng Thịnh</a:t>
                </a:r>
              </a:p>
            </p:txBody>
          </p:sp>
        </p:grpSp>
        <p:sp>
          <p:nvSpPr>
            <p:cNvPr id="10" name="Hộp Văn bản 9">
              <a:extLst>
                <a:ext uri="{FF2B5EF4-FFF2-40B4-BE49-F238E27FC236}">
                  <a16:creationId xmlns:a16="http://schemas.microsoft.com/office/drawing/2014/main" xmlns="" id="{C23F8921-0012-4EC0-AF9D-C4D4D4D32CE2}"/>
                </a:ext>
              </a:extLst>
            </p:cNvPr>
            <p:cNvSpPr txBox="1"/>
            <p:nvPr/>
          </p:nvSpPr>
          <p:spPr>
            <a:xfrm>
              <a:off x="13120597" y="8152466"/>
              <a:ext cx="5895845" cy="646331"/>
            </a:xfrm>
            <a:prstGeom prst="rect">
              <a:avLst/>
            </a:prstGeom>
            <a:noFill/>
          </p:spPr>
          <p:txBody>
            <a:bodyPr wrap="none" rtlCol="0">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S</a:t>
              </a:r>
              <a:r>
                <a:rPr lang="vi-VN" sz="3600" b="1" dirty="0">
                  <a:solidFill>
                    <a:schemeClr val="accent1">
                      <a:lumMod val="75000"/>
                    </a:schemeClr>
                  </a:solidFill>
                  <a:latin typeface="Times New Roman" panose="02020603050405020304" pitchFamily="18" charset="0"/>
                  <a:cs typeface="Times New Roman" panose="02020603050405020304" pitchFamily="18" charset="0"/>
                </a:rPr>
                <a:t>Ơ</a:t>
              </a:r>
              <a:r>
                <a:rPr lang="en-US" sz="3600" b="1" dirty="0">
                  <a:solidFill>
                    <a:schemeClr val="accent1">
                      <a:lumMod val="75000"/>
                    </a:schemeClr>
                  </a:solidFill>
                  <a:latin typeface="Times New Roman" panose="02020603050405020304" pitchFamily="18" charset="0"/>
                  <a:cs typeface="Times New Roman" panose="02020603050405020304" pitchFamily="18" charset="0"/>
                </a:rPr>
                <a:t> ĐỒ KHỐI TỔNG QUÁT</a:t>
              </a:r>
            </a:p>
          </p:txBody>
        </p:sp>
        <p:cxnSp>
          <p:nvCxnSpPr>
            <p:cNvPr id="183" name="Đường nối Thẳng 182">
              <a:extLst>
                <a:ext uri="{FF2B5EF4-FFF2-40B4-BE49-F238E27FC236}">
                  <a16:creationId xmlns:a16="http://schemas.microsoft.com/office/drawing/2014/main" xmlns="" id="{E6C2D0EF-49D8-4B74-A7C6-DBE256104155}"/>
                </a:ext>
              </a:extLst>
            </p:cNvPr>
            <p:cNvCxnSpPr/>
            <p:nvPr/>
          </p:nvCxnSpPr>
          <p:spPr>
            <a:xfrm>
              <a:off x="0" y="7983293"/>
              <a:ext cx="21383625" cy="0"/>
            </a:xfrm>
            <a:prstGeom prst="line">
              <a:avLst/>
            </a:prstGeom>
            <a:ln w="76200">
              <a:solidFill>
                <a:srgbClr val="21346B"/>
              </a:solidFill>
            </a:ln>
          </p:spPr>
          <p:style>
            <a:lnRef idx="1">
              <a:schemeClr val="accent1"/>
            </a:lnRef>
            <a:fillRef idx="0">
              <a:schemeClr val="accent1"/>
            </a:fillRef>
            <a:effectRef idx="0">
              <a:schemeClr val="accent1"/>
            </a:effectRef>
            <a:fontRef idx="minor">
              <a:schemeClr val="tx1"/>
            </a:fontRef>
          </p:style>
        </p:cxnSp>
      </p:grpSp>
      <p:grpSp>
        <p:nvGrpSpPr>
          <p:cNvPr id="186" name="Nhóm 185">
            <a:extLst>
              <a:ext uri="{FF2B5EF4-FFF2-40B4-BE49-F238E27FC236}">
                <a16:creationId xmlns:a16="http://schemas.microsoft.com/office/drawing/2014/main" xmlns="" id="{0D4E7420-D266-4DCE-82E2-F98CD0C0CAFA}"/>
              </a:ext>
            </a:extLst>
          </p:cNvPr>
          <p:cNvGrpSpPr/>
          <p:nvPr/>
        </p:nvGrpSpPr>
        <p:grpSpPr>
          <a:xfrm>
            <a:off x="0" y="10864403"/>
            <a:ext cx="21383625" cy="955586"/>
            <a:chOff x="0" y="15540421"/>
            <a:chExt cx="21383625" cy="955586"/>
          </a:xfrm>
        </p:grpSpPr>
        <p:sp>
          <p:nvSpPr>
            <p:cNvPr id="11" name="Hộp Văn bản 10">
              <a:extLst>
                <a:ext uri="{FF2B5EF4-FFF2-40B4-BE49-F238E27FC236}">
                  <a16:creationId xmlns:a16="http://schemas.microsoft.com/office/drawing/2014/main" xmlns="" id="{49A00127-4B16-4375-83BD-9D4156AC6FE5}"/>
                </a:ext>
              </a:extLst>
            </p:cNvPr>
            <p:cNvSpPr txBox="1"/>
            <p:nvPr/>
          </p:nvSpPr>
          <p:spPr>
            <a:xfrm>
              <a:off x="7976325" y="15687702"/>
              <a:ext cx="5430974" cy="646331"/>
            </a:xfrm>
            <a:prstGeom prst="rect">
              <a:avLst/>
            </a:prstGeom>
            <a:noFill/>
          </p:spPr>
          <p:txBody>
            <a:bodyPr wrap="none" rtlCol="0">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CHI TIẾT THUẬT TOÁN</a:t>
              </a:r>
            </a:p>
          </p:txBody>
        </p:sp>
        <p:cxnSp>
          <p:nvCxnSpPr>
            <p:cNvPr id="184" name="Đường nối Thẳng 183">
              <a:extLst>
                <a:ext uri="{FF2B5EF4-FFF2-40B4-BE49-F238E27FC236}">
                  <a16:creationId xmlns:a16="http://schemas.microsoft.com/office/drawing/2014/main" xmlns="" id="{37DC16EA-A900-47CF-BE5D-49C09E639348}"/>
                </a:ext>
              </a:extLst>
            </p:cNvPr>
            <p:cNvCxnSpPr/>
            <p:nvPr/>
          </p:nvCxnSpPr>
          <p:spPr>
            <a:xfrm>
              <a:off x="0" y="15540421"/>
              <a:ext cx="21383625" cy="0"/>
            </a:xfrm>
            <a:prstGeom prst="line">
              <a:avLst/>
            </a:prstGeom>
            <a:ln w="76200">
              <a:solidFill>
                <a:srgbClr val="21346B"/>
              </a:solidFill>
            </a:ln>
          </p:spPr>
          <p:style>
            <a:lnRef idx="1">
              <a:schemeClr val="accent1"/>
            </a:lnRef>
            <a:fillRef idx="0">
              <a:schemeClr val="accent1"/>
            </a:fillRef>
            <a:effectRef idx="0">
              <a:schemeClr val="accent1"/>
            </a:effectRef>
            <a:fontRef idx="minor">
              <a:schemeClr val="tx1"/>
            </a:fontRef>
          </p:style>
        </p:cxnSp>
        <p:cxnSp>
          <p:nvCxnSpPr>
            <p:cNvPr id="185" name="Đường nối Thẳng 184">
              <a:extLst>
                <a:ext uri="{FF2B5EF4-FFF2-40B4-BE49-F238E27FC236}">
                  <a16:creationId xmlns:a16="http://schemas.microsoft.com/office/drawing/2014/main" xmlns="" id="{EA771211-E5E0-4BC6-947D-CDBA9E8EB8E5}"/>
                </a:ext>
              </a:extLst>
            </p:cNvPr>
            <p:cNvCxnSpPr/>
            <p:nvPr/>
          </p:nvCxnSpPr>
          <p:spPr>
            <a:xfrm>
              <a:off x="0" y="16496007"/>
              <a:ext cx="21383625" cy="0"/>
            </a:xfrm>
            <a:prstGeom prst="line">
              <a:avLst/>
            </a:prstGeom>
            <a:ln w="76200">
              <a:solidFill>
                <a:srgbClr val="21346B"/>
              </a:solidFill>
            </a:ln>
          </p:spPr>
          <p:style>
            <a:lnRef idx="1">
              <a:schemeClr val="accent1"/>
            </a:lnRef>
            <a:fillRef idx="0">
              <a:schemeClr val="accent1"/>
            </a:fillRef>
            <a:effectRef idx="0">
              <a:schemeClr val="accent1"/>
            </a:effectRef>
            <a:fontRef idx="minor">
              <a:schemeClr val="tx1"/>
            </a:fontRef>
          </p:style>
        </p:cxnSp>
      </p:grpSp>
      <p:sp>
        <p:nvSpPr>
          <p:cNvPr id="313" name="Hình chữ nhật 312">
            <a:extLst>
              <a:ext uri="{FF2B5EF4-FFF2-40B4-BE49-F238E27FC236}">
                <a16:creationId xmlns:a16="http://schemas.microsoft.com/office/drawing/2014/main" xmlns="" id="{260E8B59-661D-473D-A3AA-EDC0441F1964}"/>
              </a:ext>
            </a:extLst>
          </p:cNvPr>
          <p:cNvSpPr/>
          <p:nvPr/>
        </p:nvSpPr>
        <p:spPr>
          <a:xfrm>
            <a:off x="14110290" y="26582311"/>
            <a:ext cx="3916458" cy="646331"/>
          </a:xfrm>
          <a:prstGeom prst="rect">
            <a:avLst/>
          </a:prstGeom>
        </p:spPr>
        <p:txBody>
          <a:bodyPr wrap="none">
            <a:spAutoFit/>
          </a:bodyPr>
          <a:lstStyle/>
          <a:p>
            <a:pPr algn="ctr"/>
            <a:r>
              <a:rPr lang="en-US" sz="3600" b="1" dirty="0" err="1">
                <a:solidFill>
                  <a:schemeClr val="accent1">
                    <a:lumMod val="75000"/>
                  </a:schemeClr>
                </a:solidFill>
                <a:latin typeface="Times New Roman" panose="02020603050405020304" pitchFamily="18" charset="0"/>
                <a:cs typeface="Times New Roman" panose="02020603050405020304" pitchFamily="18" charset="0"/>
              </a:rPr>
              <a:t>Tài</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latin typeface="Times New Roman" panose="02020603050405020304" pitchFamily="18" charset="0"/>
                <a:cs typeface="Times New Roman" panose="02020603050405020304" pitchFamily="18" charset="0"/>
              </a:rPr>
              <a:t>liệu</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latin typeface="Times New Roman" panose="02020603050405020304" pitchFamily="18" charset="0"/>
                <a:cs typeface="Times New Roman" panose="02020603050405020304" pitchFamily="18" charset="0"/>
              </a:rPr>
              <a:t>tham</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latin typeface="Times New Roman" panose="02020603050405020304" pitchFamily="18" charset="0"/>
                <a:cs typeface="Times New Roman" panose="02020603050405020304" pitchFamily="18" charset="0"/>
              </a:rPr>
              <a:t>khảo</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14" name="Hộp Văn bản 313">
            <a:extLst>
              <a:ext uri="{FF2B5EF4-FFF2-40B4-BE49-F238E27FC236}">
                <a16:creationId xmlns:a16="http://schemas.microsoft.com/office/drawing/2014/main" xmlns="" id="{4D51AA3A-25ED-41A3-85B3-C1F984532769}"/>
              </a:ext>
            </a:extLst>
          </p:cNvPr>
          <p:cNvSpPr txBox="1"/>
          <p:nvPr/>
        </p:nvSpPr>
        <p:spPr>
          <a:xfrm>
            <a:off x="11662088" y="27124192"/>
            <a:ext cx="9009321" cy="2862322"/>
          </a:xfrm>
          <a:prstGeom prst="rect">
            <a:avLst/>
          </a:prstGeom>
          <a:noFill/>
        </p:spPr>
        <p:txBody>
          <a:bodyPr wrap="square" rtlCol="0" anchor="ctr">
            <a:spAutoFit/>
          </a:bodyPr>
          <a:lstStyle/>
          <a:p>
            <a:pPr marL="342900" indent="-342900" algn="just">
              <a:lnSpc>
                <a:spcPct val="150000"/>
              </a:lnSpc>
              <a:buFont typeface="Arial" panose="020B0604020202020204" pitchFamily="34" charset="0"/>
              <a:buChar char="•"/>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Tensorflow: </a:t>
            </a:r>
            <a:r>
              <a:rPr lang="en-US" sz="2000" dirty="0">
                <a:solidFill>
                  <a:schemeClr val="accent1">
                    <a:lumMod val="75000"/>
                  </a:schemeClr>
                </a:solidFill>
                <a:latin typeface="Times New Roman" panose="02020603050405020304" pitchFamily="18" charset="0"/>
                <a:cs typeface="Times New Roman" panose="02020603050405020304" pitchFamily="18" charset="0"/>
              </a:rPr>
              <a:t>https://</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www.tensorflow.org/tutorials</a:t>
            </a:r>
          </a:p>
          <a:p>
            <a:pPr marL="342900" indent="-342900" algn="just">
              <a:lnSpc>
                <a:spcPct val="150000"/>
              </a:lnSpc>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Micropython : </a:t>
            </a:r>
            <a:r>
              <a:rPr lang="en-US" sz="2000" dirty="0">
                <a:solidFill>
                  <a:schemeClr val="accent1">
                    <a:lumMod val="75000"/>
                  </a:schemeClr>
                </a:solidFill>
                <a:latin typeface="Times New Roman" panose="02020603050405020304" pitchFamily="18" charset="0"/>
                <a:cs typeface="Times New Roman" panose="02020603050405020304" pitchFamily="18" charset="0"/>
              </a:rPr>
              <a:t>https://docs.openmv.io/library/omv.image.html</a:t>
            </a:r>
            <a:endParaRPr lang="en-US" sz="2000" dirty="0" smtClean="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Opencv : </a:t>
            </a:r>
            <a:r>
              <a:rPr lang="en-US" sz="2000" dirty="0">
                <a:solidFill>
                  <a:schemeClr val="accent1">
                    <a:lumMod val="75000"/>
                  </a:schemeClr>
                </a:solidFill>
                <a:latin typeface="Times New Roman" panose="02020603050405020304" pitchFamily="18" charset="0"/>
                <a:cs typeface="Times New Roman" panose="02020603050405020304" pitchFamily="18" charset="0"/>
              </a:rPr>
              <a:t>https://</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docs.opencv.org/master/d9/df8/tutorial_root.html</a:t>
            </a:r>
          </a:p>
          <a:p>
            <a:pPr marL="342900" indent="-342900" algn="just">
              <a:lnSpc>
                <a:spcPct val="150000"/>
              </a:lnSpc>
              <a:buFont typeface="Arial" panose="020B0604020202020204" pitchFamily="34" charset="0"/>
              <a:buChar char="•"/>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Pandas </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accent1">
                    <a:lumMod val="75000"/>
                  </a:schemeClr>
                </a:solidFill>
                <a:latin typeface="Times New Roman" panose="02020603050405020304" pitchFamily="18" charset="0"/>
                <a:cs typeface="Times New Roman" panose="02020603050405020304" pitchFamily="18" charset="0"/>
              </a:rPr>
              <a:t>https://pandas.pydata.org</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Phần cứng </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accent1">
                    <a:lumMod val="75000"/>
                  </a:schemeClr>
                </a:solidFill>
                <a:latin typeface="Times New Roman" panose="02020603050405020304" pitchFamily="18" charset="0"/>
                <a:cs typeface="Times New Roman" panose="02020603050405020304" pitchFamily="18" charset="0"/>
              </a:rPr>
              <a:t>https://</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www.st.com/en/microcontrollers-microprocessors</a:t>
            </a:r>
          </a:p>
          <a:p>
            <a:pPr algn="just">
              <a:lnSpc>
                <a:spcPct val="150000"/>
              </a:lnSpc>
            </a:pP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2000" dirty="0">
                <a:solidFill>
                  <a:schemeClr val="accent1">
                    <a:lumMod val="75000"/>
                  </a:schemeClr>
                </a:solidFill>
                <a:latin typeface="Times New Roman" panose="02020603050405020304" pitchFamily="18" charset="0"/>
                <a:cs typeface="Times New Roman" panose="02020603050405020304" pitchFamily="18" charset="0"/>
              </a:rPr>
              <a:t>stm32h743vi.html</a:t>
            </a:r>
          </a:p>
        </p:txBody>
      </p:sp>
      <p:sp>
        <p:nvSpPr>
          <p:cNvPr id="6" name="Rectangle: Rounded Corners 5">
            <a:extLst>
              <a:ext uri="{FF2B5EF4-FFF2-40B4-BE49-F238E27FC236}">
                <a16:creationId xmlns:a16="http://schemas.microsoft.com/office/drawing/2014/main" xmlns="" id="{53EFEB79-01F5-4165-A273-6B3AFF831104}"/>
              </a:ext>
            </a:extLst>
          </p:cNvPr>
          <p:cNvSpPr/>
          <p:nvPr/>
        </p:nvSpPr>
        <p:spPr>
          <a:xfrm>
            <a:off x="541236" y="8374899"/>
            <a:ext cx="9702524" cy="2231021"/>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2CA7A1B5-3902-46C4-803E-C9C49A76CD42}"/>
              </a:ext>
            </a:extLst>
          </p:cNvPr>
          <p:cNvSpPr txBox="1"/>
          <p:nvPr/>
        </p:nvSpPr>
        <p:spPr>
          <a:xfrm>
            <a:off x="3921394" y="7658577"/>
            <a:ext cx="2970991" cy="646331"/>
          </a:xfrm>
          <a:prstGeom prst="rect">
            <a:avLst/>
          </a:prstGeom>
          <a:noFill/>
        </p:spPr>
        <p:txBody>
          <a:bodyPr wrap="square" rtlCol="0">
            <a:spAutoFit/>
          </a:bodyPr>
          <a:lstStyle/>
          <a:p>
            <a:r>
              <a:rPr lang="en-US" sz="3600" b="1">
                <a:solidFill>
                  <a:schemeClr val="accent1">
                    <a:lumMod val="75000"/>
                  </a:schemeClr>
                </a:solidFill>
                <a:latin typeface="Times New Roman" panose="02020603050405020304" pitchFamily="18" charset="0"/>
                <a:cs typeface="Times New Roman" panose="02020603050405020304" pitchFamily="18" charset="0"/>
              </a:rPr>
              <a:t>GIỚI THIỆU</a:t>
            </a:r>
          </a:p>
        </p:txBody>
      </p:sp>
      <p:sp>
        <p:nvSpPr>
          <p:cNvPr id="18" name="TextBox 17">
            <a:extLst>
              <a:ext uri="{FF2B5EF4-FFF2-40B4-BE49-F238E27FC236}">
                <a16:creationId xmlns:a16="http://schemas.microsoft.com/office/drawing/2014/main" xmlns="" id="{FD3912F0-E31E-494C-8B97-964CF4185726}"/>
              </a:ext>
            </a:extLst>
          </p:cNvPr>
          <p:cNvSpPr txBox="1"/>
          <p:nvPr/>
        </p:nvSpPr>
        <p:spPr>
          <a:xfrm>
            <a:off x="2883737" y="23767628"/>
            <a:ext cx="4924982" cy="646331"/>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TRÍCH THUỘC TÍNH</a:t>
            </a:r>
          </a:p>
        </p:txBody>
      </p:sp>
      <p:sp>
        <p:nvSpPr>
          <p:cNvPr id="22" name="Hình chữ nhật 19">
            <a:extLst>
              <a:ext uri="{FF2B5EF4-FFF2-40B4-BE49-F238E27FC236}">
                <a16:creationId xmlns:a16="http://schemas.microsoft.com/office/drawing/2014/main" xmlns="" id="{864F40C5-BA5F-4553-8FE3-DA62883320A9}"/>
              </a:ext>
            </a:extLst>
          </p:cNvPr>
          <p:cNvSpPr/>
          <p:nvPr/>
        </p:nvSpPr>
        <p:spPr>
          <a:xfrm>
            <a:off x="14605958" y="21498465"/>
            <a:ext cx="2292294" cy="646331"/>
          </a:xfrm>
          <a:prstGeom prst="rect">
            <a:avLst/>
          </a:prstGeom>
        </p:spPr>
        <p:txBody>
          <a:bodyPr wrap="none">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KẾT QUẢ</a:t>
            </a:r>
          </a:p>
        </p:txBody>
      </p:sp>
      <p:sp>
        <p:nvSpPr>
          <p:cNvPr id="26" name="Rectangle: Rounded Corners 25">
            <a:extLst>
              <a:ext uri="{FF2B5EF4-FFF2-40B4-BE49-F238E27FC236}">
                <a16:creationId xmlns:a16="http://schemas.microsoft.com/office/drawing/2014/main" xmlns="" id="{916CBD23-F7EE-4C46-8BEE-0B17B6D1332D}"/>
              </a:ext>
            </a:extLst>
          </p:cNvPr>
          <p:cNvSpPr/>
          <p:nvPr/>
        </p:nvSpPr>
        <p:spPr>
          <a:xfrm>
            <a:off x="541235" y="12156145"/>
            <a:ext cx="9702524" cy="6263973"/>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xmlns="" id="{AD5B39D3-3D5B-46C0-A6D2-B58CD6E8BFC3}"/>
              </a:ext>
            </a:extLst>
          </p:cNvPr>
          <p:cNvSpPr/>
          <p:nvPr/>
        </p:nvSpPr>
        <p:spPr>
          <a:xfrm>
            <a:off x="541236" y="18696300"/>
            <a:ext cx="9658774" cy="4548192"/>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xmlns="" id="{392619DF-584F-494B-8D99-67C2DA1B48AD}"/>
              </a:ext>
            </a:extLst>
          </p:cNvPr>
          <p:cNvSpPr/>
          <p:nvPr/>
        </p:nvSpPr>
        <p:spPr>
          <a:xfrm>
            <a:off x="11198753" y="16863646"/>
            <a:ext cx="9606794" cy="4186604"/>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xmlns="" id="{2733A515-821B-499E-9329-DAFE3919961C}"/>
              </a:ext>
            </a:extLst>
          </p:cNvPr>
          <p:cNvSpPr/>
          <p:nvPr/>
        </p:nvSpPr>
        <p:spPr>
          <a:xfrm>
            <a:off x="11165976" y="21326901"/>
            <a:ext cx="9639571" cy="4858972"/>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xmlns="" id="{FED83B69-D671-4486-820D-CFD9141836B2}"/>
              </a:ext>
            </a:extLst>
          </p:cNvPr>
          <p:cNvSpPr/>
          <p:nvPr/>
        </p:nvSpPr>
        <p:spPr>
          <a:xfrm>
            <a:off x="541235" y="23520675"/>
            <a:ext cx="9693377" cy="6442254"/>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5" name="Rectangle: Rounded Corners 224">
            <a:extLst>
              <a:ext uri="{FF2B5EF4-FFF2-40B4-BE49-F238E27FC236}">
                <a16:creationId xmlns:a16="http://schemas.microsoft.com/office/drawing/2014/main" xmlns="" id="{24AD5CF5-5A7F-4A61-B8F0-3DAF47DC0B48}"/>
              </a:ext>
            </a:extLst>
          </p:cNvPr>
          <p:cNvSpPr/>
          <p:nvPr/>
        </p:nvSpPr>
        <p:spPr>
          <a:xfrm>
            <a:off x="11139864" y="26475594"/>
            <a:ext cx="9665683" cy="3487335"/>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6" name="TextBox 225">
            <a:extLst>
              <a:ext uri="{FF2B5EF4-FFF2-40B4-BE49-F238E27FC236}">
                <a16:creationId xmlns:a16="http://schemas.microsoft.com/office/drawing/2014/main" xmlns="" id="{28862C78-F672-4104-8E5E-89D97DFCA63D}"/>
              </a:ext>
            </a:extLst>
          </p:cNvPr>
          <p:cNvSpPr txBox="1"/>
          <p:nvPr/>
        </p:nvSpPr>
        <p:spPr>
          <a:xfrm>
            <a:off x="793830" y="27067776"/>
            <a:ext cx="9288380" cy="2554545"/>
          </a:xfrm>
          <a:prstGeom prst="rect">
            <a:avLst/>
          </a:prstGeom>
          <a:noFill/>
        </p:spPr>
        <p:txBody>
          <a:bodyPr wrap="square" rtlCol="0">
            <a:spAutoFit/>
          </a:bodyPr>
          <a:lstStyle/>
          <a:p>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5 thuộc tính dung để phân biệt hành động té ngã hay không:</a:t>
            </a:r>
          </a:p>
          <a:p>
            <a:pPr marL="342900" indent="-342900">
              <a:buFont typeface="Arial" panose="020B0604020202020204" pitchFamily="34" charset="0"/>
              <a:buChar char="•"/>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Góc của đối tượng</a:t>
            </a:r>
          </a:p>
          <a:p>
            <a:pPr marL="342900" indent="-342900">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Tốc độ chuyển động của đối tượng</a:t>
            </a:r>
          </a:p>
          <a:p>
            <a:pPr marL="342900" indent="-342900">
              <a:buFont typeface="Arial" panose="020B0604020202020204" pitchFamily="34" charset="0"/>
              <a:buChar char="•"/>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Tốc </a:t>
            </a:r>
            <a:r>
              <a:rPr lang="en-US" sz="2000" dirty="0">
                <a:solidFill>
                  <a:schemeClr val="accent1">
                    <a:lumMod val="75000"/>
                  </a:schemeClr>
                </a:solidFill>
                <a:latin typeface="Times New Roman" panose="02020603050405020304" pitchFamily="18" charset="0"/>
                <a:cs typeface="Times New Roman" panose="02020603050405020304" pitchFamily="18" charset="0"/>
              </a:rPr>
              <a:t>độ thay đổi góc đứng của đối tượng</a:t>
            </a:r>
          </a:p>
          <a:p>
            <a:pPr marL="342900" indent="-342900">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Độ lệch tâm tức thì của elip</a:t>
            </a:r>
          </a:p>
          <a:p>
            <a:pPr marL="342900" indent="-342900">
              <a:buFont typeface="Arial" panose="020B0604020202020204" pitchFamily="34" charset="0"/>
              <a:buChar char="•"/>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Tốc </a:t>
            </a:r>
            <a:r>
              <a:rPr lang="en-US" sz="2000" dirty="0">
                <a:solidFill>
                  <a:schemeClr val="accent1">
                    <a:lumMod val="75000"/>
                  </a:schemeClr>
                </a:solidFill>
                <a:latin typeface="Times New Roman" panose="02020603050405020304" pitchFamily="18" charset="0"/>
                <a:cs typeface="Times New Roman" panose="02020603050405020304" pitchFamily="18" charset="0"/>
              </a:rPr>
              <a:t>độ thay đổi trọng tâm đối tượng theo phương thẳng đứng</a:t>
            </a:r>
            <a:r>
              <a:rPr lang="vi-VN" sz="2000" b="0" i="0" dirty="0">
                <a:solidFill>
                  <a:schemeClr val="accent1">
                    <a:lumMod val="75000"/>
                  </a:schemeClr>
                </a:solidFill>
                <a:effectLst/>
                <a:latin typeface="Times New Roman" panose="02020603050405020304" pitchFamily="18" charset="0"/>
                <a:cs typeface="Times New Roman" panose="02020603050405020304" pitchFamily="18" charset="0"/>
              </a:rPr>
              <a:t/>
            </a:r>
            <a:br>
              <a:rPr lang="vi-VN" sz="2000" b="0" i="0" dirty="0">
                <a:solidFill>
                  <a:schemeClr val="accent1">
                    <a:lumMod val="75000"/>
                  </a:schemeClr>
                </a:solidFill>
                <a:effectLst/>
                <a:latin typeface="Times New Roman" panose="02020603050405020304" pitchFamily="18" charset="0"/>
                <a:cs typeface="Times New Roman" panose="02020603050405020304" pitchFamily="18" charset="0"/>
              </a:rPr>
            </a:br>
            <a:r>
              <a:rPr lang="vi-VN" sz="2000" dirty="0">
                <a:solidFill>
                  <a:schemeClr val="accent1">
                    <a:lumMod val="75000"/>
                  </a:schemeClr>
                </a:solidFill>
                <a:latin typeface="Times New Roman" panose="02020603050405020304" pitchFamily="18" charset="0"/>
                <a:cs typeface="Times New Roman" panose="02020603050405020304" pitchFamily="18" charset="0"/>
              </a:rPr>
              <a:t/>
            </a:r>
            <a:br>
              <a:rPr lang="vi-VN" sz="2000" dirty="0">
                <a:solidFill>
                  <a:schemeClr val="accent1">
                    <a:lumMod val="75000"/>
                  </a:schemeClr>
                </a:solidFill>
                <a:latin typeface="Times New Roman" panose="02020603050405020304" pitchFamily="18" charset="0"/>
                <a:cs typeface="Times New Roman" panose="02020603050405020304" pitchFamily="18" charset="0"/>
              </a:rPr>
            </a:b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xmlns="" id="{7509D916-692B-4820-BB44-A3CD02DCF8DD}"/>
              </a:ext>
            </a:extLst>
          </p:cNvPr>
          <p:cNvSpPr txBox="1"/>
          <p:nvPr/>
        </p:nvSpPr>
        <p:spPr>
          <a:xfrm>
            <a:off x="641068" y="15482418"/>
            <a:ext cx="9441142" cy="31700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Trừ nền (Subtract Background) </a:t>
            </a:r>
            <a:r>
              <a:rPr lang="en-US" sz="2000" dirty="0">
                <a:solidFill>
                  <a:schemeClr val="accent1">
                    <a:lumMod val="75000"/>
                  </a:schemeClr>
                </a:solidFill>
                <a:latin typeface="Times New Roman" panose="02020603050405020304" pitchFamily="18" charset="0"/>
                <a:cs typeface="Times New Roman" panose="02020603050405020304" pitchFamily="18" charset="0"/>
              </a:rPr>
              <a:t>là </a:t>
            </a:r>
            <a:r>
              <a:rPr lang="vi-VN" sz="2000" dirty="0">
                <a:solidFill>
                  <a:schemeClr val="accent1">
                    <a:lumMod val="75000"/>
                  </a:schemeClr>
                </a:solidFill>
                <a:latin typeface="Times New Roman" panose="02020603050405020304" pitchFamily="18" charset="0"/>
                <a:cs typeface="Times New Roman" panose="02020603050405020304" pitchFamily="18" charset="0"/>
              </a:rPr>
              <a:t>thuật</a:t>
            </a:r>
            <a:r>
              <a:rPr lang="en-US" sz="2000" dirty="0">
                <a:solidFill>
                  <a:schemeClr val="accent1">
                    <a:lumMod val="75000"/>
                  </a:schemeClr>
                </a:solidFill>
                <a:latin typeface="Times New Roman" panose="02020603050405020304" pitchFamily="18" charset="0"/>
                <a:cs typeface="Times New Roman" panose="02020603050405020304" pitchFamily="18" charset="0"/>
              </a:rPr>
              <a:t> toán</a:t>
            </a:r>
            <a:r>
              <a:rPr lang="vi-VN" sz="2000" dirty="0">
                <a:solidFill>
                  <a:schemeClr val="accent1">
                    <a:lumMod val="75000"/>
                  </a:schemeClr>
                </a:solidFill>
                <a:latin typeface="Times New Roman" panose="02020603050405020304" pitchFamily="18" charset="0"/>
                <a:cs typeface="Times New Roman" panose="02020603050405020304" pitchFamily="18" charset="0"/>
              </a:rPr>
              <a:t> mà sẽ cần có 2 ảnh, một ảnh nền và một ảnh có đối tượng, lấy 2 ảnh đó để </a:t>
            </a:r>
            <a:r>
              <a:rPr lang="vi-VN" sz="2000" b="1" dirty="0">
                <a:solidFill>
                  <a:schemeClr val="accent1">
                    <a:lumMod val="75000"/>
                  </a:schemeClr>
                </a:solidFill>
                <a:latin typeface="Times New Roman" panose="02020603050405020304" pitchFamily="18" charset="0"/>
                <a:cs typeface="Times New Roman" panose="02020603050405020304" pitchFamily="18" charset="0"/>
              </a:rPr>
              <a:t>trừ nhau</a:t>
            </a:r>
            <a:r>
              <a:rPr lang="vi-VN" sz="2000" dirty="0">
                <a:solidFill>
                  <a:schemeClr val="accent1">
                    <a:lumMod val="75000"/>
                  </a:schemeClr>
                </a:solidFill>
                <a:latin typeface="Times New Roman" panose="02020603050405020304" pitchFamily="18" charset="0"/>
                <a:cs typeface="Times New Roman" panose="02020603050405020304" pitchFamily="18" charset="0"/>
              </a:rPr>
              <a:t>. Mục đích là bằng cách loại bỏ nền sẽ giữ lại được đối tượng có trên ảnh</a:t>
            </a:r>
            <a:r>
              <a:rPr lang="en-US" sz="2000"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Ưu điểm</a:t>
            </a:r>
            <a:r>
              <a:rPr lang="en-US" sz="2000" dirty="0">
                <a:solidFill>
                  <a:schemeClr val="accent1">
                    <a:lumMod val="75000"/>
                  </a:schemeClr>
                </a:solidFill>
                <a:latin typeface="Times New Roman" panose="02020603050405020304" pitchFamily="18" charset="0"/>
                <a:cs typeface="Times New Roman" panose="02020603050405020304" pitchFamily="18" charset="0"/>
              </a:rPr>
              <a:t>: dễ sử dụng, độ phức tạp thuật toán thấp.</a:t>
            </a:r>
          </a:p>
          <a:p>
            <a:pPr marL="285750" indent="-285750" algn="just">
              <a:lnSpc>
                <a:spcPct val="150000"/>
              </a:lnSpc>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Khuyết điểm</a:t>
            </a:r>
            <a:r>
              <a:rPr lang="en-US" sz="2000" dirty="0">
                <a:solidFill>
                  <a:schemeClr val="accent1">
                    <a:lumMod val="75000"/>
                  </a:schemeClr>
                </a:solidFill>
                <a:latin typeface="Times New Roman" panose="02020603050405020304" pitchFamily="18" charset="0"/>
                <a:cs typeface="Times New Roman" panose="02020603050405020304" pitchFamily="18" charset="0"/>
              </a:rPr>
              <a:t>: camera/video phải cố định (nền cố định), bị ảnh h</a:t>
            </a:r>
            <a:r>
              <a:rPr lang="vi-VN" sz="2000" dirty="0">
                <a:solidFill>
                  <a:schemeClr val="accent1">
                    <a:lumMod val="75000"/>
                  </a:schemeClr>
                </a:solidFill>
                <a:latin typeface="Times New Roman" panose="02020603050405020304" pitchFamily="18" charset="0"/>
                <a:cs typeface="Times New Roman" panose="02020603050405020304" pitchFamily="18" charset="0"/>
              </a:rPr>
              <a:t>ư</a:t>
            </a:r>
            <a:r>
              <a:rPr lang="en-US" sz="2000" dirty="0">
                <a:solidFill>
                  <a:schemeClr val="accent1">
                    <a:lumMod val="75000"/>
                  </a:schemeClr>
                </a:solidFill>
                <a:latin typeface="Times New Roman" panose="02020603050405020304" pitchFamily="18" charset="0"/>
                <a:cs typeface="Times New Roman" panose="02020603050405020304" pitchFamily="18" charset="0"/>
              </a:rPr>
              <a:t>ởng bởi ánh sáng, sinh ra nhiều nhiễu môi tr</a:t>
            </a:r>
            <a:r>
              <a:rPr lang="vi-VN" sz="2000" dirty="0">
                <a:solidFill>
                  <a:schemeClr val="accent1">
                    <a:lumMod val="75000"/>
                  </a:schemeClr>
                </a:solidFill>
                <a:latin typeface="Times New Roman" panose="02020603050405020304" pitchFamily="18" charset="0"/>
                <a:cs typeface="Times New Roman" panose="02020603050405020304" pitchFamily="18" charset="0"/>
              </a:rPr>
              <a:t>ư</a:t>
            </a:r>
            <a:r>
              <a:rPr lang="en-US" sz="2000" dirty="0">
                <a:solidFill>
                  <a:schemeClr val="accent1">
                    <a:lumMod val="75000"/>
                  </a:schemeClr>
                </a:solidFill>
                <a:latin typeface="Times New Roman" panose="02020603050405020304" pitchFamily="18" charset="0"/>
                <a:cs typeface="Times New Roman" panose="02020603050405020304" pitchFamily="18" charset="0"/>
              </a:rPr>
              <a:t>ờng nên cần lọc nhiễu, đối t</a:t>
            </a:r>
            <a:r>
              <a:rPr lang="vi-VN" sz="2000" dirty="0">
                <a:solidFill>
                  <a:schemeClr val="accent1">
                    <a:lumMod val="75000"/>
                  </a:schemeClr>
                </a:solidFill>
                <a:latin typeface="Times New Roman" panose="02020603050405020304" pitchFamily="18" charset="0"/>
                <a:cs typeface="Times New Roman" panose="02020603050405020304" pitchFamily="18" charset="0"/>
              </a:rPr>
              <a:t>ư</a:t>
            </a:r>
            <a:r>
              <a:rPr lang="en-US" sz="2000" dirty="0">
                <a:solidFill>
                  <a:schemeClr val="accent1">
                    <a:lumMod val="75000"/>
                  </a:schemeClr>
                </a:solidFill>
                <a:latin typeface="Times New Roman" panose="02020603050405020304" pitchFamily="18" charset="0"/>
                <a:cs typeface="Times New Roman" panose="02020603050405020304" pitchFamily="18" charset="0"/>
              </a:rPr>
              <a:t>ợng phải khác biệt với nền.</a:t>
            </a:r>
          </a:p>
          <a:p>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xmlns="" id="{4E9B0576-31B2-46DC-B81F-99B264A1ED91}"/>
              </a:ext>
            </a:extLst>
          </p:cNvPr>
          <p:cNvSpPr txBox="1"/>
          <p:nvPr/>
        </p:nvSpPr>
        <p:spPr>
          <a:xfrm>
            <a:off x="641068" y="21571014"/>
            <a:ext cx="9441142" cy="1421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Tiền xử lý: </a:t>
            </a:r>
            <a:r>
              <a:rPr lang="en-US" sz="2000" dirty="0">
                <a:solidFill>
                  <a:schemeClr val="accent1">
                    <a:lumMod val="75000"/>
                  </a:schemeClr>
                </a:solidFill>
                <a:latin typeface="Times New Roman" panose="02020603050405020304" pitchFamily="18" charset="0"/>
                <a:cs typeface="Times New Roman" panose="02020603050405020304" pitchFamily="18" charset="0"/>
              </a:rPr>
              <a:t>đối tượng sau khi được xử lí tách nền có thể sẽ còn nhiễu, đứt đoạn, bóng,... Vì vậy cần được xử lí bằng các thuật toán hình thái học như co, giãn hình, ... để làm mịn và lấp chỗ khuyết thiếu của đối tượng để tiến hành mô hình hóa đối tượng.</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31" name="Picture 230" descr="A room with a sink and a window&#10;&#10;Description automatically generated">
            <a:extLst>
              <a:ext uri="{FF2B5EF4-FFF2-40B4-BE49-F238E27FC236}">
                <a16:creationId xmlns:a16="http://schemas.microsoft.com/office/drawing/2014/main" xmlns="" id="{7EFDB100-1C0D-441A-BAD0-ED65F1C97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4562" y="13031322"/>
            <a:ext cx="1935870" cy="1451903"/>
          </a:xfrm>
          <a:prstGeom prst="rect">
            <a:avLst/>
          </a:prstGeom>
        </p:spPr>
      </p:pic>
      <p:pic>
        <p:nvPicPr>
          <p:cNvPr id="243" name="Picture 242" descr="A picture containing bird, cat&#10;&#10;Description automatically generated">
            <a:extLst>
              <a:ext uri="{FF2B5EF4-FFF2-40B4-BE49-F238E27FC236}">
                <a16:creationId xmlns:a16="http://schemas.microsoft.com/office/drawing/2014/main" xmlns="" id="{438888B7-2233-4216-833C-2DFE5601F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527" y="19980764"/>
            <a:ext cx="1967286" cy="1475465"/>
          </a:xfrm>
          <a:prstGeom prst="rect">
            <a:avLst/>
          </a:prstGeom>
        </p:spPr>
      </p:pic>
      <p:pic>
        <p:nvPicPr>
          <p:cNvPr id="249" name="Picture 248" descr="A picture containing bird, dark, flying&#10;&#10;Description automatically generated">
            <a:extLst>
              <a:ext uri="{FF2B5EF4-FFF2-40B4-BE49-F238E27FC236}">
                <a16:creationId xmlns:a16="http://schemas.microsoft.com/office/drawing/2014/main" xmlns="" id="{275ED547-E248-4330-8399-9C26209772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6527" y="13894563"/>
            <a:ext cx="1967286" cy="1475464"/>
          </a:xfrm>
          <a:prstGeom prst="rect">
            <a:avLst/>
          </a:prstGeom>
        </p:spPr>
      </p:pic>
      <p:pic>
        <p:nvPicPr>
          <p:cNvPr id="253" name="Picture 252" descr="A room with a sink and a window&#10;&#10;Description automatically generated">
            <a:extLst>
              <a:ext uri="{FF2B5EF4-FFF2-40B4-BE49-F238E27FC236}">
                <a16:creationId xmlns:a16="http://schemas.microsoft.com/office/drawing/2014/main" xmlns="" id="{7DDE8DA6-2302-45B3-B2F8-1FCB7DD014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202" y="13929598"/>
            <a:ext cx="1935870" cy="1451903"/>
          </a:xfrm>
          <a:prstGeom prst="rect">
            <a:avLst/>
          </a:prstGeom>
        </p:spPr>
      </p:pic>
      <p:pic>
        <p:nvPicPr>
          <p:cNvPr id="257" name="Picture 256" descr="A picture containing bird, dark, flying&#10;&#10;Description automatically generated">
            <a:extLst>
              <a:ext uri="{FF2B5EF4-FFF2-40B4-BE49-F238E27FC236}">
                <a16:creationId xmlns:a16="http://schemas.microsoft.com/office/drawing/2014/main" xmlns="" id="{2EDF96F4-4BD5-435C-8C4D-FAD9B49AD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7202" y="19981280"/>
            <a:ext cx="1935870" cy="1451902"/>
          </a:xfrm>
          <a:prstGeom prst="rect">
            <a:avLst/>
          </a:prstGeom>
        </p:spPr>
      </p:pic>
      <p:sp>
        <p:nvSpPr>
          <p:cNvPr id="267" name="Rectangle: Rounded Corners 266">
            <a:extLst>
              <a:ext uri="{FF2B5EF4-FFF2-40B4-BE49-F238E27FC236}">
                <a16:creationId xmlns:a16="http://schemas.microsoft.com/office/drawing/2014/main" xmlns="" id="{31F16FE0-AC6C-4830-BBD8-00C6F4587774}"/>
              </a:ext>
            </a:extLst>
          </p:cNvPr>
          <p:cNvSpPr/>
          <p:nvPr/>
        </p:nvSpPr>
        <p:spPr>
          <a:xfrm>
            <a:off x="11139864" y="8418709"/>
            <a:ext cx="9733326" cy="2172362"/>
          </a:xfrm>
          <a:prstGeom prst="roundRect">
            <a:avLst/>
          </a:prstGeom>
          <a:noFill/>
          <a:ln w="3175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75" name="Picture 4" descr="Vấn đề về cài đặt phép toán giãn nở. Xử lý ảnh số. Biến đổi hình thái học -  programming - Dạy Nhau Học">
            <a:extLst>
              <a:ext uri="{FF2B5EF4-FFF2-40B4-BE49-F238E27FC236}">
                <a16:creationId xmlns:a16="http://schemas.microsoft.com/office/drawing/2014/main" xmlns="" id="{4B9A06A6-AF5D-49CA-88B8-A42F1D361F3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0830" y="19710321"/>
            <a:ext cx="2499901" cy="652148"/>
          </a:xfrm>
          <a:prstGeom prst="rect">
            <a:avLst/>
          </a:prstGeom>
          <a:noFill/>
          <a:extLst>
            <a:ext uri="{909E8E84-426E-40DD-AFC4-6F175D3DCCD1}">
              <a14:hiddenFill xmlns:a14="http://schemas.microsoft.com/office/drawing/2010/main">
                <a:solidFill>
                  <a:srgbClr val="FFFFFF"/>
                </a:solidFill>
              </a14:hiddenFill>
            </a:ext>
          </a:extLst>
        </p:spPr>
      </p:pic>
      <p:cxnSp>
        <p:nvCxnSpPr>
          <p:cNvPr id="280" name="Straight Arrow Connector 279">
            <a:extLst>
              <a:ext uri="{FF2B5EF4-FFF2-40B4-BE49-F238E27FC236}">
                <a16:creationId xmlns:a16="http://schemas.microsoft.com/office/drawing/2014/main" xmlns="" id="{70D1F81E-3E73-4253-AEE5-7A5A27521CC3}"/>
              </a:ext>
            </a:extLst>
          </p:cNvPr>
          <p:cNvCxnSpPr>
            <a:cxnSpLocks/>
          </p:cNvCxnSpPr>
          <p:nvPr/>
        </p:nvCxnSpPr>
        <p:spPr>
          <a:xfrm>
            <a:off x="11333336" y="8917607"/>
            <a:ext cx="1250336" cy="0"/>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82" name="Rectangle: Rounded Corners 281">
            <a:extLst>
              <a:ext uri="{FF2B5EF4-FFF2-40B4-BE49-F238E27FC236}">
                <a16:creationId xmlns:a16="http://schemas.microsoft.com/office/drawing/2014/main" xmlns="" id="{D7E89F2F-F907-42CC-9EEC-528759BEC826}"/>
              </a:ext>
            </a:extLst>
          </p:cNvPr>
          <p:cNvSpPr/>
          <p:nvPr/>
        </p:nvSpPr>
        <p:spPr>
          <a:xfrm>
            <a:off x="12583672" y="8612480"/>
            <a:ext cx="1343649" cy="1066798"/>
          </a:xfrm>
          <a:prstGeom prst="round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xmlns="" id="{4FD171F6-27DC-408A-B51E-F86FE0DFDF47}"/>
              </a:ext>
            </a:extLst>
          </p:cNvPr>
          <p:cNvCxnSpPr>
            <a:cxnSpLocks/>
          </p:cNvCxnSpPr>
          <p:nvPr/>
        </p:nvCxnSpPr>
        <p:spPr>
          <a:xfrm>
            <a:off x="13927321" y="9169471"/>
            <a:ext cx="499949" cy="0"/>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10" name="Straight Arrow Connector 209">
            <a:extLst>
              <a:ext uri="{FF2B5EF4-FFF2-40B4-BE49-F238E27FC236}">
                <a16:creationId xmlns:a16="http://schemas.microsoft.com/office/drawing/2014/main" xmlns="" id="{C4919E74-94F3-4466-BFB5-6F732293277E}"/>
              </a:ext>
            </a:extLst>
          </p:cNvPr>
          <p:cNvCxnSpPr>
            <a:cxnSpLocks/>
            <a:stCxn id="33" idx="3"/>
          </p:cNvCxnSpPr>
          <p:nvPr/>
        </p:nvCxnSpPr>
        <p:spPr>
          <a:xfrm>
            <a:off x="15770919" y="9144515"/>
            <a:ext cx="588995" cy="0"/>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11" name="Straight Arrow Connector 210">
            <a:extLst>
              <a:ext uri="{FF2B5EF4-FFF2-40B4-BE49-F238E27FC236}">
                <a16:creationId xmlns:a16="http://schemas.microsoft.com/office/drawing/2014/main" xmlns="" id="{D5211036-187F-439A-8987-C731B9AF46A1}"/>
              </a:ext>
            </a:extLst>
          </p:cNvPr>
          <p:cNvCxnSpPr>
            <a:cxnSpLocks/>
          </p:cNvCxnSpPr>
          <p:nvPr/>
        </p:nvCxnSpPr>
        <p:spPr>
          <a:xfrm>
            <a:off x="19513752" y="8917607"/>
            <a:ext cx="1157657" cy="17638"/>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15" name="Straight Arrow Connector 214">
            <a:extLst>
              <a:ext uri="{FF2B5EF4-FFF2-40B4-BE49-F238E27FC236}">
                <a16:creationId xmlns:a16="http://schemas.microsoft.com/office/drawing/2014/main" xmlns="" id="{88EA204C-AADB-4BA5-9844-15ADB529D2EE}"/>
              </a:ext>
            </a:extLst>
          </p:cNvPr>
          <p:cNvCxnSpPr>
            <a:cxnSpLocks/>
            <a:stCxn id="34" idx="3"/>
            <a:endCxn id="35" idx="1"/>
          </p:cNvCxnSpPr>
          <p:nvPr/>
        </p:nvCxnSpPr>
        <p:spPr>
          <a:xfrm>
            <a:off x="17703563" y="9143889"/>
            <a:ext cx="466542" cy="626"/>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xmlns="" id="{BABCCDCB-10C8-4709-A4D5-3BFA0BB0316E}"/>
              </a:ext>
            </a:extLst>
          </p:cNvPr>
          <p:cNvSpPr/>
          <p:nvPr/>
        </p:nvSpPr>
        <p:spPr>
          <a:xfrm>
            <a:off x="14427270" y="8611116"/>
            <a:ext cx="1343649" cy="1066798"/>
          </a:xfrm>
          <a:prstGeom prst="round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xmlns="" id="{2BE20492-C865-4AA3-8880-6FBE2B89244A}"/>
              </a:ext>
            </a:extLst>
          </p:cNvPr>
          <p:cNvSpPr/>
          <p:nvPr/>
        </p:nvSpPr>
        <p:spPr>
          <a:xfrm>
            <a:off x="16359914" y="8610490"/>
            <a:ext cx="1343649" cy="1066798"/>
          </a:xfrm>
          <a:prstGeom prst="round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xmlns="" id="{0F16B9AB-AA50-44C2-9359-DA42C8F0BC8A}"/>
              </a:ext>
            </a:extLst>
          </p:cNvPr>
          <p:cNvSpPr/>
          <p:nvPr/>
        </p:nvSpPr>
        <p:spPr>
          <a:xfrm>
            <a:off x="18170105" y="8611116"/>
            <a:ext cx="1343649" cy="1066798"/>
          </a:xfrm>
          <a:prstGeom prst="round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xmlns="" id="{B904B1FF-ADAB-4B70-AAF2-8850C8DBD1C7}"/>
              </a:ext>
            </a:extLst>
          </p:cNvPr>
          <p:cNvSpPr txBox="1"/>
          <p:nvPr/>
        </p:nvSpPr>
        <p:spPr>
          <a:xfrm>
            <a:off x="12635337" y="8789946"/>
            <a:ext cx="1216374" cy="707886"/>
          </a:xfrm>
          <a:prstGeom prst="rect">
            <a:avLst/>
          </a:prstGeom>
          <a:noFill/>
        </p:spPr>
        <p:txBody>
          <a:bodyPr wrap="square" rtlCol="0">
            <a:spAutoFit/>
          </a:bodyPr>
          <a:lstStyle/>
          <a:p>
            <a:pPr algn="ctr"/>
            <a:r>
              <a:rPr lang="en-US" sz="2000">
                <a:solidFill>
                  <a:schemeClr val="accent1">
                    <a:lumMod val="75000"/>
                  </a:schemeClr>
                </a:solidFill>
                <a:latin typeface="Times New Roman" panose="02020603050405020304" pitchFamily="18" charset="0"/>
                <a:cs typeface="Times New Roman" panose="02020603050405020304" pitchFamily="18" charset="0"/>
              </a:rPr>
              <a:t>Trích đối tượng</a:t>
            </a:r>
          </a:p>
        </p:txBody>
      </p:sp>
      <p:sp>
        <p:nvSpPr>
          <p:cNvPr id="39" name="TextBox 38">
            <a:extLst>
              <a:ext uri="{FF2B5EF4-FFF2-40B4-BE49-F238E27FC236}">
                <a16:creationId xmlns:a16="http://schemas.microsoft.com/office/drawing/2014/main" xmlns="" id="{FA0F1BA1-F4BD-4852-940D-EF76A1AE2FD2}"/>
              </a:ext>
            </a:extLst>
          </p:cNvPr>
          <p:cNvSpPr txBox="1"/>
          <p:nvPr/>
        </p:nvSpPr>
        <p:spPr>
          <a:xfrm>
            <a:off x="14515494" y="8789946"/>
            <a:ext cx="1165418" cy="707886"/>
          </a:xfrm>
          <a:prstGeom prst="rect">
            <a:avLst/>
          </a:prstGeom>
          <a:noFill/>
        </p:spPr>
        <p:txBody>
          <a:bodyPr wrap="square" rtlCol="0">
            <a:spAutoFit/>
          </a:bodyPr>
          <a:lstStyle/>
          <a:p>
            <a:pPr algn="ctr"/>
            <a:r>
              <a:rPr lang="en-US" sz="2000">
                <a:solidFill>
                  <a:schemeClr val="accent1">
                    <a:lumMod val="75000"/>
                  </a:schemeClr>
                </a:solidFill>
                <a:latin typeface="Times New Roman" panose="02020603050405020304" pitchFamily="18" charset="0"/>
                <a:cs typeface="Times New Roman" panose="02020603050405020304" pitchFamily="18" charset="0"/>
              </a:rPr>
              <a:t>Tiền xử lí</a:t>
            </a:r>
          </a:p>
        </p:txBody>
      </p:sp>
      <p:sp>
        <p:nvSpPr>
          <p:cNvPr id="42" name="TextBox 41">
            <a:extLst>
              <a:ext uri="{FF2B5EF4-FFF2-40B4-BE49-F238E27FC236}">
                <a16:creationId xmlns:a16="http://schemas.microsoft.com/office/drawing/2014/main" xmlns="" id="{96C67601-780D-4668-B045-5B15E6EC00E5}"/>
              </a:ext>
            </a:extLst>
          </p:cNvPr>
          <p:cNvSpPr txBox="1"/>
          <p:nvPr/>
        </p:nvSpPr>
        <p:spPr>
          <a:xfrm>
            <a:off x="16377223" y="8799090"/>
            <a:ext cx="1314304" cy="707886"/>
          </a:xfrm>
          <a:prstGeom prst="rect">
            <a:avLst/>
          </a:prstGeom>
          <a:noFill/>
        </p:spPr>
        <p:txBody>
          <a:bodyPr wrap="square" rtlCol="0">
            <a:spAutoFit/>
          </a:bodyPr>
          <a:lstStyle/>
          <a:p>
            <a:pPr algn="ctr"/>
            <a:r>
              <a:rPr lang="en-US" sz="2000" dirty="0">
                <a:solidFill>
                  <a:schemeClr val="accent1">
                    <a:lumMod val="75000"/>
                  </a:schemeClr>
                </a:solidFill>
                <a:latin typeface="Times New Roman" panose="02020603050405020304" pitchFamily="18" charset="0"/>
                <a:cs typeface="Times New Roman" panose="02020603050405020304" pitchFamily="18" charset="0"/>
              </a:rPr>
              <a:t>Trích thuộc tính</a:t>
            </a:r>
          </a:p>
        </p:txBody>
      </p:sp>
      <p:sp>
        <p:nvSpPr>
          <p:cNvPr id="43" name="TextBox 42">
            <a:extLst>
              <a:ext uri="{FF2B5EF4-FFF2-40B4-BE49-F238E27FC236}">
                <a16:creationId xmlns:a16="http://schemas.microsoft.com/office/drawing/2014/main" xmlns="" id="{02D58EAB-184D-4215-BAA1-4C78D00950BF}"/>
              </a:ext>
            </a:extLst>
          </p:cNvPr>
          <p:cNvSpPr txBox="1"/>
          <p:nvPr/>
        </p:nvSpPr>
        <p:spPr>
          <a:xfrm>
            <a:off x="18448426" y="8799090"/>
            <a:ext cx="787005" cy="707886"/>
          </a:xfrm>
          <a:prstGeom prst="rect">
            <a:avLst/>
          </a:prstGeom>
          <a:noFill/>
        </p:spPr>
        <p:txBody>
          <a:bodyPr wrap="square" rtlCol="0">
            <a:spAutoFit/>
          </a:bodyPr>
          <a:lstStyle/>
          <a:p>
            <a:pPr algn="ctr"/>
            <a:r>
              <a:rPr lang="en-US" sz="2000">
                <a:solidFill>
                  <a:schemeClr val="accent1">
                    <a:lumMod val="75000"/>
                  </a:schemeClr>
                </a:solidFill>
                <a:latin typeface="Times New Roman" panose="02020603050405020304" pitchFamily="18" charset="0"/>
                <a:cs typeface="Times New Roman" panose="02020603050405020304" pitchFamily="18" charset="0"/>
              </a:rPr>
              <a:t>Nhận dạng</a:t>
            </a:r>
          </a:p>
        </p:txBody>
      </p:sp>
      <p:sp>
        <p:nvSpPr>
          <p:cNvPr id="46" name="TextBox 45">
            <a:extLst>
              <a:ext uri="{FF2B5EF4-FFF2-40B4-BE49-F238E27FC236}">
                <a16:creationId xmlns:a16="http://schemas.microsoft.com/office/drawing/2014/main" xmlns="" id="{7E0C4396-8012-4F14-B354-4B5EE497E6E4}"/>
              </a:ext>
            </a:extLst>
          </p:cNvPr>
          <p:cNvSpPr txBox="1"/>
          <p:nvPr/>
        </p:nvSpPr>
        <p:spPr>
          <a:xfrm>
            <a:off x="11168925" y="8582702"/>
            <a:ext cx="1377275" cy="1015663"/>
          </a:xfrm>
          <a:prstGeom prst="rect">
            <a:avLst/>
          </a:prstGeom>
          <a:noFill/>
        </p:spPr>
        <p:txBody>
          <a:bodyPr wrap="square" rtlCol="0">
            <a:spAutoFit/>
          </a:bodyPr>
          <a:lstStyle/>
          <a:p>
            <a:pPr algn="ctr"/>
            <a:r>
              <a:rPr lang="en-US" sz="2000" dirty="0">
                <a:solidFill>
                  <a:schemeClr val="accent1">
                    <a:lumMod val="75000"/>
                  </a:schemeClr>
                </a:solidFill>
                <a:latin typeface="Times New Roman" panose="02020603050405020304" pitchFamily="18" charset="0"/>
                <a:cs typeface="Times New Roman" panose="02020603050405020304" pitchFamily="18" charset="0"/>
              </a:rPr>
              <a:t>Chuỗi các khung hình đầu vào</a:t>
            </a:r>
          </a:p>
        </p:txBody>
      </p:sp>
      <p:sp>
        <p:nvSpPr>
          <p:cNvPr id="47" name="TextBox 46">
            <a:extLst>
              <a:ext uri="{FF2B5EF4-FFF2-40B4-BE49-F238E27FC236}">
                <a16:creationId xmlns:a16="http://schemas.microsoft.com/office/drawing/2014/main" xmlns="" id="{34F5492A-B665-41D2-99C9-AA0506D55C9A}"/>
              </a:ext>
            </a:extLst>
          </p:cNvPr>
          <p:cNvSpPr txBox="1"/>
          <p:nvPr/>
        </p:nvSpPr>
        <p:spPr>
          <a:xfrm>
            <a:off x="19494626" y="8558569"/>
            <a:ext cx="1165418" cy="1015663"/>
          </a:xfrm>
          <a:prstGeom prst="rect">
            <a:avLst/>
          </a:prstGeom>
          <a:noFill/>
        </p:spPr>
        <p:txBody>
          <a:bodyPr wrap="square" rtlCol="0">
            <a:spAutoFit/>
          </a:bodyPr>
          <a:lstStyle/>
          <a:p>
            <a:pPr algn="ctr"/>
            <a:r>
              <a:rPr lang="en-US" sz="2000" dirty="0">
                <a:solidFill>
                  <a:schemeClr val="accent1">
                    <a:lumMod val="75000"/>
                  </a:schemeClr>
                </a:solidFill>
                <a:latin typeface="Times New Roman" panose="02020603050405020304" pitchFamily="18" charset="0"/>
                <a:cs typeface="Times New Roman" panose="02020603050405020304" pitchFamily="18" charset="0"/>
              </a:rPr>
              <a:t>Tín hiệu cảnh báo đầu ra</a:t>
            </a:r>
          </a:p>
        </p:txBody>
      </p:sp>
      <p:cxnSp>
        <p:nvCxnSpPr>
          <p:cNvPr id="295" name="Straight Arrow Connector 294">
            <a:extLst>
              <a:ext uri="{FF2B5EF4-FFF2-40B4-BE49-F238E27FC236}">
                <a16:creationId xmlns:a16="http://schemas.microsoft.com/office/drawing/2014/main" xmlns="" id="{46A35250-FE0B-4E46-A814-FD44F561E4EE}"/>
              </a:ext>
            </a:extLst>
          </p:cNvPr>
          <p:cNvCxnSpPr>
            <a:cxnSpLocks/>
          </p:cNvCxnSpPr>
          <p:nvPr/>
        </p:nvCxnSpPr>
        <p:spPr>
          <a:xfrm>
            <a:off x="3651100" y="14655549"/>
            <a:ext cx="3397399" cy="0"/>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99" name="TextBox 298">
            <a:extLst>
              <a:ext uri="{FF2B5EF4-FFF2-40B4-BE49-F238E27FC236}">
                <a16:creationId xmlns:a16="http://schemas.microsoft.com/office/drawing/2014/main" xmlns="" id="{191A19EC-B86A-4E57-906F-9280E94F27D8}"/>
              </a:ext>
            </a:extLst>
          </p:cNvPr>
          <p:cNvSpPr txBox="1"/>
          <p:nvPr/>
        </p:nvSpPr>
        <p:spPr>
          <a:xfrm>
            <a:off x="641070" y="8529789"/>
            <a:ext cx="944114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Té ngã được định nghĩa là “sự mất thăng bằng ngoài ý muốn khiến cơ thể bị rơi xuống mặt đất”. Tai nạn té ngã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có thể gây </a:t>
            </a:r>
            <a:r>
              <a:rPr lang="en-US" sz="2000" dirty="0">
                <a:solidFill>
                  <a:schemeClr val="accent1">
                    <a:lumMod val="75000"/>
                  </a:schemeClr>
                </a:solidFill>
                <a:latin typeface="Times New Roman" panose="02020603050405020304" pitchFamily="18" charset="0"/>
                <a:cs typeface="Times New Roman" panose="02020603050405020304" pitchFamily="18" charset="0"/>
              </a:rPr>
              <a:t>nguy hiểm cho nhiều người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nếu không phát hiện kịp thời , </a:t>
            </a:r>
            <a:r>
              <a:rPr lang="en-US" sz="2000" dirty="0">
                <a:solidFill>
                  <a:schemeClr val="accent1">
                    <a:lumMod val="75000"/>
                  </a:schemeClr>
                </a:solidFill>
                <a:latin typeface="Times New Roman" panose="02020603050405020304" pitchFamily="18" charset="0"/>
                <a:cs typeface="Times New Roman" panose="02020603050405020304" pitchFamily="18" charset="0"/>
              </a:rPr>
              <a:t>đặc biệt là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trẻ em và người </a:t>
            </a:r>
            <a:r>
              <a:rPr lang="en-US" sz="2000" dirty="0">
                <a:solidFill>
                  <a:schemeClr val="accent1">
                    <a:lumMod val="75000"/>
                  </a:schemeClr>
                </a:solidFill>
                <a:latin typeface="Times New Roman" panose="02020603050405020304" pitchFamily="18" charset="0"/>
                <a:cs typeface="Times New Roman" panose="02020603050405020304" pitchFamily="18" charset="0"/>
              </a:rPr>
              <a:t>cao tuổi, gây ra những hậu quả nghiêm trọng.</a:t>
            </a:r>
          </a:p>
          <a:p>
            <a:pPr marL="285750" indent="-285750" algn="just">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Đề tài ứng dụng AI lên vi điều khiển STM32H743 nhằm tạo ra một thiết bị thông minh có khả năng phát hiện được các sự cố té ngã, đồng thời báo động tại chỗ và đưa cảnh báo qua các nền tảng mạng xã hội thông qua nền tảng IOT.</a:t>
            </a:r>
          </a:p>
        </p:txBody>
      </p:sp>
      <p:cxnSp>
        <p:nvCxnSpPr>
          <p:cNvPr id="301" name="Straight Arrow Connector 300">
            <a:extLst>
              <a:ext uri="{FF2B5EF4-FFF2-40B4-BE49-F238E27FC236}">
                <a16:creationId xmlns:a16="http://schemas.microsoft.com/office/drawing/2014/main" xmlns="" id="{3E3B3150-53E0-4562-B338-2B37943282E5}"/>
              </a:ext>
            </a:extLst>
          </p:cNvPr>
          <p:cNvCxnSpPr>
            <a:cxnSpLocks/>
          </p:cNvCxnSpPr>
          <p:nvPr/>
        </p:nvCxnSpPr>
        <p:spPr>
          <a:xfrm>
            <a:off x="3716126" y="20630574"/>
            <a:ext cx="3397399" cy="0"/>
          </a:xfrm>
          <a:prstGeom prst="straightConnector1">
            <a:avLst/>
          </a:prstGeom>
          <a:ln w="317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78" name="Picture 77" descr="A picture containing food&#10;&#10;Description automatically generated">
            <a:extLst>
              <a:ext uri="{FF2B5EF4-FFF2-40B4-BE49-F238E27FC236}">
                <a16:creationId xmlns:a16="http://schemas.microsoft.com/office/drawing/2014/main" xmlns="" id="{43A416F0-759C-41B5-8BD5-A13654202A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1844" y="24669811"/>
            <a:ext cx="1951539" cy="1463654"/>
          </a:xfrm>
          <a:prstGeom prst="rect">
            <a:avLst/>
          </a:prstGeom>
        </p:spPr>
      </p:pic>
      <p:pic>
        <p:nvPicPr>
          <p:cNvPr id="80" name="Picture 79" descr="A picture containing knife&#10;&#10;Description automatically generated">
            <a:extLst>
              <a:ext uri="{FF2B5EF4-FFF2-40B4-BE49-F238E27FC236}">
                <a16:creationId xmlns:a16="http://schemas.microsoft.com/office/drawing/2014/main" xmlns="" id="{2DA2EED7-882B-4EA2-B409-868DED9456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326" y="24685644"/>
            <a:ext cx="1951542" cy="1463657"/>
          </a:xfrm>
          <a:prstGeom prst="rect">
            <a:avLst/>
          </a:prstGeom>
        </p:spPr>
      </p:pic>
      <p:pic>
        <p:nvPicPr>
          <p:cNvPr id="82" name="Picture 81" descr="A picture containing knife&#10;&#10;Description automatically generated">
            <a:extLst>
              <a:ext uri="{FF2B5EF4-FFF2-40B4-BE49-F238E27FC236}">
                <a16:creationId xmlns:a16="http://schemas.microsoft.com/office/drawing/2014/main" xmlns="" id="{26C9F82C-CF03-4085-B86C-69B9D96559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19086" y="24655552"/>
            <a:ext cx="1951539" cy="1463654"/>
          </a:xfrm>
          <a:prstGeom prst="rect">
            <a:avLst/>
          </a:prstGeom>
        </p:spPr>
      </p:pic>
      <p:sp>
        <p:nvSpPr>
          <p:cNvPr id="4" name="TextBox 3">
            <a:extLst>
              <a:ext uri="{FF2B5EF4-FFF2-40B4-BE49-F238E27FC236}">
                <a16:creationId xmlns:a16="http://schemas.microsoft.com/office/drawing/2014/main" xmlns="" id="{D65C1427-64BF-4109-BBD6-56584343934B}"/>
              </a:ext>
            </a:extLst>
          </p:cNvPr>
          <p:cNvSpPr txBox="1"/>
          <p:nvPr/>
        </p:nvSpPr>
        <p:spPr>
          <a:xfrm>
            <a:off x="11575085" y="17762346"/>
            <a:ext cx="2228751" cy="369332"/>
          </a:xfrm>
          <a:prstGeom prst="rect">
            <a:avLst/>
          </a:prstGeom>
          <a:noFill/>
        </p:spPr>
        <p:txBody>
          <a:bodyPr wrap="square" rtlCol="0">
            <a:spAutoFit/>
          </a:bodyPr>
          <a:lstStyle/>
          <a:p>
            <a:endParaRPr lang="en-US" dirty="0"/>
          </a:p>
        </p:txBody>
      </p:sp>
      <p:pic>
        <p:nvPicPr>
          <p:cNvPr id="17" name="Picture 16"/>
          <p:cNvPicPr>
            <a:picLocks noChangeAspect="1"/>
          </p:cNvPicPr>
          <p:nvPr/>
        </p:nvPicPr>
        <p:blipFill>
          <a:blip r:embed="rId12"/>
          <a:stretch>
            <a:fillRect/>
          </a:stretch>
        </p:blipFill>
        <p:spPr>
          <a:xfrm>
            <a:off x="746542" y="26352739"/>
            <a:ext cx="2391109" cy="381053"/>
          </a:xfrm>
          <a:prstGeom prst="rect">
            <a:avLst/>
          </a:prstGeom>
        </p:spPr>
      </p:pic>
      <p:pic>
        <p:nvPicPr>
          <p:cNvPr id="21" name="Picture 20"/>
          <p:cNvPicPr>
            <a:picLocks noChangeAspect="1"/>
          </p:cNvPicPr>
          <p:nvPr/>
        </p:nvPicPr>
        <p:blipFill>
          <a:blip r:embed="rId13"/>
          <a:stretch>
            <a:fillRect/>
          </a:stretch>
        </p:blipFill>
        <p:spPr>
          <a:xfrm>
            <a:off x="3813260" y="26371706"/>
            <a:ext cx="2391109" cy="381053"/>
          </a:xfrm>
          <a:prstGeom prst="rect">
            <a:avLst/>
          </a:prstGeom>
        </p:spPr>
      </p:pic>
      <p:pic>
        <p:nvPicPr>
          <p:cNvPr id="23" name="Picture 22"/>
          <p:cNvPicPr>
            <a:picLocks noChangeAspect="1"/>
          </p:cNvPicPr>
          <p:nvPr/>
        </p:nvPicPr>
        <p:blipFill>
          <a:blip r:embed="rId14"/>
          <a:stretch>
            <a:fillRect/>
          </a:stretch>
        </p:blipFill>
        <p:spPr>
          <a:xfrm>
            <a:off x="6883643" y="26327676"/>
            <a:ext cx="2400635" cy="390580"/>
          </a:xfrm>
          <a:prstGeom prst="rect">
            <a:avLst/>
          </a:prstGeom>
        </p:spPr>
      </p:pic>
      <p:pic>
        <p:nvPicPr>
          <p:cNvPr id="224" name="Picture 223"/>
          <p:cNvPicPr>
            <a:picLocks noChangeAspect="1"/>
          </p:cNvPicPr>
          <p:nvPr/>
        </p:nvPicPr>
        <p:blipFill>
          <a:blip r:embed="rId15"/>
          <a:stretch>
            <a:fillRect/>
          </a:stretch>
        </p:blipFill>
        <p:spPr>
          <a:xfrm>
            <a:off x="18153726" y="18016865"/>
            <a:ext cx="1940100" cy="1465594"/>
          </a:xfrm>
          <a:prstGeom prst="rect">
            <a:avLst/>
          </a:prstGeom>
        </p:spPr>
      </p:pic>
      <p:pic>
        <p:nvPicPr>
          <p:cNvPr id="228" name="Picture 227"/>
          <p:cNvPicPr>
            <a:picLocks noChangeAspect="1"/>
          </p:cNvPicPr>
          <p:nvPr/>
        </p:nvPicPr>
        <p:blipFill>
          <a:blip r:embed="rId16"/>
          <a:stretch>
            <a:fillRect/>
          </a:stretch>
        </p:blipFill>
        <p:spPr>
          <a:xfrm>
            <a:off x="11531385" y="18528904"/>
            <a:ext cx="2395936" cy="377985"/>
          </a:xfrm>
          <a:prstGeom prst="rect">
            <a:avLst/>
          </a:prstGeom>
        </p:spPr>
      </p:pic>
      <p:pic>
        <p:nvPicPr>
          <p:cNvPr id="230" name="Picture 229"/>
          <p:cNvPicPr>
            <a:picLocks noChangeAspect="1"/>
          </p:cNvPicPr>
          <p:nvPr/>
        </p:nvPicPr>
        <p:blipFill>
          <a:blip r:embed="rId17"/>
          <a:stretch>
            <a:fillRect/>
          </a:stretch>
        </p:blipFill>
        <p:spPr>
          <a:xfrm>
            <a:off x="14515494" y="17690920"/>
            <a:ext cx="2998500" cy="2010759"/>
          </a:xfrm>
          <a:prstGeom prst="rect">
            <a:avLst/>
          </a:prstGeom>
        </p:spPr>
      </p:pic>
      <p:cxnSp>
        <p:nvCxnSpPr>
          <p:cNvPr id="235" name="Straight Arrow Connector 234"/>
          <p:cNvCxnSpPr/>
          <p:nvPr/>
        </p:nvCxnSpPr>
        <p:spPr>
          <a:xfrm>
            <a:off x="14073659" y="18735219"/>
            <a:ext cx="6051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278525" y="25387379"/>
            <a:ext cx="6051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208142" y="25387379"/>
            <a:ext cx="6051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7376382" y="18735219"/>
            <a:ext cx="6051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7" name="Rounded Rectangle 236"/>
          <p:cNvSpPr/>
          <p:nvPr/>
        </p:nvSpPr>
        <p:spPr>
          <a:xfrm>
            <a:off x="16777845" y="9880388"/>
            <a:ext cx="2317978" cy="54938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17005471" y="9935770"/>
            <a:ext cx="1915909" cy="369332"/>
          </a:xfrm>
          <a:prstGeom prst="rect">
            <a:avLst/>
          </a:prstGeom>
        </p:spPr>
        <p:txBody>
          <a:bodyPr wrap="none">
            <a:spAutoFit/>
          </a:bodyPr>
          <a:lstStyle/>
          <a:p>
            <a:pPr algn="ctr"/>
            <a:r>
              <a:rPr lang="en-US" dirty="0" smtClean="0">
                <a:solidFill>
                  <a:schemeClr val="accent1">
                    <a:lumMod val="75000"/>
                  </a:schemeClr>
                </a:solidFill>
                <a:latin typeface="Times New Roman" panose="02020603050405020304" pitchFamily="18" charset="0"/>
                <a:cs typeface="Times New Roman" panose="02020603050405020304" pitchFamily="18" charset="0"/>
              </a:rPr>
              <a:t>Huấn luyện Model</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241" name="Straight Arrow Connector 240"/>
          <p:cNvCxnSpPr>
            <a:stCxn id="34" idx="2"/>
          </p:cNvCxnSpPr>
          <p:nvPr/>
        </p:nvCxnSpPr>
        <p:spPr>
          <a:xfrm>
            <a:off x="17031739" y="9677288"/>
            <a:ext cx="2636" cy="21635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endCxn id="35" idx="2"/>
          </p:cNvCxnSpPr>
          <p:nvPr/>
        </p:nvCxnSpPr>
        <p:spPr>
          <a:xfrm flipV="1">
            <a:off x="18841928" y="9677914"/>
            <a:ext cx="2" cy="2157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28">
            <a:extLst>
              <a:ext uri="{FF2B5EF4-FFF2-40B4-BE49-F238E27FC236}">
                <a16:creationId xmlns:a16="http://schemas.microsoft.com/office/drawing/2014/main" xmlns="" id="{392619DF-584F-494B-8D99-67C2DA1B48AD}"/>
              </a:ext>
            </a:extLst>
          </p:cNvPr>
          <p:cNvSpPr/>
          <p:nvPr/>
        </p:nvSpPr>
        <p:spPr>
          <a:xfrm>
            <a:off x="11165977" y="12119435"/>
            <a:ext cx="9639570" cy="4449887"/>
          </a:xfrm>
          <a:prstGeom prst="roundRect">
            <a:avLst/>
          </a:prstGeom>
          <a:noFill/>
          <a:ln w="31750">
            <a:solidFill>
              <a:schemeClr val="accent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47" name="Rectangle 246"/>
          <p:cNvSpPr/>
          <p:nvPr/>
        </p:nvSpPr>
        <p:spPr>
          <a:xfrm>
            <a:off x="13417692" y="12344824"/>
            <a:ext cx="5134740" cy="646331"/>
          </a:xfrm>
          <a:prstGeom prst="rect">
            <a:avLst/>
          </a:prstGeom>
        </p:spPr>
        <p:txBody>
          <a:bodyPr wrap="none">
            <a:spAutoFit/>
          </a:bodyPr>
          <a:lstStyle/>
          <a:p>
            <a:pPr algn="ct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HUẤN LUYỆN MODEL</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a:blip r:embed="rId17"/>
          <a:stretch>
            <a:fillRect/>
          </a:stretch>
        </p:blipFill>
        <p:spPr>
          <a:xfrm>
            <a:off x="17524928" y="14716893"/>
            <a:ext cx="2258336" cy="1280851"/>
          </a:xfrm>
          <a:prstGeom prst="rect">
            <a:avLst/>
          </a:prstGeom>
        </p:spPr>
      </p:pic>
      <p:sp>
        <p:nvSpPr>
          <p:cNvPr id="248" name="Rectangle 247"/>
          <p:cNvSpPr/>
          <p:nvPr/>
        </p:nvSpPr>
        <p:spPr>
          <a:xfrm>
            <a:off x="11662087" y="13327310"/>
            <a:ext cx="4715135" cy="1200329"/>
          </a:xfrm>
          <a:prstGeom prst="rect">
            <a:avLst/>
          </a:prstGeom>
        </p:spPr>
        <p:txBody>
          <a:bodyPr wrap="square">
            <a:spAutoFit/>
          </a:bodyPr>
          <a:lstStyle/>
          <a:p>
            <a:pPr marL="285750" indent="-285750">
              <a:buFont typeface="Arial" panose="020B0604020202020204" pitchFamily="34" charset="0"/>
              <a:buChar cha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Database : </a:t>
            </a:r>
            <a:r>
              <a:rPr lang="en-US" dirty="0" smtClean="0">
                <a:solidFill>
                  <a:schemeClr val="accent1">
                    <a:lumMod val="75000"/>
                  </a:schemeClr>
                </a:solidFill>
                <a:latin typeface="Times New Roman" panose="02020603050405020304" pitchFamily="18" charset="0"/>
                <a:cs typeface="Times New Roman" panose="02020603050405020304" pitchFamily="18" charset="0"/>
              </a:rPr>
              <a:t>cơ sở dữ liệu gồm 200 video , sau khi được trích thuộc tính sẽ được chia thành các bộ train, test, valid để phục vụ huấn luyện.</a:t>
            </a:r>
            <a:endParaRPr lang="en-US" dirty="0"/>
          </a:p>
        </p:txBody>
      </p:sp>
      <p:sp>
        <p:nvSpPr>
          <p:cNvPr id="250" name="Rectangle 249"/>
          <p:cNvSpPr/>
          <p:nvPr/>
        </p:nvSpPr>
        <p:spPr>
          <a:xfrm>
            <a:off x="11662088" y="19854460"/>
            <a:ext cx="8780018" cy="923330"/>
          </a:xfrm>
          <a:prstGeom prst="rect">
            <a:avLst/>
          </a:prstGeom>
        </p:spPr>
        <p:txBody>
          <a:bodyPr wrap="square">
            <a:spAutoFit/>
          </a:bodyPr>
          <a:lstStyle/>
          <a:p>
            <a:pPr marL="285750" indent="-285750">
              <a:buFont typeface="Arial" panose="020B0604020202020204" pitchFamily="34" charset="0"/>
              <a:buChar cha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Nhận dạng : </a:t>
            </a:r>
            <a:r>
              <a:rPr lang="en-US" dirty="0" smtClean="0">
                <a:solidFill>
                  <a:schemeClr val="accent1">
                    <a:lumMod val="75000"/>
                  </a:schemeClr>
                </a:solidFill>
                <a:latin typeface="Times New Roman" panose="02020603050405020304" pitchFamily="18" charset="0"/>
                <a:cs typeface="Times New Roman" panose="02020603050405020304" pitchFamily="18" charset="0"/>
              </a:rPr>
              <a:t>các thuộc tính của đối tượng sau khi trích sẽ được truyền vào mạng noron cùng với các trọng số  được huấn luyện, đ</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ể </a:t>
            </a:r>
            <a:r>
              <a:rPr lang="en-US" dirty="0" smtClean="0">
                <a:solidFill>
                  <a:schemeClr val="accent1">
                    <a:lumMod val="75000"/>
                  </a:schemeClr>
                </a:solidFill>
                <a:latin typeface="Times New Roman" panose="02020603050405020304" pitchFamily="18" charset="0"/>
                <a:cs typeface="Times New Roman" panose="02020603050405020304" pitchFamily="18" charset="0"/>
              </a:rPr>
              <a:t>nhận dạng kết quả ngã (fall) hay không ngã  (non). </a:t>
            </a:r>
            <a:endParaRPr lang="en-US" dirty="0"/>
          </a:p>
        </p:txBody>
      </p:sp>
      <p:pic>
        <p:nvPicPr>
          <p:cNvPr id="251" name="Picture 250"/>
          <p:cNvPicPr>
            <a:picLocks noChangeAspect="1"/>
          </p:cNvPicPr>
          <p:nvPr/>
        </p:nvPicPr>
        <p:blipFill>
          <a:blip r:embed="rId18"/>
          <a:stretch>
            <a:fillRect/>
          </a:stretch>
        </p:blipFill>
        <p:spPr>
          <a:xfrm>
            <a:off x="17703563" y="13252239"/>
            <a:ext cx="1901067" cy="1299709"/>
          </a:xfrm>
          <a:prstGeom prst="rect">
            <a:avLst/>
          </a:prstGeom>
        </p:spPr>
      </p:pic>
      <p:sp>
        <p:nvSpPr>
          <p:cNvPr id="252" name="Rectangle 251"/>
          <p:cNvSpPr/>
          <p:nvPr/>
        </p:nvSpPr>
        <p:spPr>
          <a:xfrm>
            <a:off x="11662087" y="14477437"/>
            <a:ext cx="3168274" cy="1477328"/>
          </a:xfrm>
          <a:prstGeom prst="rect">
            <a:avLst/>
          </a:prstGeom>
        </p:spPr>
        <p:txBody>
          <a:bodyPr wrap="square">
            <a:spAutoFit/>
          </a:bodyPr>
          <a:lstStyle/>
          <a:p>
            <a:pPr marL="285750" indent="-285750">
              <a:buFont typeface="Arial" panose="020B0604020202020204" pitchFamily="34" charset="0"/>
              <a:buChar cha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Model : </a:t>
            </a:r>
            <a:r>
              <a:rPr lang="en-US" dirty="0" smtClean="0">
                <a:solidFill>
                  <a:schemeClr val="accent1">
                    <a:lumMod val="75000"/>
                  </a:schemeClr>
                </a:solidFill>
                <a:latin typeface="Times New Roman" panose="02020603050405020304" pitchFamily="18" charset="0"/>
                <a:cs typeface="Times New Roman" panose="02020603050405020304" pitchFamily="18" charset="0"/>
              </a:rPr>
              <a:t>thông số Model </a:t>
            </a:r>
          </a:p>
          <a:p>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Input : 5</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	Số lớp ẩn : 2 </a:t>
            </a:r>
          </a:p>
          <a:p>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Số noron mỗi lớp ẩn : 128</a:t>
            </a:r>
            <a:r>
              <a:rPr lang="en-US" dirty="0">
                <a:solidFill>
                  <a:schemeClr val="accent1">
                    <a:lumMod val="75000"/>
                  </a:schemeClr>
                </a:solidFill>
                <a:latin typeface="Times New Roman" panose="02020603050405020304" pitchFamily="18" charset="0"/>
                <a:cs typeface="Times New Roman" panose="02020603050405020304" pitchFamily="18" charset="0"/>
              </a:rPr>
              <a:t>	</a:t>
            </a:r>
            <a:endParaRPr lang="en-US" dirty="0"/>
          </a:p>
        </p:txBody>
      </p:sp>
      <p:cxnSp>
        <p:nvCxnSpPr>
          <p:cNvPr id="255" name="Straight Connector 254"/>
          <p:cNvCxnSpPr/>
          <p:nvPr/>
        </p:nvCxnSpPr>
        <p:spPr>
          <a:xfrm>
            <a:off x="10691811" y="11819989"/>
            <a:ext cx="0" cy="1845522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Keras - Plot training, validation and test set accuracy - Stack Overflow"/>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303238" y="22591689"/>
            <a:ext cx="3676650" cy="264795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662088" y="23167463"/>
            <a:ext cx="4641150" cy="1200329"/>
          </a:xfrm>
          <a:prstGeom prst="rect">
            <a:avLst/>
          </a:prstGeom>
        </p:spPr>
        <p:txBody>
          <a:bodyPr wrap="square">
            <a:spAutoFit/>
          </a:bodyPr>
          <a:lstStyle/>
          <a:p>
            <a:pPr marL="285750" indent="-285750">
              <a:buFont typeface="Arial" panose="020B0604020202020204" pitchFamily="34" charset="0"/>
              <a:buChar cha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Độ chính xác của Model :  97%</a:t>
            </a:r>
          </a:p>
          <a:p>
            <a:pPr marL="285750" indent="-285750">
              <a:buFont typeface="Arial" panose="020B0604020202020204" pitchFamily="34" charset="0"/>
              <a:buChar char="•"/>
            </a:pPr>
            <a:r>
              <a:rPr lang="en-US" dirty="0" smtClean="0">
                <a:solidFill>
                  <a:schemeClr val="accent1">
                    <a:lumMod val="75000"/>
                  </a:schemeClr>
                </a:solidFill>
                <a:latin typeface="Times New Roman" panose="02020603050405020304" pitchFamily="18" charset="0"/>
                <a:cs typeface="Times New Roman" panose="02020603050405020304" pitchFamily="18" charset="0"/>
              </a:rPr>
              <a:t>Các hoạt động của đối tượng được phân tích chích xác, độ trễ thấp, để phát báo động kịp thời.</a:t>
            </a:r>
            <a:endParaRPr lang="en-US" dirty="0"/>
          </a:p>
        </p:txBody>
      </p:sp>
    </p:spTree>
    <p:extLst>
      <p:ext uri="{BB962C8B-B14F-4D97-AF65-F5344CB8AC3E}">
        <p14:creationId xmlns:p14="http://schemas.microsoft.com/office/powerpoint/2010/main" val="360049026"/>
      </p:ext>
    </p:extLst>
  </p:cSld>
  <p:clrMapOvr>
    <a:masterClrMapping/>
  </p:clrMapOvr>
</p:sld>
</file>

<file path=ppt/theme/theme1.xml><?xml version="1.0" encoding="utf-8"?>
<a:theme xmlns:a="http://schemas.openxmlformats.org/drawingml/2006/main" name="Chủ đề Office">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1360</TotalTime>
  <Words>558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Chủ đề Office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Huy Phạm</dc:creator>
  <cp:lastModifiedBy>N links</cp:lastModifiedBy>
  <cp:revision>77</cp:revision>
  <dcterms:created xsi:type="dcterms:W3CDTF">2019-11-17T12:17:48Z</dcterms:created>
  <dcterms:modified xsi:type="dcterms:W3CDTF">2020-11-09T10:40:58Z</dcterms:modified>
</cp:coreProperties>
</file>