
<file path=[Content_Types].xml><?xml version="1.0" encoding="utf-8"?>
<Types xmlns="http://schemas.openxmlformats.org/package/2006/content-types"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3" r:id="rId7"/>
    <p:sldId id="268" r:id="rId8"/>
    <p:sldId id="262" r:id="rId9"/>
    <p:sldId id="276" r:id="rId10"/>
    <p:sldId id="277" r:id="rId11"/>
    <p:sldId id="280" r:id="rId12"/>
    <p:sldId id="281" r:id="rId13"/>
    <p:sldId id="282" r:id="rId14"/>
    <p:sldId id="271" r:id="rId15"/>
    <p:sldId id="270" r:id="rId16"/>
    <p:sldId id="272" r:id="rId17"/>
    <p:sldId id="266" r:id="rId18"/>
    <p:sldId id="263" r:id="rId19"/>
    <p:sldId id="26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43.sv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2.svg"/><Relationship Id="rId15" Type="http://schemas.openxmlformats.org/officeDocument/2006/relationships/image" Target="../media/image6.svg"/><Relationship Id="rId10" Type="http://schemas.openxmlformats.org/officeDocument/2006/relationships/image" Target="../media/image46.png"/><Relationship Id="rId4" Type="http://schemas.openxmlformats.org/officeDocument/2006/relationships/image" Target="../media/image1.png"/><Relationship Id="rId9" Type="http://schemas.openxmlformats.org/officeDocument/2006/relationships/image" Target="../media/image45.svg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pm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224"/>
            <a:ext cx="9144000" cy="333102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An approach in AI to </a:t>
            </a:r>
            <a:r>
              <a:rPr lang="en-U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Gomoku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game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10780" y="394805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90" y="4267485"/>
            <a:ext cx="9144000" cy="23012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Khanh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Thu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Hieu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Minh Tuan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 Tran Hai Quan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Duc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83407" y="4027261"/>
            <a:ext cx="2684499" cy="268449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3" y="0"/>
            <a:ext cx="10860158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Heuristics / Calculate point</a:t>
            </a:r>
          </a:p>
        </p:txBody>
      </p:sp>
      <p:pic>
        <p:nvPicPr>
          <p:cNvPr id="4" name="Picture 3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1803EDCE-8B99-5303-92B1-BCC52269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1" y="2643446"/>
            <a:ext cx="2720367" cy="272843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7D807CC-9123-3CA5-B3DE-82E3FAAE6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56" y="1027257"/>
            <a:ext cx="2525554" cy="2533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D1E18-0CCD-F877-2914-D6B8F8F69C57}"/>
              </a:ext>
            </a:extLst>
          </p:cNvPr>
          <p:cNvSpPr txBox="1"/>
          <p:nvPr/>
        </p:nvSpPr>
        <p:spPr>
          <a:xfrm>
            <a:off x="7211848" y="2090841"/>
            <a:ext cx="430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 = 1,000 =&gt; lower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CC9F8-98CC-13FD-4E09-DE87D29C8F27}"/>
              </a:ext>
            </a:extLst>
          </p:cNvPr>
          <p:cNvSpPr txBox="1"/>
          <p:nvPr/>
        </p:nvSpPr>
        <p:spPr>
          <a:xfrm>
            <a:off x="7293033" y="5110275"/>
            <a:ext cx="458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 = 10,000 =&gt; higher point</a:t>
            </a:r>
          </a:p>
        </p:txBody>
      </p:sp>
      <p:pic>
        <p:nvPicPr>
          <p:cNvPr id="12" name="Picture 11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C9100C32-28CA-D6C2-6010-F7EAA5EF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477" y="4203055"/>
            <a:ext cx="2525555" cy="25330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DB3826-4FE2-5C1F-E5DB-2AEE8EA6ADD1}"/>
              </a:ext>
            </a:extLst>
          </p:cNvPr>
          <p:cNvCxnSpPr/>
          <p:nvPr/>
        </p:nvCxnSpPr>
        <p:spPr>
          <a:xfrm flipV="1">
            <a:off x="2829948" y="2568151"/>
            <a:ext cx="1377808" cy="992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39FEBD-F06A-C24F-9BE3-962C383FE48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29948" y="4007666"/>
            <a:ext cx="1399529" cy="1461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5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3" y="0"/>
            <a:ext cx="10860158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Heuristics / First move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13C7E-DD6F-00F9-588D-C6AEDE2C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34" y="2102519"/>
            <a:ext cx="3764468" cy="3717352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BC722853-0D62-8383-8DC0-6DEE22CC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510" y="2113228"/>
            <a:ext cx="3680038" cy="371735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D4D47A-9232-08BA-66EC-8E5E2E6FE13E}"/>
              </a:ext>
            </a:extLst>
          </p:cNvPr>
          <p:cNvSpPr txBox="1">
            <a:spLocks/>
          </p:cNvSpPr>
          <p:nvPr/>
        </p:nvSpPr>
        <p:spPr>
          <a:xfrm>
            <a:off x="1121080" y="1142925"/>
            <a:ext cx="2968781" cy="84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B05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</a:t>
            </a:r>
            <a:r>
              <a:rPr lang="en-US" sz="2800" dirty="0">
                <a:latin typeface="Rockwell" panose="02060603020205020403" pitchFamily="18" charset="0"/>
              </a:rPr>
              <a:t>Higher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FA02D-EB49-7D1A-4F4D-261F9B260AF7}"/>
              </a:ext>
            </a:extLst>
          </p:cNvPr>
          <p:cNvSpPr txBox="1">
            <a:spLocks/>
          </p:cNvSpPr>
          <p:nvPr/>
        </p:nvSpPr>
        <p:spPr>
          <a:xfrm>
            <a:off x="7093962" y="1027420"/>
            <a:ext cx="2968781" cy="95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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Lower point</a:t>
            </a:r>
          </a:p>
        </p:txBody>
      </p:sp>
    </p:spTree>
    <p:extLst>
      <p:ext uri="{BB962C8B-B14F-4D97-AF65-F5344CB8AC3E}">
        <p14:creationId xmlns:p14="http://schemas.microsoft.com/office/powerpoint/2010/main" val="35047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3" y="0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Alpha-Beta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FE447-3C62-48C4-96BE-A5D6261E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3" y="2266060"/>
            <a:ext cx="5722892" cy="4113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1D456-02AA-17A0-C3C4-8880D89EEB21}"/>
              </a:ext>
            </a:extLst>
          </p:cNvPr>
          <p:cNvSpPr txBox="1"/>
          <p:nvPr/>
        </p:nvSpPr>
        <p:spPr>
          <a:xfrm>
            <a:off x="511653" y="885324"/>
            <a:ext cx="10378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If a search branch cannot improve on the utility function value we already have, then that branch is not considered.</a:t>
            </a:r>
          </a:p>
        </p:txBody>
      </p:sp>
    </p:spTree>
    <p:extLst>
      <p:ext uri="{BB962C8B-B14F-4D97-AF65-F5344CB8AC3E}">
        <p14:creationId xmlns:p14="http://schemas.microsoft.com/office/powerpoint/2010/main" val="274507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3" y="374073"/>
            <a:ext cx="8378529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Functionalities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83BC7-49D6-D87D-5605-12F74625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0" y="2102976"/>
            <a:ext cx="8191772" cy="32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7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446" y="2915371"/>
            <a:ext cx="2164081" cy="10272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59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Thank you &lt;3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00846" y="-109920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Achievements: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Completed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Completed algorithm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Difficulty: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Shortage of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Shortage of skills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397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78529" cy="1027257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Introduction to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Gomoku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Game</a:t>
            </a:r>
          </a:p>
        </p:txBody>
      </p:sp>
      <p:pic>
        <p:nvPicPr>
          <p:cNvPr id="37" name="Picture 36" descr="Table&#10;&#10;Description automatically generated">
            <a:extLst>
              <a:ext uri="{FF2B5EF4-FFF2-40B4-BE49-F238E27FC236}">
                <a16:creationId xmlns:a16="http://schemas.microsoft.com/office/drawing/2014/main" id="{F7863BD9-4077-9DFB-2D6B-E6EAC3A2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65" y="891852"/>
            <a:ext cx="2947237" cy="2765222"/>
          </a:xfrm>
          <a:prstGeom prst="rect">
            <a:avLst/>
          </a:prstGeom>
        </p:spPr>
      </p:pic>
      <p:sp>
        <p:nvSpPr>
          <p:cNvPr id="38" name="AutoShape 2">
            <a:extLst>
              <a:ext uri="{FF2B5EF4-FFF2-40B4-BE49-F238E27FC236}">
                <a16:creationId xmlns:a16="http://schemas.microsoft.com/office/drawing/2014/main" id="{50C23BD2-EF57-912A-F0FA-005A00209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807" y="2147887"/>
            <a:ext cx="2476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175AD95-0DCA-660D-5DFE-A0B6D41A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19" y="904958"/>
            <a:ext cx="3007175" cy="27521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A420835-E29E-6AD5-2199-6EE7C50A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09" y="3825574"/>
            <a:ext cx="3007174" cy="28357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DB83AAE-8BA2-5D13-DA05-D7B294043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420" y="891852"/>
            <a:ext cx="2965398" cy="2765222"/>
          </a:xfrm>
          <a:prstGeom prst="rect">
            <a:avLst/>
          </a:prstGeom>
        </p:spPr>
      </p:pic>
      <p:pic>
        <p:nvPicPr>
          <p:cNvPr id="47" name="Picture 46" descr="Chart, scatter chart&#10;&#10;Description automatically generated">
            <a:extLst>
              <a:ext uri="{FF2B5EF4-FFF2-40B4-BE49-F238E27FC236}">
                <a16:creationId xmlns:a16="http://schemas.microsoft.com/office/drawing/2014/main" id="{5FC29081-6784-62CF-2132-3096BF8AA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496" y="3870210"/>
            <a:ext cx="2531939" cy="27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4" y="1825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95" y="1253331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Introduction to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Gomoku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Game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Development approach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Algorithms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Heuristics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Minimax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Alpha-Beta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Functionalities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79" y="150129"/>
            <a:ext cx="8378529" cy="1027257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Introduction to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Gomoku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Game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5E0C1860-F0FF-9749-BB16-8F9AFBD9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67" y="3030625"/>
            <a:ext cx="3042896" cy="332427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81EAC90B-979E-BE58-B726-4294AD36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19" y="3030625"/>
            <a:ext cx="3062335" cy="3336107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BF7A61C-804B-6407-F3C4-DAD0C2C9E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9" y="3042459"/>
            <a:ext cx="3338555" cy="33242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ABFEC1-EB50-B67E-D00D-B7B388348C29}"/>
              </a:ext>
            </a:extLst>
          </p:cNvPr>
          <p:cNvSpPr txBox="1"/>
          <p:nvPr/>
        </p:nvSpPr>
        <p:spPr>
          <a:xfrm>
            <a:off x="353579" y="2249728"/>
            <a:ext cx="238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X 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36636-FD73-01A0-392E-850FFE1DB3AD}"/>
              </a:ext>
            </a:extLst>
          </p:cNvPr>
          <p:cNvSpPr txBox="1"/>
          <p:nvPr/>
        </p:nvSpPr>
        <p:spPr>
          <a:xfrm>
            <a:off x="353579" y="1229428"/>
            <a:ext cx="4780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Standard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Gomoku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35372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79" y="150129"/>
            <a:ext cx="8378529" cy="1027257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Development Approach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36048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67DA95-074A-FBB9-3264-46754F38FAC3}"/>
              </a:ext>
            </a:extLst>
          </p:cNvPr>
          <p:cNvSpPr/>
          <p:nvPr/>
        </p:nvSpPr>
        <p:spPr>
          <a:xfrm>
            <a:off x="174033" y="1177386"/>
            <a:ext cx="8170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for UI: Turtle /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tkinter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D3B58D-24D4-F1BF-C5BF-CDEB49372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8" y="1994637"/>
            <a:ext cx="3551178" cy="19090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6765E5-74D4-51E2-377D-65BA7FA401A3}"/>
              </a:ext>
            </a:extLst>
          </p:cNvPr>
          <p:cNvSpPr/>
          <p:nvPr/>
        </p:nvSpPr>
        <p:spPr>
          <a:xfrm>
            <a:off x="206175" y="4228508"/>
            <a:ext cx="8170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algorithms: Minimax / Alpha-Beta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DD72D4-AC50-AB8E-EB27-DC5D5BB0B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35" y="4815686"/>
            <a:ext cx="3836098" cy="18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0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: MAX plays to maximize his score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: MIN plays to minimize his opponent’s score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91CE4-50D5-0ECD-7069-9BF58B894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549848"/>
            <a:ext cx="3331145" cy="31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FBFC8-430B-34AA-93E2-66F53BFAAE01}"/>
              </a:ext>
            </a:extLst>
          </p:cNvPr>
          <p:cNvCxnSpPr>
            <a:cxnSpLocks/>
          </p:cNvCxnSpPr>
          <p:nvPr/>
        </p:nvCxnSpPr>
        <p:spPr>
          <a:xfrm flipH="1">
            <a:off x="2128058" y="2441984"/>
            <a:ext cx="3449782" cy="830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15428CAA-9A13-0032-B91C-015DD662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36" y="3272553"/>
            <a:ext cx="2744309" cy="22773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09299C-E8EA-1490-3990-42A308F4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714" y="3272553"/>
            <a:ext cx="2658284" cy="2277396"/>
          </a:xfrm>
          <a:prstGeom prst="rect">
            <a:avLst/>
          </a:prstGeom>
        </p:spPr>
      </p:pic>
      <p:pic>
        <p:nvPicPr>
          <p:cNvPr id="27" name="Picture 26" descr="A graph with numbers and symbols&#10;&#10;Description automatically generated with low confidence">
            <a:extLst>
              <a:ext uri="{FF2B5EF4-FFF2-40B4-BE49-F238E27FC236}">
                <a16:creationId xmlns:a16="http://schemas.microsoft.com/office/drawing/2014/main" id="{E73D1B0A-A32C-6671-2A09-234F9C6A1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15" y="3272553"/>
            <a:ext cx="3220752" cy="227739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72A5BE-DA2F-171B-38FB-5C6E455F3D9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77840" y="2441984"/>
            <a:ext cx="204651" cy="830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FA877-4AE4-CDC2-98D0-F0309934FF0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577840" y="2441984"/>
            <a:ext cx="3716016" cy="830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EE093931-F2A1-1F7F-AD12-749620333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301" y="169353"/>
            <a:ext cx="2777078" cy="22773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A5C058F-8F0F-977E-EBFF-602051EA6969}"/>
              </a:ext>
            </a:extLst>
          </p:cNvPr>
          <p:cNvSpPr txBox="1"/>
          <p:nvPr/>
        </p:nvSpPr>
        <p:spPr>
          <a:xfrm>
            <a:off x="989214" y="5826520"/>
            <a:ext cx="1828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 </a:t>
            </a:r>
            <a:r>
              <a:rPr lang="en-US" sz="3000" b="1" dirty="0"/>
              <a:t>1 points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AB537-B3CF-8814-63CA-9FCDBA85CFB9}"/>
              </a:ext>
            </a:extLst>
          </p:cNvPr>
          <p:cNvSpPr txBox="1"/>
          <p:nvPr/>
        </p:nvSpPr>
        <p:spPr>
          <a:xfrm>
            <a:off x="4845299" y="5826520"/>
            <a:ext cx="1982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</a:t>
            </a:r>
            <a:r>
              <a:rPr lang="en-US" sz="3000" b="1" dirty="0"/>
              <a:t>15 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83F467-80B9-7F5D-7F77-D9AF0BCB4446}"/>
              </a:ext>
            </a:extLst>
          </p:cNvPr>
          <p:cNvSpPr txBox="1"/>
          <p:nvPr/>
        </p:nvSpPr>
        <p:spPr>
          <a:xfrm>
            <a:off x="8677694" y="5825818"/>
            <a:ext cx="1828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 </a:t>
            </a:r>
            <a:r>
              <a:rPr lang="en-US" sz="3000" b="1" dirty="0"/>
              <a:t>0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9B9E2C-926A-C35F-88BE-3A9C24765807}"/>
              </a:ext>
            </a:extLst>
          </p:cNvPr>
          <p:cNvSpPr txBox="1"/>
          <p:nvPr/>
        </p:nvSpPr>
        <p:spPr>
          <a:xfrm>
            <a:off x="22036" y="2718555"/>
            <a:ext cx="15537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Depth=1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2D35D-E0B3-8904-32D4-BDABFA77EF6E}"/>
              </a:ext>
            </a:extLst>
          </p:cNvPr>
          <p:cNvSpPr txBox="1"/>
          <p:nvPr/>
        </p:nvSpPr>
        <p:spPr>
          <a:xfrm>
            <a:off x="133508" y="169353"/>
            <a:ext cx="170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(Easy mode)</a:t>
            </a:r>
          </a:p>
        </p:txBody>
      </p:sp>
    </p:spTree>
    <p:extLst>
      <p:ext uri="{BB962C8B-B14F-4D97-AF65-F5344CB8AC3E}">
        <p14:creationId xmlns:p14="http://schemas.microsoft.com/office/powerpoint/2010/main" val="40833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FBFC8-430B-34AA-93E2-66F53BFAAE0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328927" y="3243120"/>
            <a:ext cx="0" cy="34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72A5BE-DA2F-171B-38FB-5C6E455F3D9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328927" y="893794"/>
            <a:ext cx="3033836" cy="464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FA877-4AE4-CDC2-98D0-F0309934FF0B}"/>
              </a:ext>
            </a:extLst>
          </p:cNvPr>
          <p:cNvCxnSpPr>
            <a:cxnSpLocks/>
          </p:cNvCxnSpPr>
          <p:nvPr/>
        </p:nvCxnSpPr>
        <p:spPr>
          <a:xfrm>
            <a:off x="6241002" y="836659"/>
            <a:ext cx="3126413" cy="39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B3F56C83-4E2D-C07E-5851-8AE64E2C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2" y="252882"/>
            <a:ext cx="1539327" cy="1516689"/>
          </a:xfrm>
          <a:prstGeom prst="rect">
            <a:avLst/>
          </a:prstGeom>
        </p:spPr>
      </p:pic>
      <p:pic>
        <p:nvPicPr>
          <p:cNvPr id="7" name="Picture 6" descr="A graph with numbers and symbols&#10;&#10;Description automatically generated with low confidence">
            <a:extLst>
              <a:ext uri="{FF2B5EF4-FFF2-40B4-BE49-F238E27FC236}">
                <a16:creationId xmlns:a16="http://schemas.microsoft.com/office/drawing/2014/main" id="{A9C6BC09-EC74-432B-3C44-1D760AA1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95" y="1232844"/>
            <a:ext cx="1921094" cy="1909693"/>
          </a:xfrm>
          <a:prstGeom prst="rect">
            <a:avLst/>
          </a:prstGeom>
        </p:spPr>
      </p:pic>
      <p:pic>
        <p:nvPicPr>
          <p:cNvPr id="10" name="Picture 9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78EB757-A245-617B-0CB0-397F35496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269" y="1357941"/>
            <a:ext cx="1913316" cy="1885179"/>
          </a:xfrm>
          <a:prstGeom prst="rect">
            <a:avLst/>
          </a:prstGeom>
        </p:spPr>
      </p:pic>
      <p:pic>
        <p:nvPicPr>
          <p:cNvPr id="12" name="Picture 11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769769AE-B122-AD42-D9F0-544887333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269" y="3586743"/>
            <a:ext cx="1913316" cy="1913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7526A3-9CB0-8659-91A1-86EB65ED763B}"/>
              </a:ext>
            </a:extLst>
          </p:cNvPr>
          <p:cNvSpPr txBox="1"/>
          <p:nvPr/>
        </p:nvSpPr>
        <p:spPr>
          <a:xfrm>
            <a:off x="3424740" y="1962679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14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3D8E6-1BD4-FAA3-0A28-E77BF1E7EFAE}"/>
              </a:ext>
            </a:extLst>
          </p:cNvPr>
          <p:cNvSpPr txBox="1"/>
          <p:nvPr/>
        </p:nvSpPr>
        <p:spPr>
          <a:xfrm>
            <a:off x="10703007" y="195685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14 points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D727C6-E0C7-4974-5E6B-FDD8D5507B2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8927" y="5500059"/>
            <a:ext cx="0" cy="54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A2549B-BD7D-7634-D789-5A83609A998D}"/>
              </a:ext>
            </a:extLst>
          </p:cNvPr>
          <p:cNvSpPr txBox="1"/>
          <p:nvPr/>
        </p:nvSpPr>
        <p:spPr>
          <a:xfrm>
            <a:off x="1592187" y="6051446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</a:t>
            </a:r>
            <a:r>
              <a:rPr lang="en-US" sz="2400" dirty="0">
                <a:solidFill>
                  <a:srgbClr val="00B05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Win faster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737774-FF98-ED23-3E06-8EAEE0AA104C}"/>
              </a:ext>
            </a:extLst>
          </p:cNvPr>
          <p:cNvSpPr txBox="1"/>
          <p:nvPr/>
        </p:nvSpPr>
        <p:spPr>
          <a:xfrm>
            <a:off x="119010" y="1962679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245C8B-0955-C05E-979F-4896312ECE79}"/>
              </a:ext>
            </a:extLst>
          </p:cNvPr>
          <p:cNvSpPr txBox="1"/>
          <p:nvPr/>
        </p:nvSpPr>
        <p:spPr>
          <a:xfrm>
            <a:off x="119010" y="4259763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3D51BA-11E0-3CA9-3D65-C76A8978A414}"/>
              </a:ext>
            </a:extLst>
          </p:cNvPr>
          <p:cNvSpPr txBox="1"/>
          <p:nvPr/>
        </p:nvSpPr>
        <p:spPr>
          <a:xfrm>
            <a:off x="7476119" y="1535057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E4215F-CDF0-009A-248F-75BA076F8D59}"/>
              </a:ext>
            </a:extLst>
          </p:cNvPr>
          <p:cNvCxnSpPr>
            <a:cxnSpLocks/>
          </p:cNvCxnSpPr>
          <p:nvPr/>
        </p:nvCxnSpPr>
        <p:spPr>
          <a:xfrm flipH="1">
            <a:off x="7689008" y="2601603"/>
            <a:ext cx="990287" cy="638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D5DFDD6F-86C7-BA90-EF6A-838504A8A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677" y="3760587"/>
            <a:ext cx="1974122" cy="1739472"/>
          </a:xfrm>
          <a:prstGeom prst="rect">
            <a:avLst/>
          </a:prstGeom>
        </p:spPr>
      </p:pic>
      <p:pic>
        <p:nvPicPr>
          <p:cNvPr id="50" name="Picture 49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74917B30-378D-53E9-B168-E855B3F0A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68" y="2705853"/>
            <a:ext cx="1598340" cy="18375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7EE77B-6967-4041-8F0D-8857D923A6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689008" y="3858420"/>
            <a:ext cx="887669" cy="771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064A93-B8DE-8573-AC07-05862F814462}"/>
              </a:ext>
            </a:extLst>
          </p:cNvPr>
          <p:cNvCxnSpPr>
            <a:cxnSpLocks/>
          </p:cNvCxnSpPr>
          <p:nvPr/>
        </p:nvCxnSpPr>
        <p:spPr>
          <a:xfrm>
            <a:off x="9575233" y="5500059"/>
            <a:ext cx="0" cy="402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A9CF6AF-1744-5161-87B5-01A14737982B}"/>
              </a:ext>
            </a:extLst>
          </p:cNvPr>
          <p:cNvSpPr txBox="1"/>
          <p:nvPr/>
        </p:nvSpPr>
        <p:spPr>
          <a:xfrm>
            <a:off x="8576677" y="5856499"/>
            <a:ext cx="189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</a:t>
            </a: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Win slower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F118-0C03-E2E2-6E7B-23DE2020745D}"/>
              </a:ext>
            </a:extLst>
          </p:cNvPr>
          <p:cNvSpPr txBox="1"/>
          <p:nvPr/>
        </p:nvSpPr>
        <p:spPr>
          <a:xfrm>
            <a:off x="4794252" y="3263715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E18F4-E835-0D5D-B6C6-FEAF5F03181D}"/>
              </a:ext>
            </a:extLst>
          </p:cNvPr>
          <p:cNvSpPr txBox="1"/>
          <p:nvPr/>
        </p:nvSpPr>
        <p:spPr>
          <a:xfrm>
            <a:off x="7476119" y="4787157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58D8B-89CC-C4A2-74E9-B7ED981FAE32}"/>
              </a:ext>
            </a:extLst>
          </p:cNvPr>
          <p:cNvSpPr txBox="1"/>
          <p:nvPr/>
        </p:nvSpPr>
        <p:spPr>
          <a:xfrm>
            <a:off x="119010" y="115033"/>
            <a:ext cx="321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Same point(hard mode)</a:t>
            </a:r>
          </a:p>
        </p:txBody>
      </p:sp>
    </p:spTree>
    <p:extLst>
      <p:ext uri="{BB962C8B-B14F-4D97-AF65-F5344CB8AC3E}">
        <p14:creationId xmlns:p14="http://schemas.microsoft.com/office/powerpoint/2010/main" val="30101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3" y="0"/>
            <a:ext cx="10860158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Heuristics / Reduce space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57B70CA-BFBA-1E7E-43A3-870BF182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53" y="1027257"/>
            <a:ext cx="4579321" cy="456037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1E45421-9501-71F5-D6B9-4EC107D08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5" y="1027257"/>
            <a:ext cx="4579321" cy="456037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7EC7A572-0A4F-AB6B-1F23-AA1C732FDE3C}"/>
              </a:ext>
            </a:extLst>
          </p:cNvPr>
          <p:cNvSpPr/>
          <p:nvPr/>
        </p:nvSpPr>
        <p:spPr>
          <a:xfrm>
            <a:off x="6301048" y="4364181"/>
            <a:ext cx="282632" cy="17789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9D19C-4333-55B5-3657-4A6FBD3CAD1F}"/>
              </a:ext>
            </a:extLst>
          </p:cNvPr>
          <p:cNvSpPr txBox="1"/>
          <p:nvPr/>
        </p:nvSpPr>
        <p:spPr>
          <a:xfrm>
            <a:off x="5659099" y="6026724"/>
            <a:ext cx="588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Ignore gray region =&gt; faster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A19DD6-E8AA-D7BA-A331-D7E9E1341A7A}"/>
              </a:ext>
            </a:extLst>
          </p:cNvPr>
          <p:cNvCxnSpPr>
            <a:cxnSpLocks/>
          </p:cNvCxnSpPr>
          <p:nvPr/>
        </p:nvCxnSpPr>
        <p:spPr>
          <a:xfrm>
            <a:off x="5170516" y="3429000"/>
            <a:ext cx="920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6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629"/>
            <a:ext cx="10860158" cy="1027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Algorithms / Heuristics / Calculate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FFF4-5E5E-8106-FB7F-524614A497C1}"/>
              </a:ext>
            </a:extLst>
          </p:cNvPr>
          <p:cNvSpPr txBox="1"/>
          <p:nvPr/>
        </p:nvSpPr>
        <p:spPr>
          <a:xfrm>
            <a:off x="108066" y="1793777"/>
            <a:ext cx="2859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4 directions: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D9C9-94AF-E7D9-093B-EB564B3AB0E5}"/>
              </a:ext>
            </a:extLst>
          </p:cNvPr>
          <p:cNvSpPr txBox="1"/>
          <p:nvPr/>
        </p:nvSpPr>
        <p:spPr>
          <a:xfrm>
            <a:off x="108066" y="4835470"/>
            <a:ext cx="454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Prevent opponent to win: </a:t>
            </a:r>
          </a:p>
        </p:txBody>
      </p:sp>
      <p:pic>
        <p:nvPicPr>
          <p:cNvPr id="13" name="Picture 12" descr="A graph with numbers and symbols&#10;&#10;Description automatically generated with low confidence">
            <a:extLst>
              <a:ext uri="{FF2B5EF4-FFF2-40B4-BE49-F238E27FC236}">
                <a16:creationId xmlns:a16="http://schemas.microsoft.com/office/drawing/2014/main" id="{7603EFB5-3D79-3D9D-80DA-D152E668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92" y="877628"/>
            <a:ext cx="3104708" cy="2648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EDAC81-C862-326A-3CC5-8222DB2A8709}"/>
              </a:ext>
            </a:extLst>
          </p:cNvPr>
          <p:cNvSpPr txBox="1"/>
          <p:nvPr/>
        </p:nvSpPr>
        <p:spPr>
          <a:xfrm>
            <a:off x="6806161" y="1675267"/>
            <a:ext cx="362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 = 7 + 7 = 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D6AA8-A19E-EB79-A43E-B4D550CF0F52}"/>
              </a:ext>
            </a:extLst>
          </p:cNvPr>
          <p:cNvSpPr txBox="1"/>
          <p:nvPr/>
        </p:nvSpPr>
        <p:spPr>
          <a:xfrm>
            <a:off x="9310255" y="4866247"/>
            <a:ext cx="210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 = 1,000</a:t>
            </a:r>
          </a:p>
        </p:txBody>
      </p:sp>
      <p:pic>
        <p:nvPicPr>
          <p:cNvPr id="21" name="Picture 20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7DF80529-ABF1-9F0F-6BE0-979B6AC84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636" y="3801049"/>
            <a:ext cx="4145050" cy="27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D3663555DB2438BF74B494BAE89C8" ma:contentTypeVersion="12" ma:contentTypeDescription="Create a new document." ma:contentTypeScope="" ma:versionID="5347e16623a2caad950d9255a535f9a6">
  <xsd:schema xmlns:xsd="http://www.w3.org/2001/XMLSchema" xmlns:xs="http://www.w3.org/2001/XMLSchema" xmlns:p="http://schemas.microsoft.com/office/2006/metadata/properties" xmlns:ns3="57945dba-2976-4672-84bb-2c30bca50093" xmlns:ns4="5aea5067-4265-44e4-b8fe-ef6a57704821" targetNamespace="http://schemas.microsoft.com/office/2006/metadata/properties" ma:root="true" ma:fieldsID="eb9c03c4614586f08677566a3db218be" ns3:_="" ns4:_="">
    <xsd:import namespace="57945dba-2976-4672-84bb-2c30bca50093"/>
    <xsd:import namespace="5aea5067-4265-44e4-b8fe-ef6a577048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45dba-2976-4672-84bb-2c30bca50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a5067-4265-44e4-b8fe-ef6a5770482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A1D7E6-BE49-455D-8A2A-7E12DA41CB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FA3E9A-9ED2-4F05-88BA-1A77046EE699}">
  <ds:schemaRefs>
    <ds:schemaRef ds:uri="http://schemas.openxmlformats.org/package/2006/metadata/core-properties"/>
    <ds:schemaRef ds:uri="http://schemas.microsoft.com/office/2006/documentManagement/types"/>
    <ds:schemaRef ds:uri="57945dba-2976-4672-84bb-2c30bca50093"/>
    <ds:schemaRef ds:uri="http://purl.org/dc/terms/"/>
    <ds:schemaRef ds:uri="5aea5067-4265-44e4-b8fe-ef6a57704821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5A0D8A-979B-4C58-B6B0-2430CBC65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45dba-2976-4672-84bb-2c30bca50093"/>
    <ds:schemaRef ds:uri="5aea5067-4265-44e4-b8fe-ef6a577048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654</TotalTime>
  <Words>259</Words>
  <Application>Microsoft Office PowerPoint</Application>
  <PresentationFormat>Widescreen</PresentationFormat>
  <Paragraphs>75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Tahoma</vt:lpstr>
      <vt:lpstr>Wingdings</vt:lpstr>
      <vt:lpstr>Office Theme</vt:lpstr>
      <vt:lpstr>An approach in AI to Gomoku game</vt:lpstr>
      <vt:lpstr>Contents</vt:lpstr>
      <vt:lpstr>Introduction to Gomoku Game</vt:lpstr>
      <vt:lpstr>Development Approach</vt:lpstr>
      <vt:lpstr>Algorithms / Minimax</vt:lpstr>
      <vt:lpstr>PowerPoint Presentation</vt:lpstr>
      <vt:lpstr>PowerPoint Presentation</vt:lpstr>
      <vt:lpstr>Algorithms / Heuristics / Reduce space</vt:lpstr>
      <vt:lpstr>Algorithms / Heuristics / Calculate point</vt:lpstr>
      <vt:lpstr>Algorithms / Heuristics / Calculate point</vt:lpstr>
      <vt:lpstr>Algorithms / Heuristics / First move</vt:lpstr>
      <vt:lpstr>Algorithms / Alpha-Beta pruning</vt:lpstr>
      <vt:lpstr>Functionalities</vt:lpstr>
      <vt:lpstr>Demo</vt:lpstr>
      <vt:lpstr>Thank you &lt;3</vt:lpstr>
      <vt:lpstr>Summary</vt:lpstr>
      <vt:lpstr>Introduction to Gomoku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in AI to Gomoku game (Tik Tak Toe)</dc:title>
  <dc:creator>BUI TRAN HAI QUAN 20194821</dc:creator>
  <cp:lastModifiedBy>Ryan Nguyen</cp:lastModifiedBy>
  <cp:revision>70</cp:revision>
  <dcterms:created xsi:type="dcterms:W3CDTF">2022-12-20T01:55:43Z</dcterms:created>
  <dcterms:modified xsi:type="dcterms:W3CDTF">2023-01-29T17:52:08Z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0x010100EF9D3663555DB2438BF74B494BAE89C8</vt:lpwstr>
  </property>
</Properties>
</file>