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03462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Close-up of the top of a hot-air balloon viewed from above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Hot-air balloons viewed from below against a blue sky"/>
          <p:cNvSpPr>
            <a:spLocks noGrp="1"/>
          </p:cNvSpPr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62" name="Hot-air balloons viewed from below against a blue sky"/>
          <p:cNvSpPr>
            <a:spLocks noGrp="1"/>
          </p:cNvSpPr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35000" marR="0" indent="-6350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44600" marR="0" indent="-6350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54200" marR="0" indent="-6350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63800" marR="0" indent="-6350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73400" marR="0" indent="-6350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83000" marR="0" indent="-6350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92600" marR="0" indent="-6350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902200" marR="0" indent="-6350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511800" marR="0" indent="-6350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6EHv3jX2mw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am 4…"/>
          <p:cNvSpPr txBox="1">
            <a:spLocks noGrp="1"/>
          </p:cNvSpPr>
          <p:nvPr>
            <p:ph type="body" sz="quarter" idx="1"/>
          </p:nvPr>
        </p:nvSpPr>
        <p:spPr>
          <a:xfrm>
            <a:off x="1201341" y="10050557"/>
            <a:ext cx="21971002" cy="243358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Team 4</a:t>
            </a:r>
          </a:p>
          <a:p>
            <a:r>
              <a:t>Nguyen Khanh Linh       20194789</a:t>
            </a:r>
          </a:p>
          <a:p>
            <a:r>
              <a:t>Le Minh Hieu                  20184257</a:t>
            </a:r>
          </a:p>
          <a:p>
            <a:r>
              <a:t>Hoang Dai Long             20194792</a:t>
            </a:r>
          </a:p>
        </p:txBody>
      </p:sp>
      <p:sp>
        <p:nvSpPr>
          <p:cNvPr id="152" name="Heap Bubble Shell Sort"/>
          <p:cNvSpPr txBox="1">
            <a:spLocks noGrp="1"/>
          </p:cNvSpPr>
          <p:nvPr>
            <p:ph type="title"/>
          </p:nvPr>
        </p:nvSpPr>
        <p:spPr>
          <a:xfrm>
            <a:off x="1206497" y="774033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Heap Bubble Shell Sort</a:t>
            </a:r>
          </a:p>
        </p:txBody>
      </p:sp>
      <p:sp>
        <p:nvSpPr>
          <p:cNvPr id="153" name="Topic 2 - Demonstration of sorting algorithms on array"/>
          <p:cNvSpPr txBox="1"/>
          <p:nvPr/>
        </p:nvSpPr>
        <p:spPr>
          <a:xfrm>
            <a:off x="1206500" y="5480625"/>
            <a:ext cx="21971000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t>Topic 2 - Demonstration of sorting algorithms on array</a:t>
            </a:r>
          </a:p>
        </p:txBody>
      </p:sp>
      <p:pic>
        <p:nvPicPr>
          <p:cNvPr id="154" name="3. BVP- Logo viet tat tieng anh.png" descr="3. BVP- Logo viet tat tieng anh.png"/>
          <p:cNvPicPr>
            <a:picLocks noChangeAspect="1"/>
          </p:cNvPicPr>
          <p:nvPr/>
        </p:nvPicPr>
        <p:blipFill>
          <a:blip r:embed="rId2">
            <a:alphaModFix amt="90080"/>
          </a:blip>
          <a:stretch>
            <a:fillRect/>
          </a:stretch>
        </p:blipFill>
        <p:spPr>
          <a:xfrm>
            <a:off x="17536729" y="10734837"/>
            <a:ext cx="5382447" cy="1065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emonstration Video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Demonstration Video</a:t>
            </a:r>
          </a:p>
        </p:txBody>
      </p:sp>
      <p:sp>
        <p:nvSpPr>
          <p:cNvPr id="183" name="https://www.youtube.com/watch?v=6EHv3jX2mwM"/>
          <p:cNvSpPr txBox="1">
            <a:spLocks noGrp="1"/>
          </p:cNvSpPr>
          <p:nvPr>
            <p:ph type="body" idx="1"/>
          </p:nvPr>
        </p:nvSpPr>
        <p:spPr>
          <a:xfrm>
            <a:off x="1206500" y="3078012"/>
            <a:ext cx="21971000" cy="9423635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90000"/>
              </a:lnSpc>
              <a:spcBef>
                <a:spcPts val="4500"/>
              </a:spcBef>
              <a:defRPr sz="50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>
                <a:solidFill>
                  <a:schemeClr val="accent1"/>
                </a:solidFill>
                <a:uFillTx/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https://www.youtube.com/watch?v=6EHv3jX2mwM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2B3AB5B-E9F2-7296-2499-09E8D16D7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25" y="4514646"/>
            <a:ext cx="10225480" cy="6135288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A36722-0FD2-4775-3CBF-80C2CD63B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395" y="4514647"/>
            <a:ext cx="10225480" cy="6123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293A48-077D-791E-5909-62B45CDAE0BD}"/>
              </a:ext>
            </a:extLst>
          </p:cNvPr>
          <p:cNvSpPr txBox="1"/>
          <p:nvPr/>
        </p:nvSpPr>
        <p:spPr>
          <a:xfrm>
            <a:off x="1213125" y="11629613"/>
            <a:ext cx="102254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MainScreen.fxml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2576F-44E1-D37D-AEE2-AB1B3781FC0B}"/>
              </a:ext>
            </a:extLst>
          </p:cNvPr>
          <p:cNvSpPr txBox="1"/>
          <p:nvPr/>
        </p:nvSpPr>
        <p:spPr>
          <a:xfrm>
            <a:off x="12945395" y="11629613"/>
            <a:ext cx="102254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SortScreen.fxml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ank you!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oblem Statement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Problem Statement</a:t>
            </a:r>
          </a:p>
        </p:txBody>
      </p:sp>
      <p:sp>
        <p:nvSpPr>
          <p:cNvPr id="157" name="Why demonstration of sorting on arrays?…"/>
          <p:cNvSpPr txBox="1">
            <a:spLocks noGrp="1"/>
          </p:cNvSpPr>
          <p:nvPr>
            <p:ph type="body" idx="1"/>
          </p:nvPr>
        </p:nvSpPr>
        <p:spPr>
          <a:xfrm>
            <a:off x="1206500" y="3078013"/>
            <a:ext cx="21971000" cy="9426504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438337">
              <a:lnSpc>
                <a:spcPct val="90000"/>
              </a:lnSpc>
              <a:spcBef>
                <a:spcPts val="4500"/>
              </a:spcBef>
              <a:defRPr sz="5000" b="0"/>
            </a:pPr>
            <a:r>
              <a:t>Why demonstration of sorting on arrays?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Array is the most basic and </a:t>
            </a:r>
            <a:r>
              <a:rPr>
                <a:solidFill>
                  <a:srgbClr val="0076BA"/>
                </a:solidFill>
              </a:rPr>
              <a:t>widely used</a:t>
            </a:r>
            <a:r>
              <a:t> data structure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Sorting is the </a:t>
            </a:r>
            <a:r>
              <a:rPr>
                <a:solidFill>
                  <a:srgbClr val="0076BA"/>
                </a:solidFill>
              </a:rPr>
              <a:t>common subroutine</a:t>
            </a:r>
            <a:r>
              <a:t> for other techniques such as binary search, counting inversions, …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Help </a:t>
            </a:r>
            <a:r>
              <a:rPr>
                <a:solidFill>
                  <a:srgbClr val="0076BA"/>
                </a:solidFill>
              </a:rPr>
              <a:t>visualize</a:t>
            </a:r>
            <a:r>
              <a:t> how each algorithm works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Use Case Diagram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Use Case Diagram</a:t>
            </a:r>
          </a:p>
        </p:txBody>
      </p:sp>
      <p:pic>
        <p:nvPicPr>
          <p:cNvPr id="160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382" y="431798"/>
            <a:ext cx="6451602" cy="12852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eneral…"/>
          <p:cNvSpPr txBox="1">
            <a:spLocks noGrp="1"/>
          </p:cNvSpPr>
          <p:nvPr>
            <p:ph type="title"/>
          </p:nvPr>
        </p:nvSpPr>
        <p:spPr>
          <a:xfrm>
            <a:off x="1206499" y="431170"/>
            <a:ext cx="21971002" cy="3679731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General </a:t>
            </a:r>
          </a:p>
          <a:p>
            <a:pPr>
              <a:defRPr spc="-200"/>
            </a:pPr>
            <a:r>
              <a:t>Class </a:t>
            </a:r>
          </a:p>
          <a:p>
            <a:pPr>
              <a:defRPr spc="-200"/>
            </a:pPr>
            <a:r>
              <a:t>Diagram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1F6F2EB-FB90-9961-5E44-DAABF374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90" y="0"/>
            <a:ext cx="13519531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lass…"/>
          <p:cNvSpPr txBox="1">
            <a:spLocks noGrp="1"/>
          </p:cNvSpPr>
          <p:nvPr>
            <p:ph type="title"/>
          </p:nvPr>
        </p:nvSpPr>
        <p:spPr>
          <a:xfrm>
            <a:off x="1206499" y="525957"/>
            <a:ext cx="21971002" cy="7416697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Class Diagram </a:t>
            </a:r>
            <a:r>
              <a:rPr>
                <a:solidFill>
                  <a:schemeClr val="accent1"/>
                </a:solidFill>
              </a:rPr>
              <a:t>Model</a:t>
            </a:r>
          </a:p>
        </p:txBody>
      </p:sp>
      <p:pic>
        <p:nvPicPr>
          <p:cNvPr id="165" name="3. Model.png" descr="3. 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13" y="2393162"/>
            <a:ext cx="22989574" cy="1023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lass…"/>
          <p:cNvSpPr txBox="1">
            <a:spLocks noGrp="1"/>
          </p:cNvSpPr>
          <p:nvPr>
            <p:ph type="title"/>
          </p:nvPr>
        </p:nvSpPr>
        <p:spPr>
          <a:xfrm>
            <a:off x="1206500" y="573351"/>
            <a:ext cx="21971000" cy="1788246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Class Diagram </a:t>
            </a:r>
            <a:r>
              <a:rPr>
                <a:solidFill>
                  <a:srgbClr val="319EFF"/>
                </a:solidFill>
              </a:rPr>
              <a:t>Sort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A2F4B6BA-DF64-4643-9B4A-856187789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" y="775252"/>
            <a:ext cx="24194160" cy="121654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OP Techniques Used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OOP Techniques Used</a:t>
            </a:r>
          </a:p>
        </p:txBody>
      </p:sp>
      <p:sp>
        <p:nvSpPr>
          <p:cNvPr id="171" name="Encapsulation:…"/>
          <p:cNvSpPr txBox="1">
            <a:spLocks noGrp="1"/>
          </p:cNvSpPr>
          <p:nvPr>
            <p:ph type="body" idx="1"/>
          </p:nvPr>
        </p:nvSpPr>
        <p:spPr>
          <a:xfrm>
            <a:off x="1206500" y="3078012"/>
            <a:ext cx="21971000" cy="9423635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438337">
              <a:lnSpc>
                <a:spcPct val="90000"/>
              </a:lnSpc>
              <a:spcBef>
                <a:spcPts val="4500"/>
              </a:spcBef>
              <a:defRPr sz="5000">
                <a:solidFill>
                  <a:schemeClr val="accent1"/>
                </a:solidFill>
              </a:defRPr>
            </a:pPr>
            <a:r>
              <a:t>Encapsulation:</a:t>
            </a:r>
          </a:p>
          <a:p>
            <a:pPr marL="635000" indent="-6350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Array class has private array of Elements. So, other classes can only manipulate the array by calling its public methods (get length, swap,…)</a:t>
            </a:r>
          </a:p>
          <a:p>
            <a:pPr defTabSz="2438337">
              <a:lnSpc>
                <a:spcPct val="90000"/>
              </a:lnSpc>
              <a:spcBef>
                <a:spcPts val="4500"/>
              </a:spcBef>
              <a:defRPr sz="5000">
                <a:solidFill>
                  <a:schemeClr val="accent1"/>
                </a:solidFill>
              </a:defRPr>
            </a:pPr>
            <a:r>
              <a:t>Abstraction:</a:t>
            </a:r>
          </a:p>
          <a:p>
            <a:pPr marL="635000" indent="-6350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SortScreenController can call StepForward, StepBackward methods from ArrayView without knowing how they are implemented underneath</a:t>
            </a:r>
          </a:p>
        </p:txBody>
      </p:sp>
      <p:pic>
        <p:nvPicPr>
          <p:cNvPr id="172" name="Screen Shot 2022-07-02 at 12.57.02.png" descr="Screen Shot 2022-07-02 at 12.57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28" y="9393704"/>
            <a:ext cx="20328544" cy="331644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ounded Rectangle"/>
          <p:cNvSpPr/>
          <p:nvPr/>
        </p:nvSpPr>
        <p:spPr>
          <a:xfrm>
            <a:off x="2464466" y="11744352"/>
            <a:ext cx="9224534" cy="1138004"/>
          </a:xfrm>
          <a:prstGeom prst="roundRect">
            <a:avLst>
              <a:gd name="adj" fmla="val 16740"/>
            </a:avLst>
          </a:prstGeom>
          <a:solidFill>
            <a:srgbClr val="0076BA">
              <a:alpha val="1986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Rounded Rectangle"/>
          <p:cNvSpPr/>
          <p:nvPr/>
        </p:nvSpPr>
        <p:spPr>
          <a:xfrm>
            <a:off x="14297680" y="9880821"/>
            <a:ext cx="4247097" cy="1062470"/>
          </a:xfrm>
          <a:prstGeom prst="roundRect">
            <a:avLst>
              <a:gd name="adj" fmla="val 17729"/>
            </a:avLst>
          </a:prstGeom>
          <a:solidFill>
            <a:srgbClr val="0076BA">
              <a:alpha val="1986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  <p:bldP spid="172" grpId="2" animBg="1" advAuto="0"/>
      <p:bldP spid="173" grpId="3" animBg="1" advAuto="0"/>
      <p:bldP spid="174" grpId="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OP Techniques Used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OOP Techniques Used</a:t>
            </a:r>
          </a:p>
        </p:txBody>
      </p:sp>
      <p:sp>
        <p:nvSpPr>
          <p:cNvPr id="177" name="Aggregation:…"/>
          <p:cNvSpPr txBox="1">
            <a:spLocks noGrp="1"/>
          </p:cNvSpPr>
          <p:nvPr>
            <p:ph type="body" idx="1"/>
          </p:nvPr>
        </p:nvSpPr>
        <p:spPr>
          <a:xfrm>
            <a:off x="1206500" y="3078012"/>
            <a:ext cx="21971000" cy="9423635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438337">
              <a:lnSpc>
                <a:spcPct val="81000"/>
              </a:lnSpc>
              <a:spcBef>
                <a:spcPts val="4500"/>
              </a:spcBef>
              <a:defRPr sz="5000">
                <a:solidFill>
                  <a:schemeClr val="accent1"/>
                </a:solidFill>
              </a:defRPr>
            </a:pPr>
            <a:r>
              <a:t>Aggregation: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SortScreenController contains ArrayView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ArrayView contains ElementViews, SortViews for each algorithm, and an Array as its model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Sort has a reference to Array, to perform sorting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SortView has a reference to ArrayView for changing ElementView’s colors</a:t>
            </a:r>
          </a:p>
          <a:p>
            <a:pPr defTabSz="2438337">
              <a:lnSpc>
                <a:spcPct val="81000"/>
              </a:lnSpc>
              <a:spcBef>
                <a:spcPts val="4500"/>
              </a:spcBef>
              <a:defRPr sz="5000">
                <a:solidFill>
                  <a:schemeClr val="accent1"/>
                </a:solidFill>
              </a:defRPr>
            </a:pPr>
            <a:r>
              <a:t>Composition: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BubbleSortState belongs to BubbleSort, is created by BubbleSort, and cannot exist without BubbleSort (same with other sort algos…)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OP Techniques Used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OOP Techniques Used</a:t>
            </a:r>
          </a:p>
        </p:txBody>
      </p:sp>
      <p:sp>
        <p:nvSpPr>
          <p:cNvPr id="180" name="Inheritance:…"/>
          <p:cNvSpPr txBox="1">
            <a:spLocks noGrp="1"/>
          </p:cNvSpPr>
          <p:nvPr>
            <p:ph type="body" idx="1"/>
          </p:nvPr>
        </p:nvSpPr>
        <p:spPr>
          <a:xfrm>
            <a:off x="1206500" y="3078012"/>
            <a:ext cx="21971000" cy="9423635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438337">
              <a:lnSpc>
                <a:spcPct val="81000"/>
              </a:lnSpc>
              <a:spcBef>
                <a:spcPts val="4500"/>
              </a:spcBef>
              <a:defRPr sz="5000">
                <a:solidFill>
                  <a:schemeClr val="accent1"/>
                </a:solidFill>
              </a:defRPr>
            </a:pPr>
            <a:r>
              <a:t>Inheritance: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SortView and its three ways to select elements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Sort and its three algorithms for sorting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SortState and its three classes for storing algorithm’s state</a:t>
            </a:r>
          </a:p>
          <a:p>
            <a:pPr defTabSz="2438337">
              <a:lnSpc>
                <a:spcPct val="81000"/>
              </a:lnSpc>
              <a:spcBef>
                <a:spcPts val="4500"/>
              </a:spcBef>
              <a:defRPr sz="5000">
                <a:solidFill>
                  <a:schemeClr val="accent1"/>
                </a:solidFill>
              </a:defRPr>
            </a:pPr>
            <a:r>
              <a:t>Polymorphism: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BubbleSortView passes a BubbleSort object to its constructor that requires type Sort by upcasting</a:t>
            </a:r>
          </a:p>
          <a:p>
            <a:pPr marL="635000" indent="-635000" defTabSz="2438337">
              <a:lnSpc>
                <a:spcPct val="81000"/>
              </a:lnSpc>
              <a:spcBef>
                <a:spcPts val="4500"/>
              </a:spcBef>
              <a:buSzPct val="123000"/>
              <a:buChar char="•"/>
              <a:defRPr sz="5000" b="0"/>
            </a:pPr>
            <a:r>
              <a:t>Later, to retrieve state, BubbleSortView gets SortState by downcasting it to BubbleSortState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build="p" bldLvl="5" animBg="1" advAuto="0"/>
    </p:bldLst>
  </p:timing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282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Helvetica Neue</vt:lpstr>
      <vt:lpstr>Helvetica Neue Medium</vt:lpstr>
      <vt:lpstr>30_BasicColor</vt:lpstr>
      <vt:lpstr>Heap Bubble Shell Sort</vt:lpstr>
      <vt:lpstr>Problem Statement</vt:lpstr>
      <vt:lpstr>Use Case Diagram</vt:lpstr>
      <vt:lpstr>General  Class  Diagram</vt:lpstr>
      <vt:lpstr>Class Diagram Model</vt:lpstr>
      <vt:lpstr>Class Diagram Sort</vt:lpstr>
      <vt:lpstr>OOP Techniques Used</vt:lpstr>
      <vt:lpstr>OOP Techniques Used</vt:lpstr>
      <vt:lpstr>OOP Techniques Used</vt:lpstr>
      <vt:lpstr>Demonstration Video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Bubble Shell Sort</dc:title>
  <cp:lastModifiedBy>Hieu Le</cp:lastModifiedBy>
  <cp:revision>9</cp:revision>
  <dcterms:modified xsi:type="dcterms:W3CDTF">2022-07-10T15:52:40Z</dcterms:modified>
</cp:coreProperties>
</file>