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8"/>
  </p:handoutMasterIdLst>
  <p:sldIdLst>
    <p:sldId id="256" r:id="rId3"/>
    <p:sldId id="263" r:id="rId5"/>
    <p:sldId id="269" r:id="rId6"/>
    <p:sldId id="276" r:id="rId7"/>
    <p:sldId id="277" r:id="rId8"/>
    <p:sldId id="273" r:id="rId9"/>
    <p:sldId id="279" r:id="rId10"/>
    <p:sldId id="280" r:id="rId11"/>
    <p:sldId id="281" r:id="rId12"/>
    <p:sldId id="282" r:id="rId13"/>
    <p:sldId id="304" r:id="rId14"/>
    <p:sldId id="283" r:id="rId15"/>
    <p:sldId id="284" r:id="rId16"/>
    <p:sldId id="274" r:id="rId17"/>
    <p:sldId id="285" r:id="rId18"/>
    <p:sldId id="286" r:id="rId19"/>
    <p:sldId id="287" r:id="rId20"/>
    <p:sldId id="288" r:id="rId21"/>
    <p:sldId id="289" r:id="rId22"/>
    <p:sldId id="290" r:id="rId23"/>
    <p:sldId id="291" r:id="rId24"/>
    <p:sldId id="292" r:id="rId25"/>
    <p:sldId id="293" r:id="rId26"/>
    <p:sldId id="294" r:id="rId27"/>
    <p:sldId id="295" r:id="rId28"/>
    <p:sldId id="275" r:id="rId29"/>
    <p:sldId id="296" r:id="rId30"/>
    <p:sldId id="297" r:id="rId31"/>
    <p:sldId id="298" r:id="rId32"/>
    <p:sldId id="299" r:id="rId33"/>
    <p:sldId id="300" r:id="rId34"/>
    <p:sldId id="301" r:id="rId35"/>
    <p:sldId id="302" r:id="rId36"/>
    <p:sldId id="26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70" d="100"/>
          <a:sy n="70" d="100"/>
        </p:scale>
        <p:origin x="1182" y="54"/>
      </p:cViewPr>
      <p:guideLst>
        <p:guide orient="horz" pos="2193"/>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
        <p:nvSpPr>
          <p:cNvPr id="5" name="Footer Placeholder 4"/>
          <p:cNvSpPr>
            <a:spLocks noGrp="1"/>
          </p:cNvSpPr>
          <p:nvPr>
            <p:ph type="ftr" sz="quarter" idx="4"/>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283" y="0"/>
            <a:ext cx="7772400" cy="1470025"/>
          </a:xfrm>
        </p:spPr>
        <p:txBody>
          <a:bodyPr/>
          <a:lstStyle/>
          <a:p>
            <a:pPr algn="ctr"/>
            <a:r>
              <a:rPr lang="vi-VN" altLang="en-US" sz="2400">
                <a:solidFill>
                  <a:srgbClr val="0070C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Trường Đại học Cần Thơ</a:t>
            </a:r>
            <a:br>
              <a:rPr lang="vi-VN" altLang="en-US" sz="2400">
                <a:solidFill>
                  <a:srgbClr val="0070C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vi-VN" altLang="en-US" sz="2400">
                <a:solidFill>
                  <a:srgbClr val="0070C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Trường Công nghệ Thông tin và Truyền thông</a:t>
            </a:r>
            <a:endParaRPr lang="vi-VN" altLang="en-US" sz="2400">
              <a:solidFill>
                <a:srgbClr val="0070C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051" name="Rectangle 3"/>
          <p:cNvSpPr>
            <a:spLocks noGrp="1" noChangeArrowheads="1"/>
          </p:cNvSpPr>
          <p:nvPr>
            <p:ph type="subTitle" idx="1"/>
          </p:nvPr>
        </p:nvSpPr>
        <p:spPr>
          <a:xfrm>
            <a:off x="598805" y="1600200"/>
            <a:ext cx="7947025" cy="1158875"/>
          </a:xfrm>
        </p:spPr>
        <p:txBody>
          <a:bodyPr/>
          <a:lstStyle/>
          <a:p>
            <a:r>
              <a:rPr lang="vi-VN" altLang="en-US" sz="2400">
                <a:latin typeface="Times New Roman" panose="02020603050405020304" charset="0"/>
                <a:cs typeface="Times New Roman" panose="02020603050405020304" charset="0"/>
              </a:rPr>
              <a:t>BÁO CÁO NIÊN LUẬN CƠ SỞ NGÀNH</a:t>
            </a:r>
            <a:endParaRPr lang="vi-VN" altLang="en-US" sz="2400">
              <a:latin typeface="Times New Roman" panose="02020603050405020304" charset="0"/>
              <a:cs typeface="Times New Roman" panose="02020603050405020304" charset="0"/>
            </a:endParaRPr>
          </a:p>
        </p:txBody>
      </p:sp>
      <p:sp>
        <p:nvSpPr>
          <p:cNvPr id="2053" name="Text Box 5"/>
          <p:cNvSpPr txBox="1">
            <a:spLocks noChangeArrowheads="1"/>
          </p:cNvSpPr>
          <p:nvPr/>
        </p:nvSpPr>
        <p:spPr bwMode="auto">
          <a:xfrm>
            <a:off x="482600" y="6476683"/>
            <a:ext cx="3505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vi-VN" altLang="en-US" sz="1200" b="1" i="1">
                <a:solidFill>
                  <a:srgbClr val="000066"/>
                </a:solidFill>
              </a:rPr>
              <a:t>Khoa Công nghệ phần mềm</a:t>
            </a:r>
            <a:endParaRPr lang="vi-VN" altLang="en-US" sz="1200" b="1" i="1">
              <a:solidFill>
                <a:srgbClr val="000066"/>
              </a:solidFill>
            </a:endParaRPr>
          </a:p>
        </p:txBody>
      </p:sp>
      <p:sp>
        <p:nvSpPr>
          <p:cNvPr id="2" name="Text Box 1"/>
          <p:cNvSpPr txBox="1"/>
          <p:nvPr/>
        </p:nvSpPr>
        <p:spPr>
          <a:xfrm>
            <a:off x="673735" y="2743200"/>
            <a:ext cx="7796530" cy="1476375"/>
          </a:xfrm>
          <a:prstGeom prst="rect">
            <a:avLst/>
          </a:prstGeom>
          <a:noFill/>
        </p:spPr>
        <p:txBody>
          <a:bodyPr wrap="square" rtlCol="0">
            <a:spAutoFit/>
          </a:bodyPr>
          <a:p>
            <a:pPr algn="ctr"/>
            <a:r>
              <a:rPr lang="vi-VN" altLang="en-US" sz="3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ĐỀ TÀI</a:t>
            </a:r>
            <a:endParaRPr lang="vi-VN" altLang="en-US" sz="3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vi-VN" altLang="en-US" sz="3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WEBSITE MINH HỌA GIẢI THUẬT</a:t>
            </a:r>
            <a:endParaRPr lang="vi-VN" altLang="en-US" sz="3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vi-VN" altLang="en-US" sz="3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SẮP XẾP NỔI BỌT (BUBBLE SORT)</a:t>
            </a:r>
            <a:endParaRPr lang="vi-VN" altLang="en-US" sz="3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ext Box 2"/>
          <p:cNvSpPr txBox="1"/>
          <p:nvPr/>
        </p:nvSpPr>
        <p:spPr>
          <a:xfrm>
            <a:off x="482600" y="4744720"/>
            <a:ext cx="3307715" cy="1322070"/>
          </a:xfrm>
          <a:prstGeom prst="rect">
            <a:avLst/>
          </a:prstGeom>
          <a:noFill/>
        </p:spPr>
        <p:txBody>
          <a:bodyPr wrap="square" rtlCol="0">
            <a:spAutoFit/>
          </a:bodyPr>
          <a:p>
            <a:r>
              <a:rPr lang="vi-VN" altLang="en-US" sz="2000" b="1">
                <a:latin typeface="Times New Roman" panose="02020603050405020304" charset="0"/>
                <a:cs typeface="Times New Roman" panose="02020603050405020304" charset="0"/>
              </a:rPr>
              <a:t>Người thực hiện:</a:t>
            </a:r>
            <a:endParaRPr lang="vi-VN" altLang="en-US" sz="2000" b="1">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Họ và Tên: Nguyễn Tiến Lĩnh</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MSSV: B2012108</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Lớp: KTPM03 K46</a:t>
            </a:r>
            <a:endParaRPr lang="vi-VN" altLang="en-US" sz="2000">
              <a:latin typeface="Times New Roman" panose="02020603050405020304" charset="0"/>
              <a:cs typeface="Times New Roman" panose="02020603050405020304" charset="0"/>
            </a:endParaRPr>
          </a:p>
        </p:txBody>
      </p:sp>
      <p:sp>
        <p:nvSpPr>
          <p:cNvPr id="4" name="Text Box 3"/>
          <p:cNvSpPr txBox="1"/>
          <p:nvPr/>
        </p:nvSpPr>
        <p:spPr>
          <a:xfrm>
            <a:off x="5410200" y="4744720"/>
            <a:ext cx="3012440" cy="706755"/>
          </a:xfrm>
          <a:prstGeom prst="rect">
            <a:avLst/>
          </a:prstGeom>
          <a:noFill/>
        </p:spPr>
        <p:txBody>
          <a:bodyPr wrap="square" rtlCol="0">
            <a:spAutoFit/>
          </a:bodyPr>
          <a:p>
            <a:r>
              <a:rPr lang="vi-VN" altLang="en-US" sz="2000" b="1">
                <a:latin typeface="Times New Roman" panose="02020603050405020304" charset="0"/>
                <a:cs typeface="Times New Roman" panose="02020603050405020304" charset="0"/>
              </a:rPr>
              <a:t>Cán </a:t>
            </a:r>
            <a:r>
              <a:rPr lang="vi-VN" altLang="en-US" sz="2000" b="1">
                <a:latin typeface="Times New Roman" panose="02020603050405020304" charset="0"/>
                <a:cs typeface="Times New Roman" panose="02020603050405020304" charset="0"/>
              </a:rPr>
              <a:t>bộ hướng dẫn:</a:t>
            </a:r>
            <a:endParaRPr lang="vi-VN" altLang="en-US" sz="2000" b="1">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PGS.TS.Huỳnh Xuân Hiệp</a:t>
            </a:r>
            <a:endParaRPr lang="vi-VN" altLang="en-US" sz="2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Lưu đồ giải </a:t>
            </a:r>
            <a:r>
              <a:rPr lang="vi-VN" altLang="en-US">
                <a:solidFill>
                  <a:srgbClr val="996633"/>
                </a:solidFill>
                <a:effectLst>
                  <a:outerShdw blurRad="38100" dist="19050" dir="2700000" algn="tl" rotWithShape="0">
                    <a:schemeClr val="dk1">
                      <a:alpha val="40000"/>
                    </a:schemeClr>
                  </a:outerShdw>
                </a:effectLst>
              </a:rPr>
              <a:t>thuật</a:t>
            </a:r>
            <a:endParaRPr lang="vi-VN" altLang="en-US">
              <a:solidFill>
                <a:srgbClr val="996633"/>
              </a:solidFill>
              <a:effectLst>
                <a:outerShdw blurRad="38100" dist="19050" dir="2700000" algn="tl" rotWithShape="0">
                  <a:schemeClr val="dk1">
                    <a:alpha val="40000"/>
                  </a:schemeClr>
                </a:outerShdw>
              </a:effectLst>
            </a:endParaRPr>
          </a:p>
        </p:txBody>
      </p:sp>
      <p:pic>
        <p:nvPicPr>
          <p:cNvPr id="5" name="Picture 5" descr="luudo"/>
          <p:cNvPicPr>
            <a:picLocks noChangeAspect="1"/>
          </p:cNvPicPr>
          <p:nvPr>
            <p:ph idx="1"/>
          </p:nvPr>
        </p:nvPicPr>
        <p:blipFill>
          <a:blip r:embed="rId1"/>
          <a:stretch>
            <a:fillRect/>
          </a:stretch>
        </p:blipFill>
        <p:spPr>
          <a:xfrm>
            <a:off x="5715000" y="60325"/>
            <a:ext cx="3368675" cy="6737985"/>
          </a:xfrm>
          <a:prstGeom prst="rect">
            <a:avLst/>
          </a:prstGeom>
          <a:ln w="12700" cmpd="sng">
            <a:solidFill>
              <a:schemeClr val="tx1">
                <a:lumMod val="50000"/>
                <a:lumOff val="50000"/>
              </a:schemeClr>
            </a:solidFill>
            <a:prstDash val="solid"/>
          </a:ln>
        </p:spPr>
      </p:pic>
      <p:sp>
        <p:nvSpPr>
          <p:cNvPr id="100" name="Text Box 99"/>
          <p:cNvSpPr txBox="1"/>
          <p:nvPr/>
        </p:nvSpPr>
        <p:spPr>
          <a:xfrm>
            <a:off x="152400" y="1524000"/>
            <a:ext cx="5257165" cy="1938020"/>
          </a:xfrm>
          <a:prstGeom prst="rect">
            <a:avLst/>
          </a:prstGeom>
          <a:noFill/>
          <a:ln w="9525">
            <a:noFill/>
          </a:ln>
        </p:spPr>
        <p:txBody>
          <a:bodyPr wrap="square">
            <a:spAutoFit/>
          </a:bodyPr>
          <a:p>
            <a:pPr marL="0" indent="-266700" algn="just" eaLnBrk="1" latinLnBrk="0" hangingPunct="1"/>
            <a:r>
              <a:rPr lang="vi-VN" altLang="en-US" sz="2400" b="1">
                <a:latin typeface="Times New Roman" panose="02020603050405020304" charset="0"/>
                <a:cs typeface="Times New Roman" panose="02020603050405020304" charset="0"/>
              </a:rPr>
              <a:t>Bước 1:</a:t>
            </a:r>
            <a:r>
              <a:rPr lang="vi-VN" altLang="en-US" sz="2400">
                <a:latin typeface="Times New Roman" panose="02020603050405020304" charset="0"/>
                <a:cs typeface="Times New Roman" panose="02020603050405020304" charset="0"/>
              </a:rPr>
              <a:t> Xét các a[j] (j giảm từ n-1 đến 1), so sánh khoá của a[j] với khoá của a[j-1]. Nếu a[j] &lt; a[j-1] thì đổi a[j] và a[j-1]. Sau bước này thì a[0] có khoá nhỏ nhất</a:t>
            </a:r>
            <a:endParaRPr lang="vi-VN" altLang="en-US" sz="240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Lưu đồ giải </a:t>
            </a:r>
            <a:r>
              <a:rPr lang="vi-VN" altLang="en-US">
                <a:solidFill>
                  <a:srgbClr val="996633"/>
                </a:solidFill>
                <a:effectLst>
                  <a:outerShdw blurRad="38100" dist="19050" dir="2700000" algn="tl" rotWithShape="0">
                    <a:schemeClr val="dk1">
                      <a:alpha val="40000"/>
                    </a:schemeClr>
                  </a:outerShdw>
                </a:effectLst>
              </a:rPr>
              <a:t>thuật</a:t>
            </a:r>
            <a:endParaRPr lang="vi-VN" altLang="en-US">
              <a:solidFill>
                <a:srgbClr val="996633"/>
              </a:solidFill>
              <a:effectLst>
                <a:outerShdw blurRad="38100" dist="19050" dir="2700000" algn="tl" rotWithShape="0">
                  <a:schemeClr val="dk1">
                    <a:alpha val="40000"/>
                  </a:schemeClr>
                </a:outerShdw>
              </a:effectLst>
            </a:endParaRPr>
          </a:p>
        </p:txBody>
      </p:sp>
      <p:pic>
        <p:nvPicPr>
          <p:cNvPr id="5" name="Picture 5" descr="luudo"/>
          <p:cNvPicPr>
            <a:picLocks noChangeAspect="1"/>
          </p:cNvPicPr>
          <p:nvPr>
            <p:ph idx="1"/>
          </p:nvPr>
        </p:nvPicPr>
        <p:blipFill>
          <a:blip r:embed="rId1"/>
          <a:stretch>
            <a:fillRect/>
          </a:stretch>
        </p:blipFill>
        <p:spPr>
          <a:xfrm>
            <a:off x="5715000" y="60325"/>
            <a:ext cx="3368675" cy="6737985"/>
          </a:xfrm>
          <a:prstGeom prst="rect">
            <a:avLst/>
          </a:prstGeom>
          <a:ln w="12700" cmpd="sng">
            <a:solidFill>
              <a:schemeClr val="tx1">
                <a:lumMod val="50000"/>
                <a:lumOff val="50000"/>
              </a:schemeClr>
            </a:solidFill>
            <a:prstDash val="solid"/>
          </a:ln>
        </p:spPr>
      </p:pic>
      <p:sp>
        <p:nvSpPr>
          <p:cNvPr id="100" name="Text Box 99"/>
          <p:cNvSpPr txBox="1"/>
          <p:nvPr/>
        </p:nvSpPr>
        <p:spPr>
          <a:xfrm>
            <a:off x="152400" y="1524000"/>
            <a:ext cx="5257165" cy="1938020"/>
          </a:xfrm>
          <a:prstGeom prst="rect">
            <a:avLst/>
          </a:prstGeom>
          <a:noFill/>
          <a:ln w="9525">
            <a:noFill/>
          </a:ln>
        </p:spPr>
        <p:txBody>
          <a:bodyPr wrap="square">
            <a:spAutoFit/>
          </a:bodyPr>
          <a:p>
            <a:pPr marL="0" indent="-266700" algn="just" eaLnBrk="1" latinLnBrk="0" hangingPunct="1"/>
            <a:r>
              <a:rPr lang="en-US" sz="2400" b="1">
                <a:latin typeface="Times New Roman" panose="02020603050405020304" charset="0"/>
                <a:ea typeface="SimSun" panose="02010600030101010101" pitchFamily="2" charset="-122"/>
                <a:sym typeface="+mn-ea"/>
              </a:rPr>
              <a:t>Bước 2:</a:t>
            </a:r>
            <a:r>
              <a:rPr lang="en-US" sz="2400">
                <a:latin typeface="Times New Roman" panose="02020603050405020304" charset="0"/>
                <a:ea typeface="SimSun" panose="02010600030101010101" pitchFamily="2" charset="-122"/>
                <a:sym typeface="+mn-ea"/>
              </a:rPr>
              <a:t> Xét các a[j] (j giảm từ n-1 đến 2), so sánh khoá của a[j] với khoá của a[j-1]. Nếu a[j] &lt; a[j-1] thì đổi a[j] và a[j-1]. Sau bước này thì a[1] có khoá nhỏ thứ 2.</a:t>
            </a:r>
            <a:endParaRPr lang="vi-VN" altLang="en-US" sz="240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
        <p:nvSpPr>
          <p:cNvPr id="4" name="Text Box 3"/>
          <p:cNvSpPr txBox="1"/>
          <p:nvPr/>
        </p:nvSpPr>
        <p:spPr>
          <a:xfrm>
            <a:off x="152400" y="3657600"/>
            <a:ext cx="5080000" cy="829945"/>
          </a:xfrm>
          <a:prstGeom prst="rect">
            <a:avLst/>
          </a:prstGeom>
          <a:noFill/>
          <a:ln w="9525">
            <a:noFill/>
          </a:ln>
        </p:spPr>
        <p:txBody>
          <a:bodyPr>
            <a:spAutoFit/>
          </a:bodyPr>
          <a:p>
            <a:pPr marL="0" indent="-266700" eaLnBrk="1" latinLnBrk="0" hangingPunct="1"/>
            <a:r>
              <a:rPr lang="en-US" sz="2400" b="1">
                <a:latin typeface="Times New Roman" panose="02020603050405020304" charset="0"/>
                <a:ea typeface="SimSun" panose="02010600030101010101" pitchFamily="2" charset="-122"/>
              </a:rPr>
              <a:t>Lặp lại tương tự bước 1 và bước 2.</a:t>
            </a:r>
            <a:endParaRPr lang="en-US" sz="2400" b="0">
              <a:latin typeface="Times New Roman" panose="02020603050405020304" charset="0"/>
              <a:ea typeface="SimSun" panose="02010600030101010101" pitchFamily="2" charset="-122"/>
            </a:endParaRPr>
          </a:p>
          <a:p>
            <a:pPr marL="0" indent="-266700" eaLnBrk="1" latinLnBrk="0" hangingPunct="1"/>
            <a:r>
              <a:rPr lang="en-US" sz="2400" b="1">
                <a:latin typeface="Times New Roman" panose="02020603050405020304" charset="0"/>
                <a:ea typeface="SimSun" panose="02010600030101010101" pitchFamily="2" charset="-122"/>
              </a:rPr>
              <a:t>Bước n-1:</a:t>
            </a:r>
            <a:r>
              <a:rPr lang="en-US" sz="2400" b="0">
                <a:latin typeface="Times New Roman" panose="02020603050405020304" charset="0"/>
                <a:ea typeface="SimSun" panose="02010600030101010101" pitchFamily="2" charset="-122"/>
              </a:rPr>
              <a:t> mảng đã được sắp thứ tự</a:t>
            </a:r>
            <a:endParaRPr lang="en-US" sz="2400" b="0">
              <a:latin typeface="Times New Roman" panose="02020603050405020304" charset="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Đánh </a:t>
            </a:r>
            <a:r>
              <a:rPr lang="vi-VN" altLang="en-US">
                <a:solidFill>
                  <a:srgbClr val="996633"/>
                </a:solidFill>
                <a:effectLst>
                  <a:outerShdw blurRad="38100" dist="19050" dir="2700000" algn="tl" rotWithShape="0">
                    <a:schemeClr val="dk1">
                      <a:alpha val="40000"/>
                    </a:schemeClr>
                  </a:outerShdw>
                </a:effectLst>
              </a:rPr>
              <a:t>giá giải </a:t>
            </a:r>
            <a:r>
              <a:rPr lang="vi-VN" altLang="en-US">
                <a:solidFill>
                  <a:srgbClr val="996633"/>
                </a:solidFill>
                <a:effectLst>
                  <a:outerShdw blurRad="38100" dist="19050" dir="2700000" algn="tl" rotWithShape="0">
                    <a:schemeClr val="dk1">
                      <a:alpha val="40000"/>
                    </a:schemeClr>
                  </a:outerShdw>
                </a:effectLst>
              </a:rPr>
              <a:t>thuật</a:t>
            </a:r>
            <a:endParaRPr lang="vi-VN" altLang="en-US">
              <a:solidFill>
                <a:srgbClr val="996633"/>
              </a:solidFill>
              <a:effectLst>
                <a:outerShdw blurRad="38100" dist="19050" dir="2700000" algn="tl" rotWithShape="0">
                  <a:schemeClr val="dk1">
                    <a:alpha val="40000"/>
                  </a:schemeClr>
                </a:outerShdw>
              </a:effectLst>
            </a:endParaRPr>
          </a:p>
        </p:txBody>
      </p:sp>
      <p:sp>
        <p:nvSpPr>
          <p:cNvPr id="4" name="Text Box 3"/>
          <p:cNvSpPr txBox="1"/>
          <p:nvPr/>
        </p:nvSpPr>
        <p:spPr>
          <a:xfrm>
            <a:off x="457200" y="1981200"/>
            <a:ext cx="8169275" cy="4225290"/>
          </a:xfrm>
          <a:prstGeom prst="rect">
            <a:avLst/>
          </a:prstGeom>
          <a:noFill/>
          <a:ln w="9525">
            <a:noFill/>
          </a:ln>
        </p:spPr>
        <p:txBody>
          <a:bodyPr wrap="square">
            <a:spAutoFit/>
          </a:bodyPr>
          <a:p>
            <a:pPr marL="76200" indent="-342900" algn="just" eaLnBrk="1" latinLnBrk="0" hangingPunct="1">
              <a:lnSpc>
                <a:spcPct val="160000"/>
              </a:lnSpc>
              <a:buFont typeface="Calibri" panose="020F0502020204030204" charset="0"/>
              <a:buChar char="‐"/>
            </a:pPr>
            <a:r>
              <a:rPr lang="en-US" sz="2400">
                <a:latin typeface="Times New Roman" panose="02020603050405020304" charset="0"/>
                <a:ea typeface="SimSun" panose="02010600030101010101" pitchFamily="2" charset="-122"/>
              </a:rPr>
              <a:t>Độ phức tạp giải thuật là </a:t>
            </a:r>
            <a:r>
              <a:rPr lang="en-US" sz="2400" b="1">
                <a:latin typeface="Times New Roman" panose="02020603050405020304" charset="0"/>
                <a:ea typeface="SimSun" panose="02010600030101010101" pitchFamily="2" charset="-122"/>
              </a:rPr>
              <a:t>O(n</a:t>
            </a:r>
            <a:r>
              <a:rPr lang="vi-VN" altLang="en-US" sz="2400" b="1" baseline="30000">
                <a:latin typeface="Times New Roman" panose="02020603050405020304" charset="0"/>
                <a:ea typeface="SimSun" panose="02010600030101010101" pitchFamily="2" charset="-122"/>
              </a:rPr>
              <a:t>2</a:t>
            </a:r>
            <a:r>
              <a:rPr lang="en-US" sz="2400" b="1">
                <a:latin typeface="Times New Roman" panose="02020603050405020304" charset="0"/>
                <a:ea typeface="SimSun" panose="02010600030101010101" pitchFamily="2" charset="-122"/>
              </a:rPr>
              <a:t>)</a:t>
            </a:r>
            <a:r>
              <a:rPr lang="en-US" sz="2400">
                <a:latin typeface="Times New Roman" panose="02020603050405020304" charset="0"/>
                <a:ea typeface="SimSun" panose="02010600030101010101" pitchFamily="2" charset="-122"/>
              </a:rPr>
              <a:t> có dạng đa thức thuộc nhóm </a:t>
            </a:r>
            <a:r>
              <a:rPr lang="en-US" sz="2400" b="1">
                <a:latin typeface="Times New Roman" panose="02020603050405020304" charset="0"/>
                <a:ea typeface="SimSun" panose="02010600030101010101" pitchFamily="2" charset="-122"/>
              </a:rPr>
              <a:t>có thể chấp nhận</a:t>
            </a:r>
            <a:r>
              <a:rPr lang="en-US" sz="2400">
                <a:latin typeface="Times New Roman" panose="02020603050405020304" charset="0"/>
                <a:ea typeface="SimSun" panose="02010600030101010101" pitchFamily="2" charset="-122"/>
              </a:rPr>
              <a:t> được.</a:t>
            </a:r>
            <a:endParaRPr lang="en-US" sz="2400">
              <a:latin typeface="Times New Roman" panose="02020603050405020304" charset="0"/>
              <a:ea typeface="SimSun" panose="02010600030101010101" pitchFamily="2" charset="-122"/>
            </a:endParaRPr>
          </a:p>
          <a:p>
            <a:pPr marL="76200" indent="-342900" algn="just" eaLnBrk="1" latinLnBrk="0" hangingPunct="1">
              <a:lnSpc>
                <a:spcPct val="160000"/>
              </a:lnSpc>
              <a:buFont typeface="Calibri" panose="020F0502020204030204" charset="0"/>
              <a:buChar char="‐"/>
            </a:pPr>
            <a:r>
              <a:rPr lang="en-US" sz="2400">
                <a:latin typeface="Times New Roman" panose="02020603050405020304" charset="0"/>
                <a:ea typeface="SimSun" panose="02010600030101010101" pitchFamily="2" charset="-122"/>
              </a:rPr>
              <a:t>Số lượng phép so sánh ở mỗi bước xác định theo số lần lặp trong vòng for mà </a:t>
            </a:r>
            <a:r>
              <a:rPr lang="en-US" sz="2400" b="1">
                <a:latin typeface="Times New Roman" panose="02020603050405020304" charset="0"/>
                <a:ea typeface="SimSun" panose="02010600030101010101" pitchFamily="2" charset="-122"/>
              </a:rPr>
              <a:t>không phụ thuộc vào tình trạng của mảng ban đầu.</a:t>
            </a:r>
            <a:endParaRPr lang="en-US" sz="2400" b="1">
              <a:latin typeface="Times New Roman" panose="02020603050405020304" charset="0"/>
              <a:ea typeface="SimSun" panose="02010600030101010101" pitchFamily="2" charset="-122"/>
            </a:endParaRPr>
          </a:p>
          <a:p>
            <a:pPr marL="76200" indent="-342900" algn="just" eaLnBrk="1" latinLnBrk="0" hangingPunct="1">
              <a:lnSpc>
                <a:spcPct val="160000"/>
              </a:lnSpc>
              <a:buFont typeface="Calibri" panose="020F0502020204030204" charset="0"/>
              <a:buChar char="‐"/>
            </a:pPr>
            <a:r>
              <a:rPr lang="en-US" sz="2400">
                <a:latin typeface="Times New Roman" panose="02020603050405020304" charset="0"/>
                <a:ea typeface="SimSun" panose="02010600030101010101" pitchFamily="2" charset="-122"/>
              </a:rPr>
              <a:t>Các phần tử nhỏ được đưa về vị trí đúng rất chậm trong khi các phần tử lớn lại được đưa về vị trí đúng rất nhanh.</a:t>
            </a:r>
            <a:endParaRPr lang="en-US" sz="2400">
              <a:latin typeface="Times New Roman" panose="02020603050405020304" charset="0"/>
              <a:ea typeface="SimSun" panose="02010600030101010101" pitchFamily="2" charset="-122"/>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52600" y="282575"/>
            <a:ext cx="6904355" cy="944880"/>
          </a:xfrm>
        </p:spPr>
        <p:txBody>
          <a:bodyPr/>
          <a:lstStyle/>
          <a:p>
            <a:r>
              <a:rPr lang="vi-VN" altLang="en-US">
                <a:solidFill>
                  <a:srgbClr val="996633"/>
                </a:solidFill>
                <a:effectLst>
                  <a:outerShdw blurRad="38100" dist="19050" dir="2700000" algn="tl" rotWithShape="0">
                    <a:schemeClr val="dk1">
                      <a:alpha val="40000"/>
                    </a:schemeClr>
                  </a:outerShdw>
                </a:effectLst>
              </a:rPr>
              <a:t>Kết quả vận dụng lý thuyết </a:t>
            </a:r>
            <a:br>
              <a:rPr lang="vi-VN" altLang="en-US">
                <a:solidFill>
                  <a:srgbClr val="996633"/>
                </a:solidFill>
                <a:effectLst>
                  <a:outerShdw blurRad="38100" dist="19050" dir="2700000" algn="tl" rotWithShape="0">
                    <a:schemeClr val="dk1">
                      <a:alpha val="40000"/>
                    </a:schemeClr>
                  </a:outerShdw>
                </a:effectLst>
              </a:rPr>
            </a:br>
            <a:r>
              <a:rPr lang="vi-VN" altLang="en-US">
                <a:solidFill>
                  <a:srgbClr val="996633"/>
                </a:solidFill>
                <a:effectLst>
                  <a:outerShdw blurRad="38100" dist="19050" dir="2700000" algn="tl" rotWithShape="0">
                    <a:schemeClr val="dk1">
                      <a:alpha val="40000"/>
                    </a:schemeClr>
                  </a:outerShdw>
                </a:effectLst>
              </a:rPr>
              <a:t>vào đề </a:t>
            </a:r>
            <a:r>
              <a:rPr lang="vi-VN" altLang="en-US">
                <a:solidFill>
                  <a:srgbClr val="996633"/>
                </a:solidFill>
                <a:effectLst>
                  <a:outerShdw blurRad="38100" dist="19050" dir="2700000" algn="tl" rotWithShape="0">
                    <a:schemeClr val="dk1">
                      <a:alpha val="40000"/>
                    </a:schemeClr>
                  </a:outerShdw>
                </a:effectLst>
              </a:rPr>
              <a:t>tài</a:t>
            </a:r>
            <a:endParaRPr lang="vi-VN" altLang="en-US">
              <a:solidFill>
                <a:srgbClr val="996633"/>
              </a:solidFill>
              <a:effectLst>
                <a:outerShdw blurRad="38100" dist="19050" dir="2700000" algn="tl" rotWithShape="0">
                  <a:schemeClr val="dk1">
                    <a:alpha val="40000"/>
                  </a:schemeClr>
                </a:outerShdw>
              </a:effectLst>
            </a:endParaRPr>
          </a:p>
        </p:txBody>
      </p:sp>
      <p:sp>
        <p:nvSpPr>
          <p:cNvPr id="4" name="Text Box 3"/>
          <p:cNvSpPr txBox="1"/>
          <p:nvPr/>
        </p:nvSpPr>
        <p:spPr>
          <a:xfrm>
            <a:off x="457200" y="1981200"/>
            <a:ext cx="8169275" cy="3044190"/>
          </a:xfrm>
          <a:prstGeom prst="rect">
            <a:avLst/>
          </a:prstGeom>
          <a:noFill/>
          <a:ln w="9525">
            <a:noFill/>
          </a:ln>
        </p:spPr>
        <p:txBody>
          <a:bodyPr wrap="square">
            <a:spAutoFit/>
          </a:bodyPr>
          <a:p>
            <a:pPr marL="76200" indent="-342900" algn="just" eaLnBrk="1" latinLnBrk="0" hangingPunct="1">
              <a:lnSpc>
                <a:spcPct val="160000"/>
              </a:lnSpc>
              <a:buFont typeface="Calibri" panose="020F0502020204030204" charset="0"/>
              <a:buChar char="‐"/>
            </a:pPr>
            <a:r>
              <a:rPr lang="en-US" sz="2400">
                <a:latin typeface="Times New Roman" panose="02020603050405020304" charset="0"/>
                <a:ea typeface="SimSun" panose="02010600030101010101" pitchFamily="2" charset="-122"/>
              </a:rPr>
              <a:t>Giải thuật chạy đúng trên nhiều mẫu dữ liệu đầu vào khác nhau (bao gồm được tạo s</a:t>
            </a:r>
            <a:r>
              <a:rPr lang="vi-VN" altLang="en-US" sz="2400">
                <a:latin typeface="Times New Roman" panose="02020603050405020304" charset="0"/>
                <a:ea typeface="SimSun" panose="02010600030101010101" pitchFamily="2" charset="-122"/>
              </a:rPr>
              <a:t>ẵ</a:t>
            </a:r>
            <a:r>
              <a:rPr lang="en-US" sz="2400">
                <a:latin typeface="Times New Roman" panose="02020603050405020304" charset="0"/>
                <a:ea typeface="SimSun" panose="02010600030101010101" pitchFamily="2" charset="-122"/>
              </a:rPr>
              <a:t>n ngẫu nhiên hoặc nhập từ người dùng).</a:t>
            </a:r>
            <a:endParaRPr lang="en-US" sz="2400">
              <a:latin typeface="Times New Roman" panose="02020603050405020304" charset="0"/>
              <a:ea typeface="SimSun" panose="02010600030101010101" pitchFamily="2" charset="-122"/>
            </a:endParaRPr>
          </a:p>
          <a:p>
            <a:pPr marL="76200" indent="-342900" algn="just" eaLnBrk="1" latinLnBrk="0" hangingPunct="1">
              <a:lnSpc>
                <a:spcPct val="160000"/>
              </a:lnSpc>
              <a:buFont typeface="Calibri" panose="020F0502020204030204" charset="0"/>
              <a:buChar char="‐"/>
            </a:pPr>
            <a:r>
              <a:rPr lang="en-US" sz="2400">
                <a:latin typeface="Times New Roman" panose="02020603050405020304" charset="0"/>
                <a:ea typeface="SimSun" panose="02010600030101010101" pitchFamily="2" charset="-122"/>
              </a:rPr>
              <a:t>Giải thuật cho ra kết quả có thứ tự sắp xếp theo chiều tăng dần từ trái sang.</a:t>
            </a:r>
            <a:endParaRPr lang="en-US" sz="2400">
              <a:latin typeface="Times New Roman" panose="02020603050405020304" charset="0"/>
              <a:ea typeface="SimSun" panose="02010600030101010101" pitchFamily="2" charset="-122"/>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0" y="2956560"/>
            <a:ext cx="4622165" cy="944880"/>
          </a:xfrm>
        </p:spPr>
        <p:txBody>
          <a:bodyPr/>
          <a:lstStyle/>
          <a:p>
            <a:r>
              <a:rPr lang="vi-VN" altLang="en-US" sz="4000">
                <a:solidFill>
                  <a:srgbClr val="0070C0"/>
                </a:solidFill>
                <a:effectLst>
                  <a:outerShdw blurRad="38100" dist="19050" dir="2700000" algn="tl" rotWithShape="0">
                    <a:schemeClr val="dk1">
                      <a:alpha val="40000"/>
                    </a:schemeClr>
                  </a:outerShdw>
                </a:effectLst>
              </a:rPr>
              <a:t>Kết quả ứng </a:t>
            </a:r>
            <a:r>
              <a:rPr lang="vi-VN" altLang="en-US" sz="4000">
                <a:solidFill>
                  <a:srgbClr val="0070C0"/>
                </a:solidFill>
                <a:effectLst>
                  <a:outerShdw blurRad="38100" dist="19050" dir="2700000" algn="tl" rotWithShape="0">
                    <a:schemeClr val="dk1">
                      <a:alpha val="40000"/>
                    </a:schemeClr>
                  </a:outerShdw>
                </a:effectLst>
              </a:rPr>
              <a:t>dụng</a:t>
            </a:r>
            <a:endParaRPr lang="vi-VN" altLang="en-US" sz="4000">
              <a:solidFill>
                <a:srgbClr val="0070C0"/>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52600" y="282575"/>
            <a:ext cx="6904355" cy="944880"/>
          </a:xfrm>
        </p:spPr>
        <p:txBody>
          <a:bodyPr/>
          <a:lstStyle/>
          <a:p>
            <a:r>
              <a:rPr lang="vi-VN" altLang="en-US">
                <a:solidFill>
                  <a:srgbClr val="996633"/>
                </a:solidFill>
                <a:effectLst>
                  <a:outerShdw blurRad="38100" dist="19050" dir="2700000" algn="tl" rotWithShape="0">
                    <a:schemeClr val="dk1">
                      <a:alpha val="40000"/>
                    </a:schemeClr>
                  </a:outerShdw>
                </a:effectLst>
              </a:rPr>
              <a:t>Phân tích yêu cầu bài </a:t>
            </a:r>
            <a:r>
              <a:rPr lang="vi-VN" altLang="en-US">
                <a:solidFill>
                  <a:srgbClr val="996633"/>
                </a:solidFill>
                <a:effectLst>
                  <a:outerShdw blurRad="38100" dist="19050" dir="2700000" algn="tl" rotWithShape="0">
                    <a:schemeClr val="dk1">
                      <a:alpha val="40000"/>
                    </a:schemeClr>
                  </a:outerShdw>
                </a:effectLst>
              </a:rPr>
              <a:t>toán</a:t>
            </a:r>
            <a:endParaRPr lang="vi-VN" altLang="en-US">
              <a:solidFill>
                <a:srgbClr val="996633"/>
              </a:solidFill>
              <a:effectLst>
                <a:outerShdw blurRad="38100" dist="19050" dir="2700000" algn="tl" rotWithShape="0">
                  <a:schemeClr val="dk1">
                    <a:alpha val="40000"/>
                  </a:schemeClr>
                </a:outerShdw>
              </a:effectLst>
            </a:endParaRPr>
          </a:p>
        </p:txBody>
      </p:sp>
      <p:sp>
        <p:nvSpPr>
          <p:cNvPr id="4" name="Text Box 3"/>
          <p:cNvSpPr txBox="1"/>
          <p:nvPr/>
        </p:nvSpPr>
        <p:spPr>
          <a:xfrm>
            <a:off x="487045" y="2209800"/>
            <a:ext cx="8169275" cy="2306955"/>
          </a:xfrm>
          <a:prstGeom prst="rect">
            <a:avLst/>
          </a:prstGeom>
          <a:noFill/>
          <a:ln w="9525">
            <a:noFill/>
          </a:ln>
        </p:spPr>
        <p:txBody>
          <a:bodyPr wrap="square">
            <a:spAutoFit/>
          </a:bodyPr>
          <a:p>
            <a:pPr marL="0" indent="0" algn="just" eaLnBrk="1" latinLnBrk="0" hangingPunct="1">
              <a:lnSpc>
                <a:spcPct val="200000"/>
              </a:lnSpc>
              <a:buFont typeface="Calibri" panose="020F0502020204030204" charset="0"/>
              <a:buNone/>
            </a:pPr>
            <a:r>
              <a:rPr lang="en-US" sz="2400">
                <a:latin typeface="Times New Roman" panose="02020603050405020304" charset="0"/>
                <a:ea typeface="SimSun" panose="02010600030101010101" pitchFamily="2" charset="-122"/>
              </a:rPr>
              <a:t>Trang web minh họa giải thuật sắp xếp nổi bọt có yêu cầu trọng tâm là việc thể hiện được ý nghĩa, cách thức hoạt động và kết quả giải thuật một cách sinh động trên nền tảng giao diện đồ họa.</a:t>
            </a:r>
            <a:endParaRPr lang="en-US" sz="2400">
              <a:latin typeface="Times New Roman" panose="02020603050405020304" charset="0"/>
              <a:ea typeface="SimSun" panose="02010600030101010101" pitchFamily="2" charset="-122"/>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(1) Thẻ HTML sử dụng: form, input, button.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Form nhập giá trị số nguyên.</a:t>
            </a:r>
            <a:endParaRPr lang="vi-VN" alt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a:t>
            </a:r>
            <a:r>
              <a:rPr lang="vi-VN" altLang="en-US" sz="2000">
                <a:latin typeface="Times New Roman" panose="02020603050405020304" charset="0"/>
                <a:cs typeface="Times New Roman" panose="02020603050405020304" charset="0"/>
              </a:rPr>
              <a:t>2) Thẻ HTML sử dụng: form, input, button.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Form nhập giá trị </a:t>
            </a:r>
            <a:r>
              <a:rPr lang="vi-VN" altLang="en-US" sz="2000">
                <a:latin typeface="Times New Roman" panose="02020603050405020304" charset="0"/>
                <a:cs typeface="Times New Roman" panose="02020603050405020304" charset="0"/>
              </a:rPr>
              <a:t>chuỗi số nguyên.</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a:t>
            </a:r>
            <a:r>
              <a:rPr lang="vi-VN" altLang="en-US" sz="2000">
                <a:latin typeface="Times New Roman" panose="02020603050405020304" charset="0"/>
                <a:cs typeface="Times New Roman" panose="02020603050405020304" charset="0"/>
              </a:rPr>
              <a:t>3) Thẻ HTML sử dụng: form, button.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Form điều chỉnh tốc độ thực hiện giải thuật.</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(4) Thẻ HTML sử dụng: form, </a:t>
            </a:r>
            <a:r>
              <a:rPr lang="vi-VN" altLang="en-US" sz="2000">
                <a:latin typeface="Times New Roman" panose="02020603050405020304" charset="0"/>
                <a:cs typeface="Times New Roman" panose="02020603050405020304" charset="0"/>
              </a:rPr>
              <a:t>input, button.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form điều chỉnh các thao tác với giải </a:t>
            </a:r>
            <a:r>
              <a:rPr lang="vi-VN" altLang="en-US" sz="2000">
                <a:latin typeface="Times New Roman" panose="02020603050405020304" charset="0"/>
                <a:cs typeface="Times New Roman" panose="02020603050405020304" charset="0"/>
              </a:rPr>
              <a:t>thuật.</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t>Nội </a:t>
            </a:r>
            <a:r>
              <a:rPr lang="vi-VN" altLang="en-US"/>
              <a:t>dung</a:t>
            </a:r>
            <a:endParaRPr lang="vi-VN" altLang="en-US"/>
          </a:p>
        </p:txBody>
      </p:sp>
      <p:sp>
        <p:nvSpPr>
          <p:cNvPr id="25603" name="Rectangle 3"/>
          <p:cNvSpPr>
            <a:spLocks noGrp="1" noChangeArrowheads="1"/>
          </p:cNvSpPr>
          <p:nvPr>
            <p:ph type="body" idx="1"/>
          </p:nvPr>
        </p:nvSpPr>
        <p:spPr>
          <a:xfrm>
            <a:off x="762000" y="1633538"/>
            <a:ext cx="8077200" cy="4767262"/>
          </a:xfrm>
        </p:spPr>
        <p:txBody>
          <a:bodyPr/>
          <a:lstStyle/>
          <a:p>
            <a:pPr marL="514350" indent="-514350" algn="just">
              <a:lnSpc>
                <a:spcPct val="220000"/>
              </a:lnSpc>
              <a:buAutoNum type="arabicPeriod"/>
            </a:pPr>
            <a:r>
              <a:rPr lang="vi-VN" altLang="en-US" sz="3200"/>
              <a:t>Tổng quan về đề tài</a:t>
            </a:r>
            <a:endParaRPr lang="vi-VN" altLang="en-US" sz="3200"/>
          </a:p>
          <a:p>
            <a:pPr marL="514350" indent="-514350" algn="just">
              <a:lnSpc>
                <a:spcPct val="220000"/>
              </a:lnSpc>
              <a:buAutoNum type="arabicPeriod"/>
            </a:pPr>
            <a:r>
              <a:rPr lang="vi-VN" altLang="en-US" sz="3200"/>
              <a:t>Cơ sở lý thuyết</a:t>
            </a:r>
            <a:endParaRPr lang="vi-VN" altLang="en-US" sz="3200"/>
          </a:p>
          <a:p>
            <a:pPr marL="514350" indent="-514350" algn="just">
              <a:lnSpc>
                <a:spcPct val="220000"/>
              </a:lnSpc>
              <a:buAutoNum type="arabicPeriod"/>
            </a:pPr>
            <a:r>
              <a:rPr lang="vi-VN" altLang="en-US" sz="3200"/>
              <a:t>Kết quả ứng dụng</a:t>
            </a:r>
            <a:endParaRPr lang="vi-VN" altLang="en-US" sz="3200"/>
          </a:p>
          <a:p>
            <a:pPr marL="514350" indent="-514350" algn="just">
              <a:lnSpc>
                <a:spcPct val="220000"/>
              </a:lnSpc>
              <a:buAutoNum type="arabicPeriod"/>
            </a:pPr>
            <a:r>
              <a:rPr lang="vi-VN" altLang="en-US" sz="3200"/>
              <a:t>Tổng kết đánh giá</a:t>
            </a:r>
            <a:endParaRPr lang="vi-VN" altLang="en-US" sz="3200"/>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a:t>
            </a:r>
            <a:r>
              <a:rPr lang="vi-VN" altLang="en-US" sz="2000">
                <a:latin typeface="Times New Roman" panose="02020603050405020304" charset="0"/>
                <a:cs typeface="Times New Roman" panose="02020603050405020304" charset="0"/>
              </a:rPr>
              <a:t>5) Thẻ HTML sử dụng: button.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nút lùi giải thuật về một bước trước </a:t>
            </a:r>
            <a:r>
              <a:rPr lang="vi-VN" altLang="en-US" sz="2000">
                <a:latin typeface="Times New Roman" panose="02020603050405020304" charset="0"/>
                <a:cs typeface="Times New Roman" panose="02020603050405020304" charset="0"/>
              </a:rPr>
              <a:t>đó.</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a:t>
            </a:r>
            <a:r>
              <a:rPr lang="vi-VN" altLang="en-US" sz="2000">
                <a:latin typeface="Times New Roman" panose="02020603050405020304" charset="0"/>
                <a:cs typeface="Times New Roman" panose="02020603050405020304" charset="0"/>
              </a:rPr>
              <a:t>6) Thẻ HTML sử dụng: button.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nút tăng giải thuật lên bước kế </a:t>
            </a:r>
            <a:r>
              <a:rPr lang="vi-VN" altLang="en-US" sz="2000">
                <a:latin typeface="Times New Roman" panose="02020603050405020304" charset="0"/>
                <a:cs typeface="Times New Roman" panose="02020603050405020304" charset="0"/>
              </a:rPr>
              <a:t>tiếp.</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a:t>
            </a:r>
            <a:r>
              <a:rPr lang="vi-VN" altLang="en-US" sz="2000">
                <a:latin typeface="Times New Roman" panose="02020603050405020304" charset="0"/>
                <a:cs typeface="Times New Roman" panose="02020603050405020304" charset="0"/>
              </a:rPr>
              <a:t>7) Thẻ HTML sử dụng: button.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nút mở bảng dữ </a:t>
            </a:r>
            <a:r>
              <a:rPr lang="vi-VN" altLang="en-US" sz="2000">
                <a:latin typeface="Times New Roman" panose="02020603050405020304" charset="0"/>
                <a:cs typeface="Times New Roman" panose="02020603050405020304" charset="0"/>
              </a:rPr>
              <a:t>liệu.</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(8) Thẻ HTML sử dụng: </a:t>
            </a:r>
            <a:r>
              <a:rPr lang="vi-VN" altLang="en-US" sz="2000">
                <a:latin typeface="Times New Roman" panose="02020603050405020304" charset="0"/>
                <a:cs typeface="Times New Roman" panose="02020603050405020304" charset="0"/>
              </a:rPr>
              <a:t>div.</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khung chứa lời mô tả giải </a:t>
            </a:r>
            <a:r>
              <a:rPr lang="vi-VN" altLang="en-US" sz="2000">
                <a:latin typeface="Times New Roman" panose="02020603050405020304" charset="0"/>
                <a:cs typeface="Times New Roman" panose="02020603050405020304" charset="0"/>
              </a:rPr>
              <a:t>thuật.</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a:t>
            </a:r>
            <a:r>
              <a:rPr lang="vi-VN" altLang="en-US" sz="2000">
                <a:latin typeface="Times New Roman" panose="02020603050405020304" charset="0"/>
                <a:cs typeface="Times New Roman" panose="02020603050405020304" charset="0"/>
              </a:rPr>
              <a:t>9) Thẻ HTML sử dụng: </a:t>
            </a:r>
            <a:r>
              <a:rPr lang="vi-VN" altLang="en-US" sz="2000">
                <a:latin typeface="Times New Roman" panose="02020603050405020304" charset="0"/>
                <a:cs typeface="Times New Roman" panose="02020603050405020304" charset="0"/>
              </a:rPr>
              <a:t>div.</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khung chứa mã </a:t>
            </a:r>
            <a:r>
              <a:rPr lang="vi-VN" altLang="en-US" sz="2000">
                <a:latin typeface="Times New Roman" panose="02020603050405020304" charset="0"/>
                <a:cs typeface="Times New Roman" panose="02020603050405020304" charset="0"/>
              </a:rPr>
              <a:t>lệnh giải </a:t>
            </a:r>
            <a:r>
              <a:rPr lang="vi-VN" altLang="en-US" sz="2000">
                <a:latin typeface="Times New Roman" panose="02020603050405020304" charset="0"/>
                <a:cs typeface="Times New Roman" panose="02020603050405020304" charset="0"/>
              </a:rPr>
              <a:t>thuật.</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Giới thiệu chương </a:t>
            </a:r>
            <a:r>
              <a:rPr lang="vi-VN" altLang="en-US">
                <a:solidFill>
                  <a:srgbClr val="996633"/>
                </a:solidFill>
                <a:effectLst>
                  <a:outerShdw blurRad="38100" dist="19050" dir="2700000" algn="tl" rotWithShape="0">
                    <a:schemeClr val="dk1">
                      <a:alpha val="40000"/>
                    </a:schemeClr>
                  </a:outerShdw>
                </a:effectLst>
              </a:rPr>
              <a:t>trình</a:t>
            </a:r>
            <a:endParaRPr lang="vi-VN" altLang="en-US">
              <a:solidFill>
                <a:srgbClr val="996633"/>
              </a:solidFill>
              <a:effectLst>
                <a:outerShdw blurRad="38100" dist="19050" dir="2700000" algn="tl" rotWithShape="0">
                  <a:schemeClr val="dk1">
                    <a:alpha val="40000"/>
                  </a:schemeClr>
                </a:outerShdw>
              </a:effectLst>
            </a:endParaRPr>
          </a:p>
        </p:txBody>
      </p:sp>
      <p:pic>
        <p:nvPicPr>
          <p:cNvPr id="50" name="Picture 26"/>
          <p:cNvPicPr>
            <a:picLocks noChangeAspect="1"/>
          </p:cNvPicPr>
          <p:nvPr>
            <p:ph idx="1"/>
          </p:nvPr>
        </p:nvPicPr>
        <p:blipFill>
          <a:blip r:embed="rId1"/>
          <a:stretch>
            <a:fillRect/>
          </a:stretch>
        </p:blipFill>
        <p:spPr>
          <a:xfrm>
            <a:off x="838200" y="1447800"/>
            <a:ext cx="7642860" cy="4234180"/>
          </a:xfrm>
          <a:prstGeom prst="rect">
            <a:avLst/>
          </a:prstGeom>
          <a:noFill/>
          <a:ln>
            <a:noFill/>
          </a:ln>
        </p:spPr>
      </p:pic>
      <p:sp>
        <p:nvSpPr>
          <p:cNvPr id="2" name="Text Box 1"/>
          <p:cNvSpPr txBox="1"/>
          <p:nvPr/>
        </p:nvSpPr>
        <p:spPr>
          <a:xfrm>
            <a:off x="838200" y="5715000"/>
            <a:ext cx="7811770" cy="706755"/>
          </a:xfrm>
          <a:prstGeom prst="rect">
            <a:avLst/>
          </a:prstGeom>
          <a:noFill/>
        </p:spPr>
        <p:txBody>
          <a:bodyPr wrap="square" rtlCol="0">
            <a:spAutoFit/>
          </a:bodyPr>
          <a:p>
            <a:r>
              <a:rPr lang="vi-VN" altLang="en-US" sz="2000">
                <a:latin typeface="Times New Roman" panose="02020603050405020304" charset="0"/>
                <a:cs typeface="Times New Roman" panose="02020603050405020304" charset="0"/>
              </a:rPr>
              <a:t>(10) Thẻ HTML sử dụng: div, </a:t>
            </a:r>
            <a:r>
              <a:rPr lang="vi-VN" altLang="en-US" sz="2000">
                <a:latin typeface="Times New Roman" panose="02020603050405020304" charset="0"/>
                <a:cs typeface="Times New Roman" panose="02020603050405020304" charset="0"/>
              </a:rPr>
              <a:t>span.</a:t>
            </a:r>
            <a:endParaRPr lang="vi-VN" altLang="en-US" sz="2000">
              <a:latin typeface="Times New Roman" panose="02020603050405020304" charset="0"/>
              <a:cs typeface="Times New Roman" panose="02020603050405020304" charset="0"/>
            </a:endParaRPr>
          </a:p>
          <a:p>
            <a:r>
              <a:rPr lang="vi-VN" altLang="en-US" sz="2000">
                <a:latin typeface="Times New Roman" panose="02020603050405020304" charset="0"/>
                <a:cs typeface="Times New Roman" panose="02020603050405020304" charset="0"/>
              </a:rPr>
              <a:t>     Diển giải: bong bóng chứa các phần tử được sắp </a:t>
            </a:r>
            <a:r>
              <a:rPr lang="vi-VN" altLang="en-US" sz="2000">
                <a:latin typeface="Times New Roman" panose="02020603050405020304" charset="0"/>
                <a:cs typeface="Times New Roman" panose="02020603050405020304" charset="0"/>
              </a:rPr>
              <a:t>xếp.</a:t>
            </a:r>
            <a:endParaRPr lang="vi-VN" altLang="en-US" sz="20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92350" y="2971800"/>
            <a:ext cx="4559300" cy="944880"/>
          </a:xfrm>
        </p:spPr>
        <p:txBody>
          <a:bodyPr/>
          <a:lstStyle/>
          <a:p>
            <a:r>
              <a:rPr lang="vi-VN" altLang="en-US" sz="4000">
                <a:solidFill>
                  <a:srgbClr val="0070C0"/>
                </a:solidFill>
                <a:effectLst>
                  <a:outerShdw blurRad="38100" dist="19050" dir="2700000" algn="tl" rotWithShape="0">
                    <a:schemeClr val="dk1">
                      <a:alpha val="40000"/>
                    </a:schemeClr>
                  </a:outerShdw>
                </a:effectLst>
              </a:rPr>
              <a:t>Tổng kết đánh </a:t>
            </a:r>
            <a:r>
              <a:rPr lang="vi-VN" altLang="en-US" sz="4000">
                <a:solidFill>
                  <a:srgbClr val="0070C0"/>
                </a:solidFill>
                <a:effectLst>
                  <a:outerShdw blurRad="38100" dist="19050" dir="2700000" algn="tl" rotWithShape="0">
                    <a:schemeClr val="dk1">
                      <a:alpha val="40000"/>
                    </a:schemeClr>
                  </a:outerShdw>
                </a:effectLst>
              </a:rPr>
              <a:t>giá</a:t>
            </a:r>
            <a:endParaRPr lang="vi-VN" altLang="en-US" sz="4000">
              <a:solidFill>
                <a:srgbClr val="0070C0"/>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Kết quả đạt </a:t>
            </a:r>
            <a:r>
              <a:rPr lang="vi-VN" altLang="en-US">
                <a:solidFill>
                  <a:srgbClr val="996633"/>
                </a:solidFill>
                <a:effectLst>
                  <a:outerShdw blurRad="38100" dist="19050" dir="2700000" algn="tl" rotWithShape="0">
                    <a:schemeClr val="dk1">
                      <a:alpha val="40000"/>
                    </a:schemeClr>
                  </a:outerShdw>
                </a:effectLst>
              </a:rPr>
              <a:t>được</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28600" y="2057400"/>
            <a:ext cx="8611235" cy="3784600"/>
          </a:xfrm>
          <a:prstGeom prst="rect">
            <a:avLst/>
          </a:prstGeom>
          <a:noFill/>
        </p:spPr>
        <p:txBody>
          <a:bodyPr wrap="square" rtlCol="0">
            <a:spAutoFit/>
          </a:bodyPr>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kiến thức:</a:t>
            </a:r>
            <a:endParaRPr lang="vi-VN" altLang="en-US" sz="2400" b="1">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Ôn lại và nắm vững kiến thức về cấu trúc dữ liệu, giải thuật sắp xếp nổi bọt.</a:t>
            </a:r>
            <a:endParaRPr lang="vi-VN" altLang="en-US" sz="2400">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Ôn lại và nắm vững các kiến thức về lập trình web như HTML, CSS và JS.</a:t>
            </a:r>
            <a:endParaRPr lang="vi-VN" altLang="en-US" sz="2400">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Thiết kế giao diện đồ họa trong sáng, dễ hiểu.</a:t>
            </a:r>
            <a:endParaRPr lang="vi-VN" altLang="en-US" sz="2400">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Kết hợp thuật toán chạy đồng thời với các hoạt ảnh minh họa tạo ra từ Javascript.</a:t>
            </a:r>
            <a:endParaRPr lang="vi-VN" altLang="en-US" sz="2400">
              <a:latin typeface="Times New Roman" panose="02020603050405020304" charset="0"/>
              <a:cs typeface="Times New Roman" panose="02020603050405020304" charset="0"/>
            </a:endParaRPr>
          </a:p>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kỹ năng:</a:t>
            </a:r>
            <a:endParaRPr lang="vi-VN" altLang="en-US" sz="2400">
              <a:latin typeface="Times New Roman" panose="02020603050405020304" charset="0"/>
              <a:cs typeface="Times New Roman" panose="02020603050405020304" charset="0"/>
            </a:endParaRPr>
          </a:p>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thái độ:</a:t>
            </a:r>
            <a:endParaRPr lang="vi-VN" altLang="en-US" sz="2400" b="1">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Kết quả đạt </a:t>
            </a:r>
            <a:r>
              <a:rPr lang="vi-VN" altLang="en-US">
                <a:solidFill>
                  <a:srgbClr val="996633"/>
                </a:solidFill>
                <a:effectLst>
                  <a:outerShdw blurRad="38100" dist="19050" dir="2700000" algn="tl" rotWithShape="0">
                    <a:schemeClr val="dk1">
                      <a:alpha val="40000"/>
                    </a:schemeClr>
                  </a:outerShdw>
                </a:effectLst>
              </a:rPr>
              <a:t>được</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28600" y="2057400"/>
            <a:ext cx="8611235" cy="3415030"/>
          </a:xfrm>
          <a:prstGeom prst="rect">
            <a:avLst/>
          </a:prstGeom>
          <a:noFill/>
        </p:spPr>
        <p:txBody>
          <a:bodyPr wrap="square" rtlCol="0">
            <a:spAutoFit/>
          </a:bodyPr>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kiến thức:</a:t>
            </a:r>
            <a:endParaRPr lang="vi-VN" altLang="en-US" sz="2400" b="1">
              <a:latin typeface="Times New Roman" panose="02020603050405020304" charset="0"/>
              <a:cs typeface="Times New Roman" panose="02020603050405020304" charset="0"/>
            </a:endParaRPr>
          </a:p>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kỹ năng:</a:t>
            </a:r>
            <a:endParaRPr lang="vi-VN" altLang="en-US" sz="2400" b="1">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Có khả năng mô hình hóa các yêu cầu từ một bài toán thực tế được đặt ra.</a:t>
            </a:r>
            <a:endParaRPr lang="vi-VN" altLang="en-US" sz="2400">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Sử dụng, kết hợp các kiến thức đã được giảng dạy để giải quyết vấn đề thực tế.</a:t>
            </a:r>
            <a:endParaRPr lang="vi-VN" altLang="en-US" sz="2400">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Sử dụng tốt các công cụ, thư viện hỗ trợ lập trình như Visual Studio Code, Bootstrap.</a:t>
            </a:r>
            <a:endParaRPr lang="vi-VN" altLang="en-US" sz="2400">
              <a:latin typeface="Times New Roman" panose="02020603050405020304" charset="0"/>
              <a:cs typeface="Times New Roman" panose="02020603050405020304" charset="0"/>
            </a:endParaRPr>
          </a:p>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thái độ:</a:t>
            </a:r>
            <a:endParaRPr lang="vi-VN" altLang="en-US" sz="2400" b="1">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Kết quả đạt </a:t>
            </a:r>
            <a:r>
              <a:rPr lang="vi-VN" altLang="en-US">
                <a:solidFill>
                  <a:srgbClr val="996633"/>
                </a:solidFill>
                <a:effectLst>
                  <a:outerShdw blurRad="38100" dist="19050" dir="2700000" algn="tl" rotWithShape="0">
                    <a:schemeClr val="dk1">
                      <a:alpha val="40000"/>
                    </a:schemeClr>
                  </a:outerShdw>
                </a:effectLst>
              </a:rPr>
              <a:t>được</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28600" y="2057400"/>
            <a:ext cx="8611235" cy="2676525"/>
          </a:xfrm>
          <a:prstGeom prst="rect">
            <a:avLst/>
          </a:prstGeom>
          <a:noFill/>
        </p:spPr>
        <p:txBody>
          <a:bodyPr wrap="square" rtlCol="0">
            <a:spAutoFit/>
          </a:bodyPr>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kiến thức:</a:t>
            </a:r>
            <a:endParaRPr lang="vi-VN" altLang="en-US" sz="2400" b="1">
              <a:latin typeface="Times New Roman" panose="02020603050405020304" charset="0"/>
              <a:cs typeface="Times New Roman" panose="02020603050405020304" charset="0"/>
            </a:endParaRPr>
          </a:p>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kỹ năng:</a:t>
            </a:r>
            <a:endParaRPr lang="vi-VN" altLang="en-US" sz="2400">
              <a:latin typeface="Times New Roman" panose="02020603050405020304" charset="0"/>
              <a:cs typeface="Times New Roman" panose="02020603050405020304" charset="0"/>
            </a:endParaRPr>
          </a:p>
          <a:p>
            <a:pPr marL="342900" indent="-342900">
              <a:buFont typeface="Calibri" panose="020F0502020204030204" charset="0"/>
              <a:buChar char="‐"/>
            </a:pPr>
            <a:r>
              <a:rPr lang="vi-VN" altLang="en-US" sz="2400" b="1">
                <a:latin typeface="Times New Roman" panose="02020603050405020304" charset="0"/>
                <a:cs typeface="Times New Roman" panose="02020603050405020304" charset="0"/>
              </a:rPr>
              <a:t>Về thái độ:</a:t>
            </a:r>
            <a:endParaRPr lang="vi-VN" altLang="en-US" sz="2400" b="1">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Nghiên cứu và thực hiện niên luận cơ sở theo đúng tiến độ đề ra của giáo viên hướng dẫn.</a:t>
            </a:r>
            <a:endParaRPr lang="vi-VN" altLang="en-US" sz="2400">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Tham khảo ý kiến, trao đổi tích cực với giáo viên hướng dẫn đề hoàn thành tốt sản phẩm đầu ra.</a:t>
            </a:r>
            <a:endParaRPr lang="vi-VN" altLang="en-US" sz="24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9615" y="2956560"/>
            <a:ext cx="5144770" cy="944880"/>
          </a:xfrm>
        </p:spPr>
        <p:txBody>
          <a:bodyPr/>
          <a:lstStyle/>
          <a:p>
            <a:r>
              <a:rPr lang="vi-VN" altLang="en-US" sz="4000">
                <a:solidFill>
                  <a:srgbClr val="0070C0"/>
                </a:solidFill>
                <a:effectLst>
                  <a:outerShdw blurRad="38100" dist="19050" dir="2700000" algn="tl" rotWithShape="0">
                    <a:schemeClr val="dk1">
                      <a:alpha val="40000"/>
                    </a:schemeClr>
                  </a:outerShdw>
                </a:effectLst>
              </a:rPr>
              <a:t>Tổng quan về đề tài</a:t>
            </a:r>
            <a:endParaRPr lang="vi-VN" altLang="en-US" sz="4000">
              <a:solidFill>
                <a:srgbClr val="0070C0"/>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Hạn </a:t>
            </a:r>
            <a:r>
              <a:rPr lang="vi-VN" altLang="en-US">
                <a:solidFill>
                  <a:srgbClr val="996633"/>
                </a:solidFill>
                <a:effectLst>
                  <a:outerShdw blurRad="38100" dist="19050" dir="2700000" algn="tl" rotWithShape="0">
                    <a:schemeClr val="dk1">
                      <a:alpha val="40000"/>
                    </a:schemeClr>
                  </a:outerShdw>
                </a:effectLst>
              </a:rPr>
              <a:t>chế</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28600" y="2057400"/>
            <a:ext cx="8611235" cy="3412490"/>
          </a:xfrm>
          <a:prstGeom prst="rect">
            <a:avLst/>
          </a:prstGeom>
          <a:noFill/>
        </p:spPr>
        <p:txBody>
          <a:bodyPr wrap="square" rtlCol="0">
            <a:spAutoFit/>
          </a:bodyPr>
          <a:p>
            <a:pPr marL="342900" indent="-342900">
              <a:lnSpc>
                <a:spcPct val="180000"/>
              </a:lnSpc>
              <a:buFont typeface="Calibri" panose="020F0502020204030204" charset="0"/>
              <a:buChar char="‐"/>
            </a:pPr>
            <a:r>
              <a:rPr lang="vi-VN" altLang="en-US" sz="2400">
                <a:latin typeface="Times New Roman" panose="02020603050405020304" charset="0"/>
                <a:cs typeface="Times New Roman" panose="02020603050405020304" charset="0"/>
              </a:rPr>
              <a:t>Chưa thực hiện được giao diện website 3D.</a:t>
            </a:r>
            <a:endParaRPr lang="vi-VN" altLang="en-US" sz="2400">
              <a:latin typeface="Times New Roman" panose="02020603050405020304" charset="0"/>
              <a:cs typeface="Times New Roman" panose="02020603050405020304" charset="0"/>
            </a:endParaRPr>
          </a:p>
          <a:p>
            <a:pPr marL="342900" indent="-342900">
              <a:lnSpc>
                <a:spcPct val="180000"/>
              </a:lnSpc>
              <a:buFont typeface="Calibri" panose="020F0502020204030204" charset="0"/>
              <a:buChar char="‐"/>
            </a:pPr>
            <a:r>
              <a:rPr lang="vi-VN" altLang="en-US" sz="2400">
                <a:latin typeface="Times New Roman" panose="02020603050405020304" charset="0"/>
                <a:cs typeface="Times New Roman" panose="02020603050405020304" charset="0"/>
              </a:rPr>
              <a:t>Chưa thể kết xuất được kết quả thực thi giải thuật ra các định dạng như pdf, png, jpg,..</a:t>
            </a:r>
            <a:endParaRPr lang="vi-VN" altLang="en-US" sz="2400">
              <a:latin typeface="Times New Roman" panose="02020603050405020304" charset="0"/>
              <a:cs typeface="Times New Roman" panose="02020603050405020304" charset="0"/>
            </a:endParaRPr>
          </a:p>
          <a:p>
            <a:pPr marL="342900" indent="-342900">
              <a:lnSpc>
                <a:spcPct val="180000"/>
              </a:lnSpc>
              <a:buFont typeface="Calibri" panose="020F0502020204030204" charset="0"/>
              <a:buChar char="‐"/>
            </a:pPr>
            <a:r>
              <a:rPr lang="vi-VN" altLang="en-US" sz="2400">
                <a:latin typeface="Times New Roman" panose="02020603050405020304" charset="0"/>
                <a:cs typeface="Times New Roman" panose="02020603050405020304" charset="0"/>
              </a:rPr>
              <a:t>Chưa thể phát triển thêm các giao diện phụ khác như làm bài tập, giới thiệu hệ thống, bài giảng điện tử,...</a:t>
            </a:r>
            <a:endParaRPr lang="vi-VN" altLang="en-US" sz="24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Nguyên </a:t>
            </a:r>
            <a:r>
              <a:rPr lang="vi-VN" altLang="en-US">
                <a:solidFill>
                  <a:srgbClr val="996633"/>
                </a:solidFill>
                <a:effectLst>
                  <a:outerShdw blurRad="38100" dist="19050" dir="2700000" algn="tl" rotWithShape="0">
                    <a:schemeClr val="dk1">
                      <a:alpha val="40000"/>
                    </a:schemeClr>
                  </a:outerShdw>
                </a:effectLst>
              </a:rPr>
              <a:t>nhân</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28600" y="2057400"/>
            <a:ext cx="8611235" cy="3969385"/>
          </a:xfrm>
          <a:prstGeom prst="rect">
            <a:avLst/>
          </a:prstGeom>
          <a:noFill/>
        </p:spPr>
        <p:txBody>
          <a:bodyPr wrap="square" rtlCol="0">
            <a:spAutoFit/>
          </a:bodyPr>
          <a:p>
            <a:pPr marL="342900" indent="-342900" algn="just">
              <a:lnSpc>
                <a:spcPct val="150000"/>
              </a:lnSpc>
              <a:buFont typeface="Calibri" panose="020F0502020204030204" charset="0"/>
              <a:buChar char="‐"/>
            </a:pPr>
            <a:r>
              <a:rPr lang="vi-VN" altLang="en-US" sz="2400">
                <a:latin typeface="Times New Roman" panose="02020603050405020304" charset="0"/>
                <a:cs typeface="Times New Roman" panose="02020603050405020304" charset="0"/>
              </a:rPr>
              <a:t>Việc xây dựng website 3 chiều cần thời gian lâu dài để chuẩn bị các công đoạn như vẽ mô hình, lập trình chuyển động cho mô hình cũng như kết hợp các mô hình lại với nhau tạo nên bối cảnh cho website. Vì nguyên nhân thời gian nên module này đã được chuyển sang giai đoạn phát triển trong tương lai.</a:t>
            </a:r>
            <a:endParaRPr lang="vi-VN" altLang="en-US" sz="2400">
              <a:latin typeface="Times New Roman" panose="02020603050405020304" charset="0"/>
              <a:cs typeface="Times New Roman" panose="02020603050405020304" charset="0"/>
            </a:endParaRPr>
          </a:p>
          <a:p>
            <a:pPr marL="342900" indent="-342900" algn="just">
              <a:lnSpc>
                <a:spcPct val="150000"/>
              </a:lnSpc>
              <a:buFont typeface="Calibri" panose="020F0502020204030204" charset="0"/>
              <a:buChar char="‐"/>
            </a:pPr>
            <a:r>
              <a:rPr lang="vi-VN" altLang="en-US" sz="2400">
                <a:latin typeface="Times New Roman" panose="02020603050405020304" charset="0"/>
                <a:cs typeface="Times New Roman" panose="02020603050405020304" charset="0"/>
              </a:rPr>
              <a:t>Ở giai đoạn hiện tại website chủ yếu tập trung vào việc mô tả hình ảnh, chuyển động và tính đúng đắn của giải thuật.</a:t>
            </a:r>
            <a:endParaRPr lang="vi-VN" altLang="en-US" sz="24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Hướng phát </a:t>
            </a:r>
            <a:r>
              <a:rPr lang="vi-VN" altLang="en-US">
                <a:solidFill>
                  <a:srgbClr val="996633"/>
                </a:solidFill>
                <a:effectLst>
                  <a:outerShdw blurRad="38100" dist="19050" dir="2700000" algn="tl" rotWithShape="0">
                    <a:schemeClr val="dk1">
                      <a:alpha val="40000"/>
                    </a:schemeClr>
                  </a:outerShdw>
                </a:effectLst>
              </a:rPr>
              <a:t>triển</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28600" y="2057400"/>
            <a:ext cx="8611235" cy="3229610"/>
          </a:xfrm>
          <a:prstGeom prst="rect">
            <a:avLst/>
          </a:prstGeom>
          <a:noFill/>
        </p:spPr>
        <p:txBody>
          <a:bodyPr wrap="square" rtlCol="0">
            <a:spAutoFit/>
          </a:bodyPr>
          <a:p>
            <a:pPr marL="342900" indent="-342900">
              <a:lnSpc>
                <a:spcPct val="170000"/>
              </a:lnSpc>
              <a:buFont typeface="Calibri" panose="020F0502020204030204" charset="0"/>
              <a:buChar char="‐"/>
            </a:pPr>
            <a:r>
              <a:rPr lang="vi-VN" altLang="en-US" sz="2400">
                <a:latin typeface="Times New Roman" panose="02020603050405020304" charset="0"/>
                <a:cs typeface="Times New Roman" panose="02020603050405020304" charset="0"/>
              </a:rPr>
              <a:t>Phát triển thêm các giao diện hỗ trợ người dùng ôn tập kiến thức sau khi đã trải nghiệm với giải thuật.</a:t>
            </a:r>
            <a:endParaRPr lang="vi-VN" altLang="en-US" sz="2400">
              <a:latin typeface="Times New Roman" panose="02020603050405020304" charset="0"/>
              <a:cs typeface="Times New Roman" panose="02020603050405020304" charset="0"/>
            </a:endParaRPr>
          </a:p>
          <a:p>
            <a:pPr marL="342900" indent="-342900">
              <a:lnSpc>
                <a:spcPct val="170000"/>
              </a:lnSpc>
              <a:buFont typeface="Calibri" panose="020F0502020204030204" charset="0"/>
              <a:buChar char="‐"/>
            </a:pPr>
            <a:r>
              <a:rPr lang="vi-VN" altLang="en-US" sz="2400">
                <a:latin typeface="Times New Roman" panose="02020603050405020304" charset="0"/>
                <a:cs typeface="Times New Roman" panose="02020603050405020304" charset="0"/>
              </a:rPr>
              <a:t>Xây dựng giao diện 3 chiều cho website để tăng tính sống động, thực tế cho giải thuật.</a:t>
            </a:r>
            <a:endParaRPr lang="vi-VN" altLang="en-US" sz="2400">
              <a:latin typeface="Times New Roman" panose="02020603050405020304" charset="0"/>
              <a:cs typeface="Times New Roman" panose="02020603050405020304" charset="0"/>
            </a:endParaRPr>
          </a:p>
          <a:p>
            <a:pPr marL="342900" indent="-342900">
              <a:lnSpc>
                <a:spcPct val="170000"/>
              </a:lnSpc>
              <a:buFont typeface="Calibri" panose="020F0502020204030204" charset="0"/>
              <a:buChar char="‐"/>
            </a:pPr>
            <a:r>
              <a:rPr lang="vi-VN" altLang="en-US" sz="2400">
                <a:latin typeface="Times New Roman" panose="02020603050405020304" charset="0"/>
                <a:cs typeface="Times New Roman" panose="02020603050405020304" charset="0"/>
              </a:rPr>
              <a:t>Cung cấp các bài giảng điện tử có liên quan đến giải thuật.</a:t>
            </a:r>
            <a:endParaRPr lang="vi-VN" altLang="en-US" sz="24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vi-VN" altLang="en-US">
                <a:solidFill>
                  <a:srgbClr val="996633"/>
                </a:solidFill>
                <a:effectLst>
                  <a:outerShdw blurRad="38100" dist="19050" dir="2700000" algn="tl" rotWithShape="0">
                    <a:schemeClr val="dk1">
                      <a:alpha val="40000"/>
                    </a:schemeClr>
                  </a:outerShdw>
                </a:effectLst>
              </a:rPr>
              <a:t>Tham </a:t>
            </a:r>
            <a:r>
              <a:rPr lang="vi-VN" altLang="en-US">
                <a:solidFill>
                  <a:srgbClr val="996633"/>
                </a:solidFill>
                <a:effectLst>
                  <a:outerShdw blurRad="38100" dist="19050" dir="2700000" algn="tl" rotWithShape="0">
                    <a:schemeClr val="dk1">
                      <a:alpha val="40000"/>
                    </a:schemeClr>
                  </a:outerShdw>
                </a:effectLst>
              </a:rPr>
              <a:t>khảo</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66065" y="1524000"/>
            <a:ext cx="8611235" cy="4799965"/>
          </a:xfrm>
          <a:prstGeom prst="rect">
            <a:avLst/>
          </a:prstGeom>
          <a:noFill/>
        </p:spPr>
        <p:txBody>
          <a:bodyPr wrap="square" rtlCol="0">
            <a:spAutoFit/>
          </a:bodyPr>
          <a:p>
            <a:pPr marL="0" indent="0">
              <a:lnSpc>
                <a:spcPct val="170000"/>
              </a:lnSpc>
              <a:buFont typeface="Calibri" panose="020F0502020204030204" charset="0"/>
              <a:buNone/>
            </a:pPr>
            <a:r>
              <a:rPr lang="vi-VN" altLang="en-US" sz="2000" i="1">
                <a:latin typeface="Times New Roman" panose="02020603050405020304" charset="0"/>
                <a:cs typeface="Times New Roman" panose="02020603050405020304" charset="0"/>
              </a:rPr>
              <a:t>[1]Kênh Youtube “Online Tutorial”, Animated Realistic Bubbles using HTML, CSS &amp; Vanilla Javascript. https://www.youtube.com/watch?v=noC22oMVb44</a:t>
            </a:r>
            <a:endParaRPr lang="vi-VN" altLang="en-US" sz="2000" i="1">
              <a:latin typeface="Times New Roman" panose="02020603050405020304" charset="0"/>
              <a:cs typeface="Times New Roman" panose="02020603050405020304" charset="0"/>
            </a:endParaRPr>
          </a:p>
          <a:p>
            <a:pPr marL="0" indent="0">
              <a:lnSpc>
                <a:spcPct val="170000"/>
              </a:lnSpc>
              <a:buFont typeface="Calibri" panose="020F0502020204030204" charset="0"/>
              <a:buNone/>
            </a:pPr>
            <a:r>
              <a:rPr lang="vi-VN" altLang="en-US" sz="2000" i="1">
                <a:latin typeface="Times New Roman" panose="02020603050405020304" charset="0"/>
                <a:cs typeface="Times New Roman" panose="02020603050405020304" charset="0"/>
              </a:rPr>
              <a:t>[2]Nguyễn Văn Linh, Phân tích và Thiết kế thuật toán, Chương 2, trang 37, Nhà xuất bản Đại học Cần Thơ.</a:t>
            </a:r>
            <a:endParaRPr lang="vi-VN" altLang="en-US" sz="2000" i="1">
              <a:latin typeface="Times New Roman" panose="02020603050405020304" charset="0"/>
              <a:cs typeface="Times New Roman" panose="02020603050405020304" charset="0"/>
            </a:endParaRPr>
          </a:p>
          <a:p>
            <a:pPr marL="0" indent="0">
              <a:lnSpc>
                <a:spcPct val="170000"/>
              </a:lnSpc>
              <a:buFont typeface="Calibri" panose="020F0502020204030204" charset="0"/>
              <a:buNone/>
            </a:pPr>
            <a:r>
              <a:rPr lang="vi-VN" altLang="en-US" sz="2000" i="1">
                <a:latin typeface="Times New Roman" panose="02020603050405020304" charset="0"/>
                <a:cs typeface="Times New Roman" panose="02020603050405020304" charset="0"/>
              </a:rPr>
              <a:t>[3]Võ Huỳnh Trâm, silde bài giảng Phân tích và Thiết kế thuật toán, Chương 1, Slide 26.</a:t>
            </a:r>
            <a:endParaRPr lang="vi-VN" altLang="en-US" sz="2000" i="1">
              <a:latin typeface="Times New Roman" panose="02020603050405020304" charset="0"/>
              <a:cs typeface="Times New Roman" panose="02020603050405020304" charset="0"/>
            </a:endParaRPr>
          </a:p>
          <a:p>
            <a:pPr marL="0" indent="0">
              <a:lnSpc>
                <a:spcPct val="170000"/>
              </a:lnSpc>
              <a:buFont typeface="Calibri" panose="020F0502020204030204" charset="0"/>
              <a:buNone/>
            </a:pPr>
            <a:r>
              <a:rPr lang="vi-VN" altLang="en-US" sz="2000" i="1">
                <a:latin typeface="Times New Roman" panose="02020603050405020304" charset="0"/>
                <a:cs typeface="Times New Roman" panose="02020603050405020304" charset="0"/>
              </a:rPr>
              <a:t>[4]Wikipedia, Thuật toán sắp xếp. https://vi.wikipedia.org/wiki/Thu%E1%BA%ADt_to%C3%A1n_s%E1%BA%AFp_x%E1%BA%BFp</a:t>
            </a:r>
            <a:endParaRPr lang="vi-VN" altLang="en-US" sz="2000" i="1">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09600" y="2971483"/>
            <a:ext cx="7924800" cy="2555875"/>
          </a:xfrm>
        </p:spPr>
        <p:txBody>
          <a:bodyPr/>
          <a:lstStyle/>
          <a:p>
            <a:pPr algn="ctr">
              <a:buFontTx/>
              <a:buNone/>
            </a:pPr>
            <a:r>
              <a:rPr lang="vi-VN" altLang="en-US" sz="4400">
                <a:solidFill>
                  <a:schemeClr val="tx1"/>
                </a:solidFill>
                <a:effectLst>
                  <a:outerShdw blurRad="38100" dist="19050" dir="2700000" algn="tl" rotWithShape="0">
                    <a:schemeClr val="dk1">
                      <a:alpha val="40000"/>
                    </a:schemeClr>
                  </a:outerShdw>
                </a:effectLst>
              </a:rPr>
              <a:t>Cảm ơn thầy đã lắng nghe</a:t>
            </a:r>
            <a:endParaRPr lang="vi-VN" altLang="en-US" sz="4400">
              <a:solidFill>
                <a:schemeClr val="tx1"/>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9615" y="152400"/>
            <a:ext cx="5144770" cy="944880"/>
          </a:xfrm>
        </p:spPr>
        <p:txBody>
          <a:bodyPr/>
          <a:lstStyle/>
          <a:p>
            <a:r>
              <a:rPr lang="vi-VN" altLang="en-US">
                <a:solidFill>
                  <a:srgbClr val="996633"/>
                </a:solidFill>
                <a:effectLst>
                  <a:outerShdw blurRad="38100" dist="19050" dir="2700000" algn="tl" rotWithShape="0">
                    <a:schemeClr val="dk1">
                      <a:alpha val="40000"/>
                    </a:schemeClr>
                  </a:outerShdw>
                </a:effectLst>
              </a:rPr>
              <a:t>Mô tả bài toán</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241935" y="1769110"/>
            <a:ext cx="8521065" cy="4523105"/>
          </a:xfrm>
          <a:prstGeom prst="rect">
            <a:avLst/>
          </a:prstGeom>
          <a:noFill/>
        </p:spPr>
        <p:txBody>
          <a:bodyPr wrap="square" rtlCol="0">
            <a:spAutoFit/>
          </a:bodyPr>
          <a:p>
            <a:pPr marL="342900" indent="-342900" algn="just">
              <a:lnSpc>
                <a:spcPct val="100000"/>
              </a:lnSpc>
              <a:buFont typeface="Calibri" panose="020F0502020204030204" charset="0"/>
              <a:buChar char="‐"/>
            </a:pPr>
            <a:r>
              <a:rPr lang="vi-VN" altLang="en-US" sz="2400">
                <a:latin typeface="Times New Roman" panose="02020603050405020304" charset="0"/>
                <a:cs typeface="Times New Roman" panose="02020603050405020304" charset="0"/>
              </a:rPr>
              <a:t>Sắp xếp là một trong các nhóm giải thuật quan trọng của ngành lập trình, khoa học máy tính và toán học.</a:t>
            </a:r>
            <a:endParaRPr lang="vi-VN" altLang="en-US" sz="2400">
              <a:latin typeface="Times New Roman" panose="02020603050405020304" charset="0"/>
              <a:cs typeface="Times New Roman" panose="02020603050405020304" charset="0"/>
            </a:endParaRPr>
          </a:p>
          <a:p>
            <a:pPr marL="0" indent="0" algn="just">
              <a:lnSpc>
                <a:spcPct val="100000"/>
              </a:lnSpc>
              <a:buFont typeface="Calibri" panose="020F0502020204030204" charset="0"/>
              <a:buNone/>
            </a:pPr>
            <a:endParaRPr lang="vi-VN" altLang="en-US" sz="2400">
              <a:latin typeface="Times New Roman" panose="02020603050405020304" charset="0"/>
              <a:cs typeface="Times New Roman" panose="02020603050405020304" charset="0"/>
            </a:endParaRPr>
          </a:p>
          <a:p>
            <a:pPr marL="342900" indent="-342900" algn="just">
              <a:lnSpc>
                <a:spcPct val="100000"/>
              </a:lnSpc>
              <a:buFont typeface="Calibri" panose="020F0502020204030204" charset="0"/>
              <a:buChar char="‐"/>
            </a:pPr>
            <a:r>
              <a:rPr lang="vi-VN" altLang="en-US" sz="2400">
                <a:latin typeface="Times New Roman" panose="02020603050405020304" charset="0"/>
                <a:cs typeface="Times New Roman" panose="02020603050405020304" charset="0"/>
              </a:rPr>
              <a:t>Sắp xếp nổi bọt (bubble sort) là thuật toán sắp xếp phổ biến, dễ hiểu, dễ cài đặt, độ phức tạp chấp nhận </a:t>
            </a:r>
            <a:r>
              <a:rPr lang="vi-VN" altLang="en-US" sz="2400">
                <a:latin typeface="Times New Roman" panose="02020603050405020304" charset="0"/>
                <a:cs typeface="Times New Roman" panose="02020603050405020304" charset="0"/>
              </a:rPr>
              <a:t>được.</a:t>
            </a:r>
            <a:endParaRPr lang="vi-VN" altLang="en-US" sz="2400">
              <a:latin typeface="Times New Roman" panose="02020603050405020304" charset="0"/>
              <a:cs typeface="Times New Roman" panose="02020603050405020304" charset="0"/>
            </a:endParaRPr>
          </a:p>
          <a:p>
            <a:pPr marL="342900" indent="-342900" algn="just">
              <a:lnSpc>
                <a:spcPct val="100000"/>
              </a:lnSpc>
              <a:buFont typeface="Calibri" panose="020F0502020204030204" charset="0"/>
              <a:buChar char="‐"/>
            </a:pPr>
            <a:endParaRPr lang="vi-VN" altLang="en-US" sz="2400">
              <a:latin typeface="Times New Roman" panose="02020603050405020304" charset="0"/>
              <a:cs typeface="Times New Roman" panose="02020603050405020304" charset="0"/>
            </a:endParaRPr>
          </a:p>
          <a:p>
            <a:pPr marL="342900" indent="-342900" algn="just">
              <a:lnSpc>
                <a:spcPct val="100000"/>
              </a:lnSpc>
              <a:buFont typeface="Calibri" panose="020F0502020204030204" charset="0"/>
              <a:buChar char="‐"/>
            </a:pPr>
            <a:r>
              <a:rPr lang="vi-VN" altLang="en-US" sz="2400">
                <a:latin typeface="Times New Roman" panose="02020603050405020304" charset="0"/>
                <a:cs typeface="Times New Roman" panose="02020603050405020304" charset="0"/>
              </a:rPr>
              <a:t>Giảng dạy trên lý thuyết chưa thể hiện hết bản chất của giải </a:t>
            </a:r>
            <a:r>
              <a:rPr lang="vi-VN" altLang="en-US" sz="2400">
                <a:latin typeface="Times New Roman" panose="02020603050405020304" charset="0"/>
                <a:cs typeface="Times New Roman" panose="02020603050405020304" charset="0"/>
              </a:rPr>
              <a:t>thuật.</a:t>
            </a:r>
            <a:endParaRPr lang="vi-VN" altLang="en-US" sz="2400">
              <a:latin typeface="Times New Roman" panose="02020603050405020304" charset="0"/>
              <a:cs typeface="Times New Roman" panose="02020603050405020304" charset="0"/>
            </a:endParaRPr>
          </a:p>
          <a:p>
            <a:pPr marL="342900" indent="-342900" algn="just">
              <a:lnSpc>
                <a:spcPct val="100000"/>
              </a:lnSpc>
              <a:buFont typeface="Calibri" panose="020F0502020204030204" charset="0"/>
              <a:buChar char="‐"/>
            </a:pPr>
            <a:endParaRPr lang="vi-VN" altLang="en-US" sz="2400">
              <a:latin typeface="Times New Roman" panose="02020603050405020304" charset="0"/>
              <a:cs typeface="Times New Roman" panose="02020603050405020304" charset="0"/>
            </a:endParaRPr>
          </a:p>
          <a:p>
            <a:pPr marL="342900" indent="-342900" algn="just">
              <a:lnSpc>
                <a:spcPct val="100000"/>
              </a:lnSpc>
              <a:buFont typeface="Calibri" panose="020F0502020204030204" charset="0"/>
              <a:buChar char="‐"/>
            </a:pPr>
            <a:r>
              <a:rPr lang="vi-VN" altLang="en-US" sz="2400">
                <a:latin typeface="Times New Roman" panose="02020603050405020304" charset="0"/>
                <a:cs typeface="Times New Roman" panose="02020603050405020304" charset="0"/>
              </a:rPr>
              <a:t>Khả năng tư duy sáng tạo của người học chưa được phát </a:t>
            </a:r>
            <a:r>
              <a:rPr lang="vi-VN" altLang="en-US" sz="2400">
                <a:latin typeface="Times New Roman" panose="02020603050405020304" charset="0"/>
                <a:cs typeface="Times New Roman" panose="02020603050405020304" charset="0"/>
              </a:rPr>
              <a:t>huy.</a:t>
            </a:r>
            <a:endParaRPr lang="vi-VN" altLang="en-US" sz="2400">
              <a:latin typeface="Times New Roman" panose="02020603050405020304" charset="0"/>
              <a:cs typeface="Times New Roman" panose="02020603050405020304" charset="0"/>
            </a:endParaRPr>
          </a:p>
          <a:p>
            <a:pPr marL="342900" indent="-342900">
              <a:lnSpc>
                <a:spcPct val="100000"/>
              </a:lnSpc>
              <a:buFont typeface="Calibri" panose="020F0502020204030204" charset="0"/>
              <a:buChar char="‐"/>
            </a:pPr>
            <a:endParaRPr lang="vi-VN" altLang="en-US" sz="2400">
              <a:latin typeface="Times New Roman" panose="02020603050405020304" charset="0"/>
              <a:cs typeface="Times New Roman" panose="02020603050405020304" charset="0"/>
            </a:endParaRPr>
          </a:p>
          <a:p>
            <a:pPr marL="0" indent="0" algn="just">
              <a:lnSpc>
                <a:spcPct val="100000"/>
              </a:lnSpc>
              <a:buFont typeface="Calibri" panose="020F0502020204030204" charset="0"/>
              <a:buNone/>
            </a:pPr>
            <a:r>
              <a:rPr lang="vi-VN" altLang="en-US" sz="2400">
                <a:solidFill>
                  <a:srgbClr val="FF0000"/>
                </a:solidFill>
                <a:latin typeface="Times New Roman" panose="02020603050405020304" charset="0"/>
                <a:cs typeface="Times New Roman" panose="02020603050405020304" charset="0"/>
              </a:rPr>
              <a:t>=&gt; Website minh họa giải thuật sắp xếp nổi bọt được xây dựng nhằm truyền tải tinh thần giải thuật đến với người dùng.</a:t>
            </a:r>
            <a:r>
              <a:rPr lang="vi-VN" altLang="en-US" sz="2400">
                <a:latin typeface="Times New Roman" panose="02020603050405020304" charset="0"/>
                <a:cs typeface="Times New Roman" panose="02020603050405020304" charset="0"/>
              </a:rPr>
              <a:t> </a:t>
            </a:r>
            <a:endParaRPr lang="vi-VN" altLang="en-US" sz="24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9615" y="152400"/>
            <a:ext cx="5144770" cy="944880"/>
          </a:xfrm>
        </p:spPr>
        <p:txBody>
          <a:bodyPr/>
          <a:lstStyle/>
          <a:p>
            <a:r>
              <a:rPr lang="vi-VN" altLang="en-US">
                <a:solidFill>
                  <a:srgbClr val="996633"/>
                </a:solidFill>
                <a:effectLst>
                  <a:outerShdw blurRad="38100" dist="19050" dir="2700000" algn="tl" rotWithShape="0">
                    <a:schemeClr val="dk1">
                      <a:alpha val="40000"/>
                    </a:schemeClr>
                  </a:outerShdw>
                </a:effectLst>
              </a:rPr>
              <a:t>Mục tiêu cần đạt </a:t>
            </a:r>
            <a:r>
              <a:rPr lang="vi-VN" altLang="en-US">
                <a:solidFill>
                  <a:srgbClr val="996633"/>
                </a:solidFill>
                <a:effectLst>
                  <a:outerShdw blurRad="38100" dist="19050" dir="2700000" algn="tl" rotWithShape="0">
                    <a:schemeClr val="dk1">
                      <a:alpha val="40000"/>
                    </a:schemeClr>
                  </a:outerShdw>
                </a:effectLst>
              </a:rPr>
              <a:t>được</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596265" y="1524000"/>
            <a:ext cx="7950835" cy="4892675"/>
          </a:xfrm>
          <a:prstGeom prst="rect">
            <a:avLst/>
          </a:prstGeom>
          <a:noFill/>
        </p:spPr>
        <p:txBody>
          <a:bodyPr wrap="square" rtlCol="0">
            <a:spAutoFit/>
          </a:bodyPr>
          <a:p>
            <a:pPr marL="342900" indent="-342900" algn="just">
              <a:buFont typeface="Calibri" panose="020F0502020204030204" charset="0"/>
              <a:buChar char="‐"/>
            </a:pPr>
            <a:r>
              <a:rPr lang="vi-VN" altLang="en-US" sz="2400" b="1">
                <a:latin typeface="Times New Roman" panose="02020603050405020304" charset="0"/>
                <a:cs typeface="Times New Roman" panose="02020603050405020304" charset="0"/>
              </a:rPr>
              <a:t>Với người học:</a:t>
            </a:r>
            <a:endParaRPr lang="vi-VN" altLang="en-US" sz="2400" b="1">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Hiểu rõ và nắm vững kiến thức về CTDL và giải thuật.</a:t>
            </a:r>
            <a:endParaRPr lang="vi-VN" altLang="en-US" sz="2400">
              <a:latin typeface="Times New Roman" panose="02020603050405020304" charset="0"/>
              <a:cs typeface="Times New Roman" panose="02020603050405020304" charset="0"/>
            </a:endParaRPr>
          </a:p>
          <a:p>
            <a:pPr marL="800100" lvl="1" indent="-342900" algn="just">
              <a:buFont typeface="Segoe UI" panose="020B0502040204020203" charset="0"/>
              <a:buChar char="+"/>
            </a:pPr>
            <a:r>
              <a:rPr lang="vi-VN" altLang="en-US" sz="2400">
                <a:latin typeface="Times New Roman" panose="02020603050405020304" charset="0"/>
                <a:cs typeface="Times New Roman" panose="02020603050405020304" charset="0"/>
              </a:rPr>
              <a:t>Biết cách thiết kế giải thuật và cài đặt giải thuật vào chương trình.</a:t>
            </a:r>
            <a:endParaRPr lang="vi-VN" altLang="en-US" sz="2400">
              <a:latin typeface="Times New Roman" panose="02020603050405020304" charset="0"/>
              <a:cs typeface="Times New Roman" panose="02020603050405020304" charset="0"/>
            </a:endParaRPr>
          </a:p>
          <a:p>
            <a:pPr marL="342900" indent="-342900" algn="just">
              <a:buClrTx/>
              <a:buSzTx/>
              <a:buFont typeface="Calibri" panose="020F0502020204030204" charset="0"/>
              <a:buChar char="‐"/>
            </a:pPr>
            <a:r>
              <a:rPr lang="vi-VN" altLang="en-US" sz="2400" b="1">
                <a:latin typeface="Times New Roman" panose="02020603050405020304" charset="0"/>
                <a:cs typeface="Times New Roman" panose="02020603050405020304" charset="0"/>
              </a:rPr>
              <a:t>Với sản phẩm:</a:t>
            </a:r>
            <a:endParaRPr lang="vi-VN" altLang="en-US" sz="2400" b="1">
              <a:latin typeface="Times New Roman" panose="02020603050405020304" charset="0"/>
              <a:cs typeface="Times New Roman" panose="02020603050405020304" charset="0"/>
            </a:endParaRPr>
          </a:p>
          <a:p>
            <a:pPr marL="800100" lvl="1" indent="-342900" algn="just">
              <a:buClrTx/>
              <a:buSzTx/>
              <a:buFont typeface="Segoe UI" panose="020B0502040204020203" charset="0"/>
              <a:buChar char="+"/>
            </a:pPr>
            <a:r>
              <a:rPr lang="vi-VN" altLang="en-US" sz="2400">
                <a:latin typeface="Times New Roman" panose="02020603050405020304" charset="0"/>
                <a:cs typeface="Times New Roman" panose="02020603050405020304" charset="0"/>
              </a:rPr>
              <a:t>Sản phẩm có giao diện thân thiện với người </a:t>
            </a:r>
            <a:r>
              <a:rPr lang="vi-VN" altLang="en-US" sz="2400">
                <a:latin typeface="Times New Roman" panose="02020603050405020304" charset="0"/>
                <a:cs typeface="Times New Roman" panose="02020603050405020304" charset="0"/>
              </a:rPr>
              <a:t>dùng.</a:t>
            </a:r>
            <a:endParaRPr lang="vi-VN" altLang="en-US" sz="2400">
              <a:latin typeface="Times New Roman" panose="02020603050405020304" charset="0"/>
              <a:cs typeface="Times New Roman" panose="02020603050405020304" charset="0"/>
            </a:endParaRPr>
          </a:p>
          <a:p>
            <a:pPr marL="800100" lvl="1" indent="-342900" algn="just">
              <a:buClrTx/>
              <a:buSzTx/>
              <a:buFont typeface="Segoe UI" panose="020B0502040204020203" charset="0"/>
              <a:buChar char="+"/>
            </a:pPr>
            <a:r>
              <a:rPr lang="vi-VN" altLang="en-US" sz="2400">
                <a:latin typeface="Times New Roman" panose="02020603050405020304" charset="0"/>
                <a:cs typeface="Times New Roman" panose="02020603050405020304" charset="0"/>
              </a:rPr>
              <a:t>Thực hiện được các chuyển động cần có để minh họa giải </a:t>
            </a:r>
            <a:r>
              <a:rPr lang="vi-VN" altLang="en-US" sz="2400">
                <a:latin typeface="Times New Roman" panose="02020603050405020304" charset="0"/>
                <a:cs typeface="Times New Roman" panose="02020603050405020304" charset="0"/>
              </a:rPr>
              <a:t>thuật.</a:t>
            </a:r>
            <a:endParaRPr lang="vi-VN" altLang="en-US" sz="2400">
              <a:latin typeface="Times New Roman" panose="02020603050405020304" charset="0"/>
              <a:cs typeface="Times New Roman" panose="02020603050405020304" charset="0"/>
            </a:endParaRPr>
          </a:p>
          <a:p>
            <a:pPr marL="800100" lvl="1" indent="-342900" algn="just">
              <a:buClrTx/>
              <a:buSzTx/>
              <a:buFont typeface="Segoe UI" panose="020B0502040204020203" charset="0"/>
              <a:buChar char="+"/>
            </a:pPr>
            <a:r>
              <a:rPr lang="vi-VN" altLang="en-US" sz="2400">
                <a:latin typeface="Times New Roman" panose="02020603050405020304" charset="0"/>
                <a:cs typeface="Times New Roman" panose="02020603050405020304" charset="0"/>
              </a:rPr>
              <a:t>Hiển thị thông báo về các sự kiện xảy ra với người </a:t>
            </a:r>
            <a:r>
              <a:rPr lang="vi-VN" altLang="en-US" sz="2400">
                <a:latin typeface="Times New Roman" panose="02020603050405020304" charset="0"/>
                <a:cs typeface="Times New Roman" panose="02020603050405020304" charset="0"/>
              </a:rPr>
              <a:t>dùng.</a:t>
            </a:r>
            <a:endParaRPr lang="vi-VN" altLang="en-US" sz="2400">
              <a:latin typeface="Times New Roman" panose="02020603050405020304" charset="0"/>
              <a:cs typeface="Times New Roman" panose="02020603050405020304" charset="0"/>
            </a:endParaRPr>
          </a:p>
          <a:p>
            <a:pPr marL="800100" lvl="1" indent="-342900" algn="just">
              <a:buClrTx/>
              <a:buSzTx/>
              <a:buFont typeface="Segoe UI" panose="020B0502040204020203" charset="0"/>
              <a:buChar char="+"/>
            </a:pPr>
            <a:r>
              <a:rPr lang="vi-VN" altLang="en-US" sz="2400">
                <a:latin typeface="Times New Roman" panose="02020603050405020304" charset="0"/>
                <a:cs typeface="Times New Roman" panose="02020603050405020304" charset="0"/>
              </a:rPr>
              <a:t>Thể hiện được các thao tác cơ bản với dữ </a:t>
            </a:r>
            <a:r>
              <a:rPr lang="vi-VN" altLang="en-US" sz="2400">
                <a:latin typeface="Times New Roman" panose="02020603050405020304" charset="0"/>
                <a:cs typeface="Times New Roman" panose="02020603050405020304" charset="0"/>
              </a:rPr>
              <a:t>liệu.</a:t>
            </a:r>
            <a:endParaRPr lang="vi-VN" altLang="en-US" sz="2400">
              <a:latin typeface="Times New Roman" panose="02020603050405020304" charset="0"/>
              <a:cs typeface="Times New Roman" panose="02020603050405020304" charset="0"/>
            </a:endParaRPr>
          </a:p>
          <a:p>
            <a:pPr marL="800100" lvl="1" indent="-342900" algn="just">
              <a:buClrTx/>
              <a:buSzTx/>
              <a:buFont typeface="Segoe UI" panose="020B0502040204020203" charset="0"/>
              <a:buChar char="+"/>
            </a:pPr>
            <a:r>
              <a:rPr lang="vi-VN" altLang="en-US" sz="2400">
                <a:latin typeface="Times New Roman" panose="02020603050405020304" charset="0"/>
                <a:cs typeface="Times New Roman" panose="02020603050405020304" charset="0"/>
              </a:rPr>
              <a:t>Thuật toán chạy tốt với dữ liệu nhập từ người </a:t>
            </a:r>
            <a:r>
              <a:rPr lang="vi-VN" altLang="en-US" sz="2400">
                <a:latin typeface="Times New Roman" panose="02020603050405020304" charset="0"/>
                <a:cs typeface="Times New Roman" panose="02020603050405020304" charset="0"/>
              </a:rPr>
              <a:t>dùng.</a:t>
            </a:r>
            <a:endParaRPr lang="vi-VN" altLang="en-US" sz="2400">
              <a:latin typeface="Times New Roman" panose="02020603050405020304" charset="0"/>
              <a:cs typeface="Times New Roman" panose="02020603050405020304" charset="0"/>
            </a:endParaRPr>
          </a:p>
          <a:p>
            <a:pPr marL="800100" lvl="1" indent="-342900" algn="just">
              <a:buClrTx/>
              <a:buSzTx/>
              <a:buFont typeface="Segoe UI" panose="020B0502040204020203" charset="0"/>
              <a:buChar char="+"/>
            </a:pPr>
            <a:r>
              <a:rPr lang="vi-VN" altLang="en-US" sz="2400">
                <a:latin typeface="Times New Roman" panose="02020603050405020304" charset="0"/>
                <a:cs typeface="Times New Roman" panose="02020603050405020304" charset="0"/>
              </a:rPr>
              <a:t>Có thể thực hiện được từng bước của giải </a:t>
            </a:r>
            <a:r>
              <a:rPr lang="vi-VN" altLang="en-US" sz="2400">
                <a:latin typeface="Times New Roman" panose="02020603050405020304" charset="0"/>
                <a:cs typeface="Times New Roman" panose="02020603050405020304" charset="0"/>
              </a:rPr>
              <a:t>thuật.</a:t>
            </a:r>
            <a:endParaRPr lang="vi-VN" altLang="en-US" sz="2400">
              <a:latin typeface="Times New Roman" panose="02020603050405020304" charset="0"/>
              <a:cs typeface="Times New Roman" panose="02020603050405020304" charset="0"/>
            </a:endParaRPr>
          </a:p>
          <a:p>
            <a:pPr marL="800100" lvl="1" indent="-342900" algn="just">
              <a:buClrTx/>
              <a:buSzTx/>
              <a:buFont typeface="Segoe UI" panose="020B0502040204020203" charset="0"/>
              <a:buChar char="+"/>
            </a:pPr>
            <a:r>
              <a:rPr lang="vi-VN" altLang="en-US" sz="2400">
                <a:latin typeface="Times New Roman" panose="02020603050405020304" charset="0"/>
                <a:cs typeface="Times New Roman" panose="02020603050405020304" charset="0"/>
              </a:rPr>
              <a:t>Có bảng dữ liệu ghi lại quá trình xử lý giải </a:t>
            </a:r>
            <a:r>
              <a:rPr lang="vi-VN" altLang="en-US" sz="2400">
                <a:latin typeface="Times New Roman" panose="02020603050405020304" charset="0"/>
                <a:cs typeface="Times New Roman" panose="02020603050405020304" charset="0"/>
              </a:rPr>
              <a:t>thuật.</a:t>
            </a:r>
            <a:endParaRPr lang="vi-VN" altLang="en-US" sz="24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52065" y="2971800"/>
            <a:ext cx="4039870" cy="944880"/>
          </a:xfrm>
        </p:spPr>
        <p:txBody>
          <a:bodyPr/>
          <a:lstStyle/>
          <a:p>
            <a:r>
              <a:rPr lang="vi-VN" altLang="en-US" sz="4000">
                <a:solidFill>
                  <a:srgbClr val="0070C0"/>
                </a:solidFill>
                <a:effectLst>
                  <a:outerShdw blurRad="38100" dist="19050" dir="2700000" algn="tl" rotWithShape="0">
                    <a:schemeClr val="dk1">
                      <a:alpha val="40000"/>
                    </a:schemeClr>
                  </a:outerShdw>
                </a:effectLst>
                <a:sym typeface="+mn-ea"/>
              </a:rPr>
              <a:t>Cơ sở lý thuyết</a:t>
            </a:r>
            <a:endParaRPr lang="vi-VN" altLang="en-US" sz="4000">
              <a:solidFill>
                <a:srgbClr val="0070C0"/>
              </a:solidFill>
              <a:effectLst>
                <a:outerShdw blurRad="38100" dist="19050" dir="2700000" algn="tl" rotWithShape="0">
                  <a:schemeClr val="dk1">
                    <a:alpha val="40000"/>
                  </a:schemeClr>
                </a:outerShdw>
              </a:effectLst>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9615" y="152400"/>
            <a:ext cx="5144770" cy="944880"/>
          </a:xfrm>
        </p:spPr>
        <p:txBody>
          <a:bodyPr/>
          <a:lstStyle/>
          <a:p>
            <a:r>
              <a:rPr lang="vi-VN" altLang="en-US">
                <a:solidFill>
                  <a:srgbClr val="996633"/>
                </a:solidFill>
                <a:effectLst>
                  <a:outerShdw blurRad="38100" dist="19050" dir="2700000" algn="tl" rotWithShape="0">
                    <a:schemeClr val="dk1">
                      <a:alpha val="40000"/>
                    </a:schemeClr>
                  </a:outerShdw>
                </a:effectLst>
              </a:rPr>
              <a:t>Các khái niệm cần </a:t>
            </a:r>
            <a:r>
              <a:rPr lang="vi-VN" altLang="en-US">
                <a:solidFill>
                  <a:srgbClr val="996633"/>
                </a:solidFill>
                <a:effectLst>
                  <a:outerShdw blurRad="38100" dist="19050" dir="2700000" algn="tl" rotWithShape="0">
                    <a:schemeClr val="dk1">
                      <a:alpha val="40000"/>
                    </a:schemeClr>
                  </a:outerShdw>
                </a:effectLst>
              </a:rPr>
              <a:t>biết</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457200" y="1752600"/>
            <a:ext cx="7950835" cy="4154170"/>
          </a:xfrm>
          <a:prstGeom prst="rect">
            <a:avLst/>
          </a:prstGeom>
          <a:noFill/>
        </p:spPr>
        <p:txBody>
          <a:bodyPr wrap="square" rtlCol="0">
            <a:spAutoFit/>
          </a:bodyPr>
          <a:p>
            <a:pPr marL="0" indent="0" algn="just">
              <a:buClrTx/>
              <a:buSzTx/>
              <a:buFont typeface="Calibri" panose="020F0502020204030204" charset="0"/>
              <a:buNone/>
            </a:pPr>
            <a:r>
              <a:rPr lang="vi-VN" altLang="en-US" sz="2400" b="1">
                <a:latin typeface="Times New Roman" panose="02020603050405020304" charset="0"/>
                <a:cs typeface="Times New Roman" panose="02020603050405020304" charset="0"/>
              </a:rPr>
              <a:t>Sắp xếp là </a:t>
            </a:r>
            <a:r>
              <a:rPr lang="vi-VN" altLang="en-US" sz="2400" b="1">
                <a:latin typeface="Times New Roman" panose="02020603050405020304" charset="0"/>
                <a:cs typeface="Times New Roman" panose="02020603050405020304" charset="0"/>
              </a:rPr>
              <a:t>gì?</a:t>
            </a:r>
            <a:endParaRPr lang="vi-VN" altLang="en-US" sz="2400" b="1">
              <a:latin typeface="Times New Roman" panose="02020603050405020304" charset="0"/>
              <a:cs typeface="Times New Roman" panose="02020603050405020304" charset="0"/>
            </a:endParaRPr>
          </a:p>
          <a:p>
            <a:pPr marL="0" indent="0" algn="just">
              <a:buClrTx/>
              <a:buSzTx/>
              <a:buFont typeface="Calibri" panose="020F0502020204030204" charset="0"/>
              <a:buNone/>
            </a:pPr>
            <a:r>
              <a:rPr lang="vi-VN" altLang="en-US" sz="2400">
                <a:latin typeface="Times New Roman" panose="02020603050405020304" charset="0"/>
                <a:cs typeface="Times New Roman" panose="02020603050405020304" charset="0"/>
              </a:rPr>
              <a:t>Sắp xếp là quá trình tái bố trí các phần tử trong một tập hợp cho trước thành một tập hợp mới theo một trình tự nào đó nhằm mục đích giúp quản lý và tìm kiếm các phần tử dễ dàng và hiệu quả hơn.</a:t>
            </a:r>
            <a:endParaRPr lang="vi-VN" altLang="en-US" sz="2400">
              <a:latin typeface="Times New Roman" panose="02020603050405020304" charset="0"/>
              <a:cs typeface="Times New Roman" panose="02020603050405020304" charset="0"/>
            </a:endParaRPr>
          </a:p>
          <a:p>
            <a:pPr marL="0" indent="0" algn="just">
              <a:buClrTx/>
              <a:buSzTx/>
              <a:buFont typeface="Calibri" panose="020F0502020204030204" charset="0"/>
              <a:buNone/>
            </a:pPr>
            <a:endParaRPr lang="vi-VN" altLang="en-US" sz="2400">
              <a:latin typeface="Times New Roman" panose="02020603050405020304" charset="0"/>
              <a:cs typeface="Times New Roman" panose="02020603050405020304" charset="0"/>
            </a:endParaRPr>
          </a:p>
          <a:p>
            <a:pPr marL="0" indent="0" algn="just">
              <a:buClrTx/>
              <a:buSzTx/>
              <a:buFont typeface="Calibri" panose="020F0502020204030204" charset="0"/>
              <a:buNone/>
            </a:pPr>
            <a:r>
              <a:rPr lang="vi-VN" altLang="en-US" sz="2400" b="1">
                <a:latin typeface="Times New Roman" panose="02020603050405020304" charset="0"/>
                <a:cs typeface="Times New Roman" panose="02020603050405020304" charset="0"/>
              </a:rPr>
              <a:t>Thuật toán sắp xếp là </a:t>
            </a:r>
            <a:r>
              <a:rPr lang="vi-VN" altLang="en-US" sz="2400" b="1">
                <a:latin typeface="Times New Roman" panose="02020603050405020304" charset="0"/>
                <a:cs typeface="Times New Roman" panose="02020603050405020304" charset="0"/>
              </a:rPr>
              <a:t>gì?</a:t>
            </a:r>
            <a:endParaRPr lang="vi-VN" altLang="en-US" sz="2400" b="1">
              <a:latin typeface="Times New Roman" panose="02020603050405020304" charset="0"/>
              <a:cs typeface="Times New Roman" panose="02020603050405020304" charset="0"/>
            </a:endParaRPr>
          </a:p>
          <a:p>
            <a:pPr marL="0" indent="0" algn="just">
              <a:buClrTx/>
              <a:buSzTx/>
              <a:buFont typeface="Calibri" panose="020F0502020204030204" charset="0"/>
              <a:buNone/>
            </a:pPr>
            <a:r>
              <a:rPr lang="vi-VN" altLang="en-US" sz="2400">
                <a:latin typeface="Times New Roman" panose="02020603050405020304" charset="0"/>
                <a:cs typeface="Times New Roman" panose="02020603050405020304" charset="0"/>
              </a:rPr>
              <a:t>Trong khoa học máy tính và trong toán học, thuật toán sắp xếp là một thuật toán mà nó sắp xếp các phần tử của một danh sách (hoặc một mảng) theo thứ tự (tăng hoặc giảm). Người ta thường xét trường hợp các phần tử cần sắp xếp là các số.</a:t>
            </a:r>
            <a:endParaRPr lang="vi-VN" altLang="en-US" sz="240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9615" y="152400"/>
            <a:ext cx="5144770" cy="944880"/>
          </a:xfrm>
        </p:spPr>
        <p:txBody>
          <a:bodyPr/>
          <a:lstStyle/>
          <a:p>
            <a:r>
              <a:rPr lang="vi-VN" altLang="en-US">
                <a:solidFill>
                  <a:srgbClr val="996633"/>
                </a:solidFill>
                <a:effectLst>
                  <a:outerShdw blurRad="38100" dist="19050" dir="2700000" algn="tl" rotWithShape="0">
                    <a:schemeClr val="dk1">
                      <a:alpha val="40000"/>
                    </a:schemeClr>
                  </a:outerShdw>
                </a:effectLst>
              </a:rPr>
              <a:t>Sắp xếp nổi bọt là </a:t>
            </a:r>
            <a:r>
              <a:rPr lang="vi-VN" altLang="en-US">
                <a:solidFill>
                  <a:srgbClr val="996633"/>
                </a:solidFill>
                <a:effectLst>
                  <a:outerShdw blurRad="38100" dist="19050" dir="2700000" algn="tl" rotWithShape="0">
                    <a:schemeClr val="dk1">
                      <a:alpha val="40000"/>
                    </a:schemeClr>
                  </a:outerShdw>
                </a:effectLst>
              </a:rPr>
              <a:t>gì?</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457200" y="1828800"/>
            <a:ext cx="8065135" cy="3046095"/>
          </a:xfrm>
          <a:prstGeom prst="rect">
            <a:avLst/>
          </a:prstGeom>
          <a:noFill/>
        </p:spPr>
        <p:txBody>
          <a:bodyPr wrap="square" rtlCol="0">
            <a:spAutoFit/>
          </a:bodyPr>
          <a:p>
            <a:pPr marL="0" indent="0" algn="just">
              <a:buClrTx/>
              <a:buSzTx/>
              <a:buFont typeface="Calibri" panose="020F0502020204030204" charset="0"/>
              <a:buNone/>
            </a:pPr>
            <a:r>
              <a:rPr lang="vi-VN" altLang="en-US" sz="2400" b="1">
                <a:latin typeface="Times New Roman" panose="02020603050405020304" charset="0"/>
                <a:cs typeface="Times New Roman" panose="02020603050405020304" charset="0"/>
              </a:rPr>
              <a:t>Đặt vấn đề:</a:t>
            </a:r>
            <a:endParaRPr lang="vi-VN" altLang="en-US" sz="2400" b="1">
              <a:latin typeface="Times New Roman" panose="02020603050405020304" charset="0"/>
              <a:cs typeface="Times New Roman" panose="02020603050405020304" charset="0"/>
            </a:endParaRPr>
          </a:p>
          <a:p>
            <a:pPr marL="0" indent="0" algn="just">
              <a:buClrTx/>
              <a:buSzTx/>
              <a:buFont typeface="Calibri" panose="020F0502020204030204" charset="0"/>
              <a:buNone/>
            </a:pPr>
            <a:r>
              <a:rPr lang="vi-VN" altLang="en-US" sz="2400">
                <a:latin typeface="Times New Roman" panose="02020603050405020304" charset="0"/>
                <a:cs typeface="Times New Roman" panose="02020603050405020304" charset="0"/>
              </a:rPr>
              <a:t>Giả thuyết, cho mảng A có n phần tử số nguyên không có thứ tự với mỗi phần tử được biểu diễn dưới dạng A[i] với 0 ≤ i ≤ n-1. Ta có mảng A được biểu diễn như sau: </a:t>
            </a:r>
            <a:endParaRPr lang="vi-VN" altLang="en-US" sz="2400">
              <a:latin typeface="Times New Roman" panose="02020603050405020304" charset="0"/>
              <a:cs typeface="Times New Roman" panose="02020603050405020304" charset="0"/>
            </a:endParaRPr>
          </a:p>
          <a:p>
            <a:pPr marL="0" indent="0" algn="ctr">
              <a:buClrTx/>
              <a:buSzTx/>
              <a:buFont typeface="Calibri" panose="020F0502020204030204" charset="0"/>
              <a:buNone/>
            </a:pPr>
            <a:r>
              <a:rPr lang="vi-VN" altLang="en-US" sz="2400">
                <a:latin typeface="Times New Roman" panose="02020603050405020304" charset="0"/>
                <a:cs typeface="Times New Roman" panose="02020603050405020304" charset="0"/>
              </a:rPr>
              <a:t>A = {A[0], A[1], ..., A[n-1]}</a:t>
            </a:r>
            <a:endParaRPr lang="vi-VN" altLang="en-US" sz="2400">
              <a:latin typeface="Times New Roman" panose="02020603050405020304" charset="0"/>
              <a:cs typeface="Times New Roman" panose="02020603050405020304" charset="0"/>
            </a:endParaRPr>
          </a:p>
          <a:p>
            <a:pPr marL="0" indent="0" algn="just">
              <a:buClrTx/>
              <a:buSzTx/>
              <a:buFont typeface="Calibri" panose="020F0502020204030204" charset="0"/>
              <a:buNone/>
            </a:pPr>
            <a:endParaRPr lang="vi-VN" altLang="en-US" sz="2400">
              <a:latin typeface="Times New Roman" panose="02020603050405020304" charset="0"/>
              <a:cs typeface="Times New Roman" panose="02020603050405020304" charset="0"/>
            </a:endParaRPr>
          </a:p>
          <a:p>
            <a:pPr marL="0" indent="0" algn="just">
              <a:buClrTx/>
              <a:buSzTx/>
              <a:buFont typeface="Calibri" panose="020F0502020204030204" charset="0"/>
              <a:buNone/>
            </a:pPr>
            <a:r>
              <a:rPr lang="vi-VN" altLang="en-US" sz="2400">
                <a:latin typeface="Times New Roman" panose="02020603050405020304" charset="0"/>
                <a:cs typeface="Times New Roman" panose="02020603050405020304" charset="0"/>
              </a:rPr>
              <a:t>Vấn đề đặt ra: sắp xếp mảng A thành một dãy tăng dần\giảm dần bằng thuật toán sắp xếp nổi bọt.</a:t>
            </a:r>
            <a:endParaRPr lang="vi-VN" altLang="en-US" sz="2400">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9615" y="152400"/>
            <a:ext cx="5144770" cy="944880"/>
          </a:xfrm>
        </p:spPr>
        <p:txBody>
          <a:bodyPr/>
          <a:lstStyle/>
          <a:p>
            <a:r>
              <a:rPr lang="vi-VN" altLang="en-US">
                <a:solidFill>
                  <a:srgbClr val="996633"/>
                </a:solidFill>
                <a:effectLst>
                  <a:outerShdw blurRad="38100" dist="19050" dir="2700000" algn="tl" rotWithShape="0">
                    <a:schemeClr val="dk1">
                      <a:alpha val="40000"/>
                    </a:schemeClr>
                  </a:outerShdw>
                </a:effectLst>
              </a:rPr>
              <a:t>Sắp xếp nổi bọt là </a:t>
            </a:r>
            <a:r>
              <a:rPr lang="vi-VN" altLang="en-US">
                <a:solidFill>
                  <a:srgbClr val="996633"/>
                </a:solidFill>
                <a:effectLst>
                  <a:outerShdw blurRad="38100" dist="19050" dir="2700000" algn="tl" rotWithShape="0">
                    <a:schemeClr val="dk1">
                      <a:alpha val="40000"/>
                    </a:schemeClr>
                  </a:outerShdw>
                </a:effectLst>
              </a:rPr>
              <a:t>gì?</a:t>
            </a:r>
            <a:endParaRPr lang="vi-VN" altLang="en-US">
              <a:solidFill>
                <a:srgbClr val="996633"/>
              </a:solidFill>
              <a:effectLst>
                <a:outerShdw blurRad="38100" dist="19050" dir="2700000" algn="tl" rotWithShape="0">
                  <a:schemeClr val="dk1">
                    <a:alpha val="40000"/>
                  </a:schemeClr>
                </a:outerShdw>
              </a:effectLst>
            </a:endParaRPr>
          </a:p>
        </p:txBody>
      </p:sp>
      <p:sp>
        <p:nvSpPr>
          <p:cNvPr id="2" name="Text Box 1"/>
          <p:cNvSpPr txBox="1"/>
          <p:nvPr/>
        </p:nvSpPr>
        <p:spPr>
          <a:xfrm>
            <a:off x="457200" y="1828800"/>
            <a:ext cx="8065135" cy="2968625"/>
          </a:xfrm>
          <a:prstGeom prst="rect">
            <a:avLst/>
          </a:prstGeom>
          <a:noFill/>
        </p:spPr>
        <p:txBody>
          <a:bodyPr wrap="square" rtlCol="0">
            <a:spAutoFit/>
          </a:bodyPr>
          <a:p>
            <a:pPr marL="0" indent="0" algn="just">
              <a:lnSpc>
                <a:spcPct val="130000"/>
              </a:lnSpc>
              <a:buClrTx/>
              <a:buSzTx/>
              <a:buFont typeface="Calibri" panose="020F0502020204030204" charset="0"/>
              <a:buNone/>
            </a:pPr>
            <a:r>
              <a:rPr lang="vi-VN" altLang="en-US" sz="2400" b="1">
                <a:latin typeface="Times New Roman" panose="02020603050405020304" charset="0"/>
                <a:cs typeface="Times New Roman" panose="02020603050405020304" charset="0"/>
              </a:rPr>
              <a:t>Ý </a:t>
            </a:r>
            <a:r>
              <a:rPr lang="vi-VN" altLang="en-US" sz="2400" b="1">
                <a:latin typeface="Times New Roman" panose="02020603050405020304" charset="0"/>
                <a:cs typeface="Times New Roman" panose="02020603050405020304" charset="0"/>
              </a:rPr>
              <a:t>tưởng:</a:t>
            </a:r>
            <a:endParaRPr lang="vi-VN" altLang="en-US" sz="2400" b="1">
              <a:latin typeface="Times New Roman" panose="02020603050405020304" charset="0"/>
              <a:cs typeface="Times New Roman" panose="02020603050405020304" charset="0"/>
            </a:endParaRPr>
          </a:p>
          <a:p>
            <a:pPr marL="0" indent="0" algn="just">
              <a:lnSpc>
                <a:spcPct val="130000"/>
              </a:lnSpc>
              <a:buClrTx/>
              <a:buSzTx/>
              <a:buFont typeface="Calibri" panose="020F0502020204030204" charset="0"/>
              <a:buNone/>
            </a:pPr>
            <a:r>
              <a:rPr lang="vi-VN" altLang="en-US" sz="2400">
                <a:latin typeface="Times New Roman" panose="02020603050405020304" charset="0"/>
                <a:cs typeface="Times New Roman" panose="02020603050405020304" charset="0"/>
              </a:rPr>
              <a:t>Xuất phát từ cuối (hoặc đầu) mảng, đổi chổ các cặp phần tử kế cận để đưa phần tử nhỏ (lớn) hơn trong cặp phần tử đó về vị trí đứng đầu (cuối) mảng hiện hành. Sau đó sẽ không xét đến nó ở lần tiếp theo, do vậy ở lần xử lý thứ i sẽ có vị trí đầu mảng là i. Lặp lại xử lý trên cho đến khi không còn cặp phần tử nào để xét.</a:t>
            </a:r>
            <a:endParaRPr lang="vi-VN" altLang="en-US" sz="2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7170</Words>
  <Application>WPS Presentation</Application>
  <PresentationFormat>On-screen Show (4:3)</PresentationFormat>
  <Paragraphs>275</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Times New Roman</vt:lpstr>
      <vt:lpstr>Calibri</vt:lpstr>
      <vt:lpstr>Segoe UI</vt:lpstr>
      <vt:lpstr>Microsoft YaHei</vt:lpstr>
      <vt:lpstr>Arial Unicode MS</vt:lpstr>
      <vt:lpstr>Default Design</vt:lpstr>
      <vt:lpstr>Trường Đại học Cần Thơ Trường Công nghệ Thông tin và Truyền thông</vt:lpstr>
      <vt:lpstr>Nội dung</vt:lpstr>
      <vt:lpstr>Tổng quan về đề tài</vt:lpstr>
      <vt:lpstr>Mô tả bài toán</vt:lpstr>
      <vt:lpstr>Mục tiêu cần đạt được</vt:lpstr>
      <vt:lpstr>Cơ sở lý thuyết</vt:lpstr>
      <vt:lpstr>Các khái niệm cần biết</vt:lpstr>
      <vt:lpstr>Sắp xếp nổi bọt là gì?</vt:lpstr>
      <vt:lpstr>Sắp xếp nổi bọt là gì?</vt:lpstr>
      <vt:lpstr>Lưu đồ giải thuật</vt:lpstr>
      <vt:lpstr>Lưu đồ giải thuật</vt:lpstr>
      <vt:lpstr>Đánh giá giải thuật</vt:lpstr>
      <vt:lpstr>Kết quả vận dụng lý thuyết  vào đề tài</vt:lpstr>
      <vt:lpstr>Kết quả ứng dụng</vt:lpstr>
      <vt:lpstr>Phân tích yêu cầu bài toán</vt:lpstr>
      <vt:lpstr>Giới thiệu chương trình</vt:lpstr>
      <vt:lpstr>Giới thiệu chương trình</vt:lpstr>
      <vt:lpstr>Giới thiệu chương trình</vt:lpstr>
      <vt:lpstr>Giới thiệu chương trình</vt:lpstr>
      <vt:lpstr>Giới thiệu chương trình</vt:lpstr>
      <vt:lpstr>Giới thiệu chương trình</vt:lpstr>
      <vt:lpstr>Giới thiệu chương trình</vt:lpstr>
      <vt:lpstr>Giới thiệu chương trình</vt:lpstr>
      <vt:lpstr>Giới thiệu chương trình</vt:lpstr>
      <vt:lpstr>Giới thiệu chương trình</vt:lpstr>
      <vt:lpstr>Tổng kết đánh giá</vt:lpstr>
      <vt:lpstr>Kết quả đạt được</vt:lpstr>
      <vt:lpstr>Kết quả đạt được</vt:lpstr>
      <vt:lpstr>Kết quả đạt được</vt:lpstr>
      <vt:lpstr>Hạn chế</vt:lpstr>
      <vt:lpstr>Nguyên nhân</vt:lpstr>
      <vt:lpstr>Hướng phát triển</vt:lpstr>
      <vt:lpstr>Tham khảo</vt:lpstr>
      <vt:lpstr>PowerPoint 演示文稿</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Nguyễn Tiến Lĩnh B2012108</cp:lastModifiedBy>
  <cp:revision>102</cp:revision>
  <dcterms:created xsi:type="dcterms:W3CDTF">2008-08-06T06:37:00Z</dcterms:created>
  <dcterms:modified xsi:type="dcterms:W3CDTF">2023-05-13T07:29:58Z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2C35D1E384404CEBAD97F79DD8A09C43</vt:lpwstr>
  </property>
  <property fmtid="{D5CDD505-2E9C-101B-9397-08002B2CF9AE}" pid="3" name="KSOProductBuildVer">
    <vt:lpwstr>1033-11.2.0.11537</vt:lpwstr>
  </property>
</Properties>
</file>