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embeddedFontLst>
    <p:embeddedFont>
      <p:font typeface="Economica" panose="020B0604020202020204" charset="0"/>
      <p:regular r:id="rId18"/>
      <p:bold r:id="rId19"/>
      <p:italic r:id="rId20"/>
      <p:boldItalic r:id="rId21"/>
    </p:embeddedFont>
    <p:embeddedFont>
      <p:font typeface="Quicksand" panose="020B0604020202020204" charset="0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AdmtHmWhBCC2nbP2EFHYu0v3F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791" autoAdjust="0"/>
  </p:normalViewPr>
  <p:slideViewPr>
    <p:cSldViewPr snapToGrid="0">
      <p:cViewPr varScale="1">
        <p:scale>
          <a:sx n="84" d="100"/>
          <a:sy n="84" d="100"/>
        </p:scale>
        <p:origin x="15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First few layers with a few hundred nodes (because the first layers are bottle neck</a:t>
            </a:r>
            <a:r>
              <a:rPr lang="en-US" baseline="0" dirty="0" smtClean="0"/>
              <a:t> and you don’t want it to be too tight)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Whiten: meaning mean / std. </a:t>
            </a:r>
            <a:r>
              <a:rPr lang="en-US" baseline="0" dirty="0" err="1" smtClean="0"/>
              <a:t>Ovs</a:t>
            </a:r>
            <a:r>
              <a:rPr lang="en-US" baseline="0" dirty="0" smtClean="0"/>
              <a:t> doesn’t matter that much if you have binary input features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Be careful with your loss function because it can mess up your model. I have a </a:t>
            </a:r>
            <a:r>
              <a:rPr lang="en-US" baseline="0" dirty="0" err="1" smtClean="0"/>
              <a:t>continueous</a:t>
            </a:r>
            <a:r>
              <a:rPr lang="en-US" baseline="0" dirty="0" smtClean="0"/>
              <a:t> but you take binary cross entropy loss -&gt; </a:t>
            </a:r>
            <a:r>
              <a:rPr lang="en-US" baseline="0" dirty="0" err="1" smtClean="0"/>
              <a:t>kinda</a:t>
            </a:r>
            <a:r>
              <a:rPr lang="en-US" baseline="0" dirty="0" smtClean="0"/>
              <a:t> stupid</a:t>
            </a:r>
            <a:endParaRPr dirty="0"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 that I don’t expect you to implement a neural network from scratch. This is just to give you an understanding of how they work. </a:t>
            </a:r>
            <a:endParaRPr/>
          </a:p>
        </p:txBody>
      </p:sp>
      <p:sp>
        <p:nvSpPr>
          <p:cNvPr id="172" name="Google Shape;17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 that I don’t expect you to implement a neural network from scratch. This is just to give you an understanding of how they work. </a:t>
            </a:r>
            <a:endParaRPr/>
          </a:p>
        </p:txBody>
      </p:sp>
      <p:sp>
        <p:nvSpPr>
          <p:cNvPr id="179" name="Google Shape;17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 that I don’t expect you to implement a neural network from scratch. This is just to give you an understanding of how they work. </a:t>
            </a:r>
            <a:endParaRPr/>
          </a:p>
        </p:txBody>
      </p:sp>
      <p:sp>
        <p:nvSpPr>
          <p:cNvPr id="187" name="Google Shape;187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 that I don’t expect you to implement a neural network from scratch. This is just to give you an understanding of how they work. </a:t>
            </a:r>
            <a:endParaRPr/>
          </a:p>
        </p:txBody>
      </p:sp>
      <p:sp>
        <p:nvSpPr>
          <p:cNvPr id="195" name="Google Shape;195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You can input L1 ỏ</a:t>
            </a:r>
            <a:r>
              <a:rPr lang="en-US" baseline="0" dirty="0" smtClean="0"/>
              <a:t> L2 instead of an integer</a:t>
            </a:r>
            <a:endParaRPr dirty="0"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If</a:t>
            </a:r>
            <a:r>
              <a:rPr lang="en-US" baseline="0" dirty="0" smtClean="0"/>
              <a:t> you have multiple layers, you will get a drop out before that and it will randomly select 20% of edges and reduce it to 0. The whole idea is to slow down the overfitting of the data. In </a:t>
            </a:r>
            <a:r>
              <a:rPr lang="en-US" baseline="0" dirty="0" err="1" smtClean="0"/>
              <a:t>keras</a:t>
            </a:r>
            <a:r>
              <a:rPr lang="en-US" baseline="0" dirty="0" smtClean="0"/>
              <a:t>, there’s a layer called drop out layer</a:t>
            </a:r>
            <a:endParaRPr dirty="0"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We don’t really know why, it’s just a theory that</a:t>
            </a:r>
            <a:r>
              <a:rPr lang="en-US" baseline="0" dirty="0" smtClean="0"/>
              <a:t> people come up. Basically, if the batch size is small, make it bigger, and vice versa and see if it helps</a:t>
            </a:r>
            <a:endParaRPr dirty="0"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Adding noise to the input or adding </a:t>
            </a:r>
            <a:r>
              <a:rPr lang="en-US" dirty="0" err="1" smtClean="0"/>
              <a:t>noice</a:t>
            </a:r>
            <a:r>
              <a:rPr lang="en-US" dirty="0" smtClean="0"/>
              <a:t> to the weights. </a:t>
            </a:r>
            <a:endParaRPr dirty="0"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17"/>
          <p:cNvSpPr txBox="1"/>
          <p:nvPr/>
        </p:nvSpPr>
        <p:spPr>
          <a:xfrm>
            <a:off x="168440" y="6349018"/>
            <a:ext cx="169508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© Gordon Burtch, 2022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18"/>
          <p:cNvSpPr txBox="1"/>
          <p:nvPr/>
        </p:nvSpPr>
        <p:spPr>
          <a:xfrm>
            <a:off x="168440" y="6349018"/>
            <a:ext cx="169508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© Gordon Burtch, 2022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"/>
          <p:cNvGrpSpPr/>
          <p:nvPr/>
        </p:nvGrpSpPr>
        <p:grpSpPr>
          <a:xfrm>
            <a:off x="2865521" y="1385048"/>
            <a:ext cx="6460957" cy="1657524"/>
            <a:chOff x="2971800" y="2588206"/>
            <a:chExt cx="6460957" cy="1657524"/>
          </a:xfrm>
        </p:grpSpPr>
        <p:sp>
          <p:nvSpPr>
            <p:cNvPr id="90" name="Google Shape;90;p1"/>
            <p:cNvSpPr txBox="1"/>
            <p:nvPr/>
          </p:nvSpPr>
          <p:spPr>
            <a:xfrm>
              <a:off x="2971800" y="2828835"/>
              <a:ext cx="646095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200" b="0" i="0" u="none" strike="noStrike" cap="none">
                  <a:solidFill>
                    <a:schemeClr val="dk1"/>
                  </a:solidFill>
                  <a:latin typeface="Economica"/>
                  <a:ea typeface="Economica"/>
                  <a:cs typeface="Economica"/>
                  <a:sym typeface="Economica"/>
                </a:rPr>
                <a:t>Intro to Neural Nets</a:t>
              </a:r>
              <a:endParaRPr/>
            </a:p>
          </p:txBody>
        </p:sp>
        <p:grpSp>
          <p:nvGrpSpPr>
            <p:cNvPr id="91" name="Google Shape;91;p1"/>
            <p:cNvGrpSpPr/>
            <p:nvPr/>
          </p:nvGrpSpPr>
          <p:grpSpPr>
            <a:xfrm>
              <a:off x="3164307" y="2588206"/>
              <a:ext cx="1213182" cy="661736"/>
              <a:chOff x="3132555" y="2419542"/>
              <a:chExt cx="1651279" cy="1070810"/>
            </a:xfrm>
          </p:grpSpPr>
          <p:cxnSp>
            <p:nvCxnSpPr>
              <p:cNvPr id="92" name="Google Shape;92;p1"/>
              <p:cNvCxnSpPr/>
              <p:nvPr/>
            </p:nvCxnSpPr>
            <p:spPr>
              <a:xfrm>
                <a:off x="3132555" y="2419542"/>
                <a:ext cx="1651279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3" name="Google Shape;93;p1"/>
              <p:cNvCxnSpPr/>
              <p:nvPr/>
            </p:nvCxnSpPr>
            <p:spPr>
              <a:xfrm rot="10800000">
                <a:off x="3132555" y="2419542"/>
                <a:ext cx="0" cy="107081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94" name="Google Shape;94;p1"/>
            <p:cNvGrpSpPr/>
            <p:nvPr/>
          </p:nvGrpSpPr>
          <p:grpSpPr>
            <a:xfrm rot="10800000">
              <a:off x="8071184" y="3583994"/>
              <a:ext cx="1092868" cy="661736"/>
              <a:chOff x="3269088" y="2458482"/>
              <a:chExt cx="1388919" cy="1070810"/>
            </a:xfrm>
          </p:grpSpPr>
          <p:cxnSp>
            <p:nvCxnSpPr>
              <p:cNvPr id="95" name="Google Shape;95;p1"/>
              <p:cNvCxnSpPr/>
              <p:nvPr/>
            </p:nvCxnSpPr>
            <p:spPr>
              <a:xfrm>
                <a:off x="3269088" y="2458484"/>
                <a:ext cx="1388919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6" name="Google Shape;96;p1"/>
              <p:cNvCxnSpPr/>
              <p:nvPr/>
            </p:nvCxnSpPr>
            <p:spPr>
              <a:xfrm rot="10800000">
                <a:off x="3269088" y="2458482"/>
                <a:ext cx="0" cy="107081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97" name="Google Shape;97;p1"/>
          <p:cNvSpPr txBox="1"/>
          <p:nvPr/>
        </p:nvSpPr>
        <p:spPr>
          <a:xfrm>
            <a:off x="3598446" y="3429000"/>
            <a:ext cx="49951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Week 3: Model Fitting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Some Rules of Thumb</a:t>
            </a:r>
            <a:endParaRPr/>
          </a:p>
        </p:txBody>
      </p:sp>
      <p:sp>
        <p:nvSpPr>
          <p:cNvPr id="160" name="Google Shape;160;p10"/>
          <p:cNvSpPr txBox="1"/>
          <p:nvPr/>
        </p:nvSpPr>
        <p:spPr>
          <a:xfrm>
            <a:off x="890337" y="1754719"/>
            <a:ext cx="10016362" cy="4416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These Are Useful Guidelines for Your First Pass at a NN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Start with 2 hidden layers.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Give the first hidden layer (num_inputs / 2) nodes and the next (num_inputs / 4) nodes. If you add layers, decay the node count in this manner as you go along.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Use ReLU (or SeLU) activations for hidden layers.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Add Dropout at every layer after the input, with a rate of 0.5 (don’t push beyond 0.5).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If learning is flat, then more nodes in each layer.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Whiten continuous input data (demean, divide by standard deviation).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Make sure you are doing cross-validation, with a test set holdout.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For classification problems, apply class weights to balance labels (in the model.fit() function).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User RMSprop or Adam as your optimizer.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Choose an appropriate loss function!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Monitor accuracy as metric for classification problems, MSE for regression.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Start with 20 epochs, increase if the validation loss has not yet reached its low point.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Start with a batch size of 16 and then double it from there.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66" name="Google Shape;166;p11"/>
          <p:cNvSpPr txBox="1"/>
          <p:nvPr/>
        </p:nvSpPr>
        <p:spPr>
          <a:xfrm>
            <a:off x="2353785" y="533929"/>
            <a:ext cx="748442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Scikit-Learn Wrapper for Keras</a:t>
            </a:r>
            <a:endParaRPr sz="5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7" name="Google Shape;167;p11"/>
          <p:cNvSpPr txBox="1"/>
          <p:nvPr/>
        </p:nvSpPr>
        <p:spPr>
          <a:xfrm>
            <a:off x="890337" y="1781224"/>
            <a:ext cx="10016362" cy="164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Facilitate Hyperparameter Tuning and Cross-validation of a Deep Net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These wrappers can be used with the Sequential API, with two caveats: 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First, you need to formally specify the shape of the input layer.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Second, you need to install scikeras in Google colab to use it.</a:t>
            </a:r>
            <a:endParaRPr/>
          </a:p>
          <a:p>
            <a:pPr marL="628650" marR="0" lvl="1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68" name="Google Shape;16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9171" y="3586854"/>
            <a:ext cx="5253655" cy="296082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75" name="Google Shape;175;p12"/>
          <p:cNvSpPr txBox="1"/>
          <p:nvPr/>
        </p:nvSpPr>
        <p:spPr>
          <a:xfrm>
            <a:off x="1267239" y="2551837"/>
            <a:ext cx="965752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Let’s Walk Through Several Examples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82" name="Google Shape;182;p13"/>
          <p:cNvSpPr txBox="1"/>
          <p:nvPr/>
        </p:nvSpPr>
        <p:spPr>
          <a:xfrm>
            <a:off x="1267235" y="280722"/>
            <a:ext cx="965752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Homework Assignment #1</a:t>
            </a:r>
            <a:endParaRPr/>
          </a:p>
        </p:txBody>
      </p:sp>
      <p:sp>
        <p:nvSpPr>
          <p:cNvPr id="183" name="Google Shape;183;p13"/>
          <p:cNvSpPr txBox="1"/>
          <p:nvPr/>
        </p:nvSpPr>
        <p:spPr>
          <a:xfrm>
            <a:off x="1087814" y="1348800"/>
            <a:ext cx="10016400" cy="50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Basic Prediction Exercise</a:t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 am providing you with a sample of real data from the Blue Bikeshare service (Boston bikeshare).</a:t>
            </a:r>
            <a:endParaRPr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Your goal is to use this data to predict how long an individual’s bike trip will last, in seconds.</a:t>
            </a:r>
            <a:endParaRPr/>
          </a:p>
          <a:p>
            <a:pPr marL="628650" marR="0" lvl="1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Deliverable</a:t>
            </a:r>
            <a:endParaRPr/>
          </a:p>
          <a:p>
            <a:pPr marL="635000" marR="0" lvl="1" indent="-17303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Produce a Jupyter notebook documenting your work (include the names of the contributors at the top of your notebook).</a:t>
            </a:r>
            <a:endParaRPr/>
          </a:p>
          <a:p>
            <a:pPr marL="635000" marR="0" lvl="1" indent="-17303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Feel free to incorporate heavy comments so we (the TA and I) are clear what you were trying to do! Feel free to re-use code from class examples, but you should not collaborate with anyone else (outside your pair, if you decide to submit as a pair). </a:t>
            </a:r>
            <a:endParaRPr/>
          </a:p>
          <a:p>
            <a:pPr marL="635000" marR="0" lvl="1" indent="-17303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Pre-process the data as necessary; define your models, explain your thought process, e.g., around the choice of loss function, activation functions, network topology, etc.</a:t>
            </a:r>
            <a:endParaRPr/>
          </a:p>
          <a:p>
            <a:pPr marL="635000" marR="0" lvl="1" indent="-17303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Tune the model; describe what ‘experiments’ you ran exploring different configurations and report ultimate performance. You should be employing cross-validation, under a train, validation, test framework.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90" name="Google Shape;190;p14"/>
          <p:cNvSpPr txBox="1"/>
          <p:nvPr/>
        </p:nvSpPr>
        <p:spPr>
          <a:xfrm>
            <a:off x="1267235" y="280722"/>
            <a:ext cx="965752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Homework Rubric</a:t>
            </a:r>
            <a:endParaRPr/>
          </a:p>
        </p:txBody>
      </p:sp>
      <p:sp>
        <p:nvSpPr>
          <p:cNvPr id="191" name="Google Shape;191;p14"/>
          <p:cNvSpPr txBox="1"/>
          <p:nvPr/>
        </p:nvSpPr>
        <p:spPr>
          <a:xfrm>
            <a:off x="1087814" y="1489643"/>
            <a:ext cx="10016362" cy="5139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Formatting (5%)</a:t>
            </a:r>
            <a:endParaRPr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You should format your notebook, to present results in a clean and sequential way, with heavy commenting and/or textual explanation, as well as visualizations, to make your points clearly.</a:t>
            </a:r>
            <a:endParaRPr/>
          </a:p>
          <a:p>
            <a:pPr marL="628650" marR="0" lvl="1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Data Processing / Preparation (5%)</a:t>
            </a:r>
            <a:endParaRPr/>
          </a:p>
          <a:p>
            <a:pPr marL="635000" marR="0" lvl="1" indent="-17303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Did you retain all features, or did you rely on a subset? If you dropped some features, which ones, and why?</a:t>
            </a:r>
            <a:endParaRPr/>
          </a:p>
          <a:p>
            <a:pPr marL="635000" marR="0" lvl="1" indent="-17303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Did you pre-process the data (e.g., hot-encoding, whitening) available features, to partition the data, etc.? </a:t>
            </a:r>
            <a:endParaRPr/>
          </a:p>
          <a:p>
            <a:pPr marL="635000" marR="0" lvl="1" indent="-17303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Did you do any feature construction? If so, what did you add?</a:t>
            </a:r>
            <a:endParaRPr/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Model Definition &amp; Calibration (10%)</a:t>
            </a:r>
            <a:endParaRPr/>
          </a:p>
          <a:p>
            <a:pPr marL="635000" marR="0" lvl="1" indent="-17303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How did you structure your network? What activation functions did you employ? What loss function did you use and why? (Consider drawing a picture of your network topology). </a:t>
            </a:r>
            <a:endParaRPr/>
          </a:p>
          <a:p>
            <a:pPr marL="635000" marR="0" lvl="1" indent="-17303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What parameters did you tune, if any, and what values did you ultimately select? Note: I don’t expect you to be exhaustive in model tuning; explore a few parameters, e.g., epochs, node volumes, number of layers, different activation functions.  </a:t>
            </a:r>
            <a:endParaRPr/>
          </a:p>
          <a:p>
            <a:pPr marL="4762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762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Model Evaluation (5%)</a:t>
            </a:r>
            <a:endParaRPr/>
          </a:p>
          <a:p>
            <a:pPr marL="747712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Did you implement cross-validation? How does your model perform on holdout sample. </a:t>
            </a:r>
            <a:endParaRPr/>
          </a:p>
          <a:p>
            <a:pPr marL="747712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Notes: I am keeping aside 1000 observations that I will not share with you until after the homework is graded. I will evaluate models based on mean absolute error.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98" name="Google Shape;198;p15"/>
          <p:cNvSpPr txBox="1"/>
          <p:nvPr/>
        </p:nvSpPr>
        <p:spPr>
          <a:xfrm>
            <a:off x="1267239" y="2967335"/>
            <a:ext cx="965752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Start Working Now…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Today’s Agenda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877084" y="1510268"/>
            <a:ext cx="10016362" cy="489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General Workflow</a:t>
            </a:r>
            <a:endParaRPr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Step 1: Get your model to overfit on training data (always possible).</a:t>
            </a:r>
            <a:endParaRPr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Step 2: Get your model to fit to validation data (this is quite exploratory)</a:t>
            </a:r>
            <a:endParaRPr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Step 3: Maximize out of sample performance by mitigating  / delaying overfitting in training data.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Techniques to Mitigate Overfitting</a:t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Early stopping (we’ve seen this already, and we will do it regularly). </a:t>
            </a:r>
            <a:endParaRPr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Regularizing or constraining weights</a:t>
            </a:r>
            <a:endParaRPr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Dropout</a:t>
            </a:r>
            <a:endParaRPr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Adjust batch size</a:t>
            </a:r>
            <a:endParaRPr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Inject noise</a:t>
            </a:r>
            <a:endParaRPr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Get better / more data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Some Rules of Thumb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Examples + Competition + Homework Assignment #1</a:t>
            </a:r>
            <a:endParaRPr/>
          </a:p>
          <a:p>
            <a:pPr marL="171450" marR="0" lvl="0" indent="-82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Early Stopping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890337" y="1940249"/>
            <a:ext cx="10016362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Monitoring Validation Performance and then Manually Limiting Epoch Count</a:t>
            </a:r>
            <a:endParaRPr/>
          </a:p>
          <a:p>
            <a:pPr marL="171450" marR="0" lvl="0" indent="-82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This is the sole approach we have been taking thus far.</a:t>
            </a:r>
            <a:endParaRPr/>
          </a:p>
          <a:p>
            <a:pPr marL="628650" marR="0" lvl="1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7762" y="3109800"/>
            <a:ext cx="4956473" cy="32973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3"/>
          <p:cNvCxnSpPr/>
          <p:nvPr/>
        </p:nvCxnSpPr>
        <p:spPr>
          <a:xfrm>
            <a:off x="5883965" y="3109800"/>
            <a:ext cx="0" cy="2880183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Overfitting</a:t>
            </a:r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890337" y="1940249"/>
            <a:ext cx="1001636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 Neural Network Can Easily Overfit…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Let’s look at an extreme case… </a:t>
            </a:r>
            <a:endParaRPr/>
          </a:p>
          <a:p>
            <a:pPr marL="171450" marR="0" lvl="0" indent="-82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628650" marR="0" lvl="1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18" name="Google Shape;118;p4" descr="Overfitting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1070" y="2214461"/>
            <a:ext cx="4025199" cy="402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8155" y="3570387"/>
            <a:ext cx="2167081" cy="2141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/>
        </p:nvSpPr>
        <p:spPr>
          <a:xfrm>
            <a:off x="1842053" y="586938"/>
            <a:ext cx="850789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Regularizing Weights</a:t>
            </a:r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890337" y="1940249"/>
            <a:ext cx="10016362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Regularizing Weights Means Less Entropy</a:t>
            </a:r>
            <a:endParaRPr/>
          </a:p>
          <a:p>
            <a:pPr marL="171450" marR="0" lvl="0" indent="-82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Regularizing a layer’s weights means the weights are updated less as their collective magnitude (e.g., sum) gets larger. Both L1 or L2 norms can be used here applied. </a:t>
            </a:r>
            <a:endParaRPr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This approach is typically used to improve the validation performance of smaller networks. </a:t>
            </a:r>
            <a:endParaRPr/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3125" y="3597538"/>
            <a:ext cx="5365750" cy="289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Dropout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890337" y="1940249"/>
            <a:ext cx="10016362" cy="2277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Adding Dropout Layers to the Network</a:t>
            </a:r>
            <a:endParaRPr/>
          </a:p>
          <a:p>
            <a:pPr marL="171450" marR="0" lvl="0" indent="-82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Dropout layers set a random proportion of edge weights to 0 in a given training iteration. Typically between 20% and 50% of edges. </a:t>
            </a:r>
            <a:endParaRPr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When the final model is obtained, the 0’s are removed, and the output values are scaled down uniformly to account for the change in the number of edges. </a:t>
            </a:r>
            <a:endParaRPr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This approach is more commonly used with large / deep networks. </a:t>
            </a:r>
            <a:endParaRPr/>
          </a:p>
          <a:p>
            <a:pPr marL="628650" marR="0" lvl="1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33" name="Google Shape;13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4911" y="3998991"/>
            <a:ext cx="7582175" cy="2272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Adjust Batch Size</a:t>
            </a:r>
            <a:endParaRPr/>
          </a:p>
        </p:txBody>
      </p:sp>
      <p:pic>
        <p:nvPicPr>
          <p:cNvPr id="139" name="Google Shape;13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7948" y="1892150"/>
            <a:ext cx="5185464" cy="448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4831" y="2873513"/>
            <a:ext cx="2057400" cy="18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Inject Noise</a:t>
            </a:r>
            <a:endParaRPr/>
          </a:p>
        </p:txBody>
      </p:sp>
      <p:sp>
        <p:nvSpPr>
          <p:cNvPr id="146" name="Google Shape;146;p8"/>
          <p:cNvSpPr txBox="1"/>
          <p:nvPr/>
        </p:nvSpPr>
        <p:spPr>
          <a:xfrm>
            <a:off x="890337" y="1940249"/>
            <a:ext cx="10016362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Just Like Smaller Batch Size, but Purposeful</a:t>
            </a:r>
            <a:endParaRPr/>
          </a:p>
          <a:p>
            <a:pPr marL="171450" marR="0" lvl="0" indent="-82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One can manually jitter model weights at each iteration by ‘adding’ random noise.</a:t>
            </a:r>
            <a:endParaRPr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You can add noise to any model component, including the inputs, activations and outcome labels. </a:t>
            </a:r>
            <a:endParaRPr/>
          </a:p>
          <a:p>
            <a:pPr marL="628650" marR="0" lvl="1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47" name="Google Shape;147;p8" descr="Noise Vector Art, Icons, and Graphics for Free Downloa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6199" y="3603486"/>
            <a:ext cx="4419600" cy="2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Get More Data!</a:t>
            </a:r>
            <a:endParaRPr/>
          </a:p>
        </p:txBody>
      </p:sp>
      <p:sp>
        <p:nvSpPr>
          <p:cNvPr id="153" name="Google Shape;153;p9"/>
          <p:cNvSpPr txBox="1"/>
          <p:nvPr/>
        </p:nvSpPr>
        <p:spPr>
          <a:xfrm>
            <a:off x="890337" y="1940249"/>
            <a:ext cx="10016362" cy="1923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More Training Examples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Means you can have a bigger training data-set, which will presumably contain more information for the model to extract. 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This is the approach that often yields the best marginal returns, though it can also be most costly. </a:t>
            </a:r>
            <a:endParaRPr/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628650" marR="0" lvl="1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54" name="Google Shape;154;p9" descr="How the Data That Internet Companies Collect Can Be Used for the Public Goo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8170" y="3863853"/>
            <a:ext cx="4240696" cy="2385392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1377</Words>
  <Application>Microsoft Office PowerPoint</Application>
  <PresentationFormat>Widescreen</PresentationFormat>
  <Paragraphs>119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Economica</vt:lpstr>
      <vt:lpstr>Quicksand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 Burtch</dc:creator>
  <cp:lastModifiedBy>Linh To</cp:lastModifiedBy>
  <cp:revision>3</cp:revision>
  <dcterms:created xsi:type="dcterms:W3CDTF">2019-12-28T13:51:56Z</dcterms:created>
  <dcterms:modified xsi:type="dcterms:W3CDTF">2022-02-01T20:05:37Z</dcterms:modified>
</cp:coreProperties>
</file>