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gMf4SIS1DccOG2LYMeXPCSUIu0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5eb9a997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15eb9a997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572f847f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572f847f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https://towardsdatascience.com/multivariate-time-series-forecasting-456ace675971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572f847f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1572f847f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1572f847f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1572f847f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572f847f4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1572f847f4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572f847f4_3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11572f847f4_3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572f847f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572f847f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572f847f4_3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11572f847f4_3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572f847f4_4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1572f847f4_4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572f847f4_4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572f847f4_4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5eb9a99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15eb9a997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 more about thought process and not get too technical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Rf: interest rate. Rm: return of the whole market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purpose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residual is the signal	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tech.com/blog/introduction-to-the-fundamentals-of-time-series-data-and-analysis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smtClean="0"/>
              <a:t>Capstone project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 smtClean="0"/>
              <a:t>Signal prediction with time-series models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g115eb9a997a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428749" cy="336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115eb9a997a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00" y="3363550"/>
            <a:ext cx="9513926" cy="3299449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115eb9a997a_0_7"/>
          <p:cNvSpPr txBox="1"/>
          <p:nvPr/>
        </p:nvSpPr>
        <p:spPr>
          <a:xfrm>
            <a:off x="9816550" y="1255800"/>
            <a:ext cx="1626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latin typeface="Calibri"/>
                <a:ea typeface="Calibri"/>
                <a:cs typeface="Calibri"/>
                <a:sym typeface="Calibri"/>
              </a:rPr>
              <a:t>Financial Industries</a:t>
            </a:r>
            <a:endParaRPr sz="21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Classification model steps</a:t>
            </a:r>
            <a:endParaRPr/>
          </a:p>
        </p:txBody>
      </p:sp>
      <p:grpSp>
        <p:nvGrpSpPr>
          <p:cNvPr id="173" name="Google Shape;173;p4"/>
          <p:cNvGrpSpPr/>
          <p:nvPr/>
        </p:nvGrpSpPr>
        <p:grpSpPr>
          <a:xfrm>
            <a:off x="847442" y="3172574"/>
            <a:ext cx="10497114" cy="1657439"/>
            <a:chOff x="9242" y="1346949"/>
            <a:chExt cx="10497114" cy="1657439"/>
          </a:xfrm>
        </p:grpSpPr>
        <p:sp>
          <p:nvSpPr>
            <p:cNvPr id="174" name="Google Shape;174;p4"/>
            <p:cNvSpPr/>
            <p:nvPr/>
          </p:nvSpPr>
          <p:spPr>
            <a:xfrm>
              <a:off x="9242" y="1346949"/>
              <a:ext cx="2762398" cy="1657439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 txBox="1"/>
            <p:nvPr/>
          </p:nvSpPr>
          <p:spPr>
            <a:xfrm>
              <a:off x="57787" y="1395494"/>
              <a:ext cx="2665308" cy="15603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Determine x (input variables)</a:t>
              </a: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3047880" y="1833131"/>
              <a:ext cx="585628" cy="685074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 txBox="1"/>
            <p:nvPr/>
          </p:nvSpPr>
          <p:spPr>
            <a:xfrm>
              <a:off x="3047880" y="1970146"/>
              <a:ext cx="409940" cy="4110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3876600" y="1346949"/>
              <a:ext cx="2762398" cy="1657439"/>
            </a:xfrm>
            <a:prstGeom prst="roundRect">
              <a:avLst>
                <a:gd name="adj" fmla="val 10000"/>
              </a:avLst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 txBox="1"/>
            <p:nvPr/>
          </p:nvSpPr>
          <p:spPr>
            <a:xfrm>
              <a:off x="3925145" y="1395494"/>
              <a:ext cx="2665308" cy="15603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Determine real future y (which is signal to buy) 0 -1</a:t>
              </a: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6915239" y="1833131"/>
              <a:ext cx="585628" cy="685074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 txBox="1"/>
            <p:nvPr/>
          </p:nvSpPr>
          <p:spPr>
            <a:xfrm>
              <a:off x="6915239" y="1970146"/>
              <a:ext cx="409940" cy="4110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7743958" y="1346949"/>
              <a:ext cx="2762398" cy="1657439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 txBox="1"/>
            <p:nvPr/>
          </p:nvSpPr>
          <p:spPr>
            <a:xfrm>
              <a:off x="7792503" y="1395494"/>
              <a:ext cx="2665308" cy="15603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Model assessment: Compare it with true future performance to get accuracy of the model</a:t>
              </a: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Our approach</a:t>
            </a:r>
            <a:endParaRPr/>
          </a:p>
        </p:txBody>
      </p:sp>
      <p:grpSp>
        <p:nvGrpSpPr>
          <p:cNvPr id="189" name="Google Shape;189;p5"/>
          <p:cNvGrpSpPr/>
          <p:nvPr/>
        </p:nvGrpSpPr>
        <p:grpSpPr>
          <a:xfrm>
            <a:off x="726443" y="2465688"/>
            <a:ext cx="10506357" cy="2023807"/>
            <a:chOff x="4621" y="1163765"/>
            <a:chExt cx="10506357" cy="2023807"/>
          </a:xfrm>
        </p:grpSpPr>
        <p:sp>
          <p:nvSpPr>
            <p:cNvPr id="190" name="Google Shape;190;p5"/>
            <p:cNvSpPr/>
            <p:nvPr/>
          </p:nvSpPr>
          <p:spPr>
            <a:xfrm>
              <a:off x="4621" y="1163765"/>
              <a:ext cx="2020453" cy="2023807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 txBox="1"/>
            <p:nvPr/>
          </p:nvSpPr>
          <p:spPr>
            <a:xfrm>
              <a:off x="63798" y="1222942"/>
              <a:ext cx="1902099" cy="19054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Determine x (input variables) – in the 3 tables and the public data (SP500,….)</a:t>
              </a: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2227119" y="1925132"/>
              <a:ext cx="428336" cy="501072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 txBox="1"/>
            <p:nvPr/>
          </p:nvSpPr>
          <p:spPr>
            <a:xfrm>
              <a:off x="2227119" y="2025346"/>
              <a:ext cx="299835" cy="3006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2833255" y="1163765"/>
              <a:ext cx="2020453" cy="2023807"/>
            </a:xfrm>
            <a:prstGeom prst="roundRect">
              <a:avLst>
                <a:gd name="adj" fmla="val 10000"/>
              </a:avLst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 txBox="1"/>
            <p:nvPr/>
          </p:nvSpPr>
          <p:spPr>
            <a:xfrm>
              <a:off x="2892432" y="1222942"/>
              <a:ext cx="1902099" cy="19054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Determine true future performance y (which is signal to buy) 0 -1</a:t>
              </a: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5055754" y="1925132"/>
              <a:ext cx="428336" cy="501072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5"/>
            <p:cNvSpPr txBox="1"/>
            <p:nvPr/>
          </p:nvSpPr>
          <p:spPr>
            <a:xfrm>
              <a:off x="5055754" y="2025346"/>
              <a:ext cx="299835" cy="3006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5661890" y="1163765"/>
              <a:ext cx="2020453" cy="2023807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5"/>
            <p:cNvSpPr txBox="1"/>
            <p:nvPr/>
          </p:nvSpPr>
          <p:spPr>
            <a:xfrm>
              <a:off x="5721067" y="1222942"/>
              <a:ext cx="1902099" cy="19054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Classification model (with logistic as baseline), VAR, ARIMA, LSTM</a:t>
              </a: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7884389" y="1925132"/>
              <a:ext cx="428336" cy="501072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5"/>
            <p:cNvSpPr txBox="1"/>
            <p:nvPr/>
          </p:nvSpPr>
          <p:spPr>
            <a:xfrm>
              <a:off x="7884389" y="2025346"/>
              <a:ext cx="299835" cy="3006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8490525" y="1163765"/>
              <a:ext cx="2020453" cy="2023807"/>
            </a:xfrm>
            <a:prstGeom prst="roundRect">
              <a:avLst>
                <a:gd name="adj" fmla="val 10000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5"/>
            <p:cNvSpPr txBox="1"/>
            <p:nvPr/>
          </p:nvSpPr>
          <p:spPr>
            <a:xfrm>
              <a:off x="8549702" y="1222942"/>
              <a:ext cx="1902099" cy="19054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Model assessment: Compare it with true future performance to get accuracy of the model</a:t>
              </a: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4" name="Google Shape;20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772" y="5020895"/>
            <a:ext cx="3814275" cy="1462918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5"/>
          <p:cNvSpPr txBox="1"/>
          <p:nvPr/>
        </p:nvSpPr>
        <p:spPr>
          <a:xfrm>
            <a:off x="4114801" y="5095701"/>
            <a:ext cx="1770611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MA25 of AssetEnds: Basically compare with AssetEnds of 25 weeks into the future. If it increases 5% then replace with 1, if it doesn’t change then 0,  if it decreases 5%+ then -1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572f847f4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 model</a:t>
            </a:r>
            <a:endParaRPr/>
          </a:p>
        </p:txBody>
      </p:sp>
      <p:sp>
        <p:nvSpPr>
          <p:cNvPr id="211" name="Google Shape;211;g11572f847f4_0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What it does?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multivariate </a:t>
            </a:r>
            <a:r>
              <a:rPr lang="en-US" sz="1350" dirty="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time series model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1572f847f4_0_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The test before the model</a:t>
            </a:r>
            <a:endParaRPr dirty="0"/>
          </a:p>
        </p:txBody>
      </p:sp>
      <p:sp>
        <p:nvSpPr>
          <p:cNvPr id="218" name="Google Shape;218;g11572f847f4_0_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Granger’s Causality Test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Augmented Dickey–Fuller (ADF) Test: </a:t>
            </a:r>
            <a:r>
              <a:rPr lang="en-US" sz="1500">
                <a:solidFill>
                  <a:srgbClr val="292929"/>
                </a:solidFill>
                <a:highlight>
                  <a:srgbClr val="E9F2FD"/>
                </a:highlight>
                <a:latin typeface="Georgia"/>
                <a:ea typeface="Georgia"/>
                <a:cs typeface="Georgia"/>
                <a:sym typeface="Georgia"/>
              </a:rPr>
              <a:t>Before applying VAR, both the time series variable should be stationary, if not stationary, perform difference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Durbin Watson Statistic Test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7142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1481"/>
              <a:buFont typeface="Arial"/>
              <a:buNone/>
            </a:pPr>
            <a:r>
              <a:rPr lang="en-US" sz="135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optimal model is then the model VAR(p) which minimizes some lag selection criteria. The most commonly used lag selection criteria are:</a:t>
            </a:r>
            <a:endParaRPr sz="135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07895" algn="l" rtl="0">
              <a:lnSpc>
                <a:spcPct val="171429"/>
              </a:lnSpc>
              <a:spcBef>
                <a:spcPts val="2100"/>
              </a:spcBef>
              <a:spcAft>
                <a:spcPts val="0"/>
              </a:spcAft>
              <a:buClr>
                <a:srgbClr val="444444"/>
              </a:buClr>
              <a:buSzPct val="100000"/>
              <a:buChar char="●"/>
            </a:pPr>
            <a:r>
              <a:rPr lang="en-US" sz="1350" b="1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Akaike (AIC)</a:t>
            </a:r>
            <a:endParaRPr sz="1350" b="1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07895" algn="l" rtl="0">
              <a:lnSpc>
                <a:spcPct val="171429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ct val="100000"/>
              <a:buChar char="●"/>
            </a:pPr>
            <a:r>
              <a:rPr lang="en-US" sz="135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Schwarz-Bayesian (BIC)</a:t>
            </a:r>
            <a:endParaRPr sz="135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07895" algn="l" rtl="0">
              <a:lnSpc>
                <a:spcPct val="171429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ct val="100000"/>
              <a:buChar char="●"/>
            </a:pPr>
            <a:r>
              <a:rPr lang="en-US" sz="135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Hannan-Quinn (HQ).</a:t>
            </a:r>
            <a:endParaRPr sz="135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71429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ct val="81481"/>
              <a:buFont typeface="Arial"/>
              <a:buNone/>
            </a:pPr>
            <a:r>
              <a:rPr lang="en-US" sz="135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These methods are usually built into software and lag selection is almost completely automated now.</a:t>
            </a:r>
            <a:endParaRPr sz="135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1572f847f4_0_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code</a:t>
            </a:r>
            <a:endParaRPr/>
          </a:p>
        </p:txBody>
      </p:sp>
      <p:sp>
        <p:nvSpPr>
          <p:cNvPr id="224" name="Google Shape;224;g11572f847f4_0_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</a:rPr>
              <a:t>adfuller</a:t>
            </a:r>
            <a:endParaRPr sz="20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5" name="Google Shape;225;g11572f847f4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0" y="1825613"/>
            <a:ext cx="2552700" cy="18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572f847f4_0_22"/>
          <p:cNvSpPr/>
          <p:nvPr/>
        </p:nvSpPr>
        <p:spPr>
          <a:xfrm>
            <a:off x="3134230" y="2589825"/>
            <a:ext cx="770400" cy="428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11572f847f4_0_22"/>
          <p:cNvSpPr txBox="1"/>
          <p:nvPr/>
        </p:nvSpPr>
        <p:spPr>
          <a:xfrm>
            <a:off x="4075805" y="2557575"/>
            <a:ext cx="1658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adfuller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g11572f847f4_0_22"/>
          <p:cNvSpPr/>
          <p:nvPr/>
        </p:nvSpPr>
        <p:spPr>
          <a:xfrm>
            <a:off x="5437105" y="2589825"/>
            <a:ext cx="770400" cy="428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11572f847f4_0_22"/>
          <p:cNvSpPr txBox="1"/>
          <p:nvPr/>
        </p:nvSpPr>
        <p:spPr>
          <a:xfrm>
            <a:off x="6442880" y="2557575"/>
            <a:ext cx="1658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differencing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0" name="Google Shape;230;g11572f847f4_0_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998" y="4156198"/>
            <a:ext cx="5812301" cy="211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g11572f847f4_0_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82275" y="4548038"/>
            <a:ext cx="4057650" cy="162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g11572f847f4_0_22"/>
          <p:cNvSpPr/>
          <p:nvPr/>
        </p:nvSpPr>
        <p:spPr>
          <a:xfrm>
            <a:off x="5710800" y="5342075"/>
            <a:ext cx="770400" cy="428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3" name="Google Shape;233;g11572f847f4_0_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19790" y="459599"/>
            <a:ext cx="4142685" cy="333950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572f847f4_0_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g11572f847f4_0_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0" name="Google Shape;240;g11572f847f4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025" y="279525"/>
            <a:ext cx="6605113" cy="649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g11572f847f4_0_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0138" y="1520625"/>
            <a:ext cx="6334125" cy="41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Information about the raw data</a:t>
            </a:r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Three datasets:</a:t>
            </a:r>
            <a:endParaRPr/>
          </a:p>
          <a:p>
            <a:pPr marL="457200" lvl="0" indent="-33432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US Sector Inst ETF.csv</a:t>
            </a:r>
            <a:endParaRPr/>
          </a:p>
          <a:p>
            <a:pPr marL="457200" lvl="0" indent="-33432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US Sector Institutional MF.csv</a:t>
            </a:r>
            <a:endParaRPr/>
          </a:p>
          <a:p>
            <a:pPr marL="457200" lvl="0" indent="-33432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US Sector Retail MF.csv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These datasets contains the same columns:</a:t>
            </a:r>
            <a:endParaRPr/>
          </a:p>
          <a:p>
            <a:pPr marL="457200" lvl="0" indent="-33432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ReportDate: Weekly data from 2006 to 2017</a:t>
            </a:r>
            <a:endParaRPr/>
          </a:p>
          <a:p>
            <a:pPr marL="457200" lvl="0" indent="-33432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AssetClass: Name of the portfolio</a:t>
            </a:r>
            <a:endParaRPr/>
          </a:p>
          <a:p>
            <a:pPr marL="457200" lvl="0" indent="-33432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Flow: How much money (million$) is coming in or going out</a:t>
            </a:r>
            <a:endParaRPr/>
          </a:p>
          <a:p>
            <a:pPr marL="457200" lvl="0" indent="-33432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FlowPct: Flow/Assets beginning this week * 100%</a:t>
            </a:r>
            <a:endParaRPr/>
          </a:p>
          <a:p>
            <a:pPr marL="457200" lvl="0" indent="-33432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AssetsEnd: Assets at the end of this week (million$)</a:t>
            </a:r>
            <a:endParaRPr/>
          </a:p>
          <a:p>
            <a:pPr marL="457200" lvl="0" indent="-33432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PortfolioChangePct: Percent change in overall portfolio during the week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572f847f4_3_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Who’s using the model?</a:t>
            </a:r>
            <a:endParaRPr/>
          </a:p>
        </p:txBody>
      </p:sp>
      <p:sp>
        <p:nvSpPr>
          <p:cNvPr id="97" name="Google Shape;97;g11572f847f4_3_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Our team serves as a fund manager of FOF, the product we want to invest in is the 20 portfolios in our datasets. 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 We are working on building a model to help us decide our investment strategy. 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Our main goal is to define and identify “tradable signals” based on historical data.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572f847f4_0_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Cleaning data</a:t>
            </a:r>
            <a:endParaRPr/>
          </a:p>
        </p:txBody>
      </p:sp>
      <p:sp>
        <p:nvSpPr>
          <p:cNvPr id="103" name="Google Shape;103;g11572f847f4_0_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Missing data: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Infrastructure: missing in all 3 datasets -&gt; drop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73425" y="-2617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EDA</a:t>
            </a:r>
            <a:endParaRPr/>
          </a:p>
        </p:txBody>
      </p:sp>
      <p:pic>
        <p:nvPicPr>
          <p:cNvPr id="109" name="Google Shape;109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1950" y="3362616"/>
            <a:ext cx="4819977" cy="3594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8900" y="0"/>
            <a:ext cx="4969076" cy="3688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08900" y="3362625"/>
            <a:ext cx="4819977" cy="3396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52850" y="0"/>
            <a:ext cx="4969077" cy="339647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/>
          <p:cNvSpPr/>
          <p:nvPr/>
        </p:nvSpPr>
        <p:spPr>
          <a:xfrm>
            <a:off x="2858550" y="576725"/>
            <a:ext cx="714600" cy="24072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/>
          <p:nvPr/>
        </p:nvSpPr>
        <p:spPr>
          <a:xfrm>
            <a:off x="8000850" y="576725"/>
            <a:ext cx="714600" cy="24072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3"/>
          <p:cNvSpPr/>
          <p:nvPr/>
        </p:nvSpPr>
        <p:spPr>
          <a:xfrm>
            <a:off x="2950200" y="3857263"/>
            <a:ext cx="714600" cy="24072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3"/>
          <p:cNvSpPr/>
          <p:nvPr/>
        </p:nvSpPr>
        <p:spPr>
          <a:xfrm>
            <a:off x="7917000" y="4105625"/>
            <a:ext cx="714600" cy="24072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"/>
          <p:cNvSpPr/>
          <p:nvPr/>
        </p:nvSpPr>
        <p:spPr>
          <a:xfrm>
            <a:off x="5273550" y="308700"/>
            <a:ext cx="714600" cy="18852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3"/>
          <p:cNvSpPr/>
          <p:nvPr/>
        </p:nvSpPr>
        <p:spPr>
          <a:xfrm>
            <a:off x="5273550" y="3857275"/>
            <a:ext cx="714600" cy="18852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3"/>
          <p:cNvSpPr/>
          <p:nvPr/>
        </p:nvSpPr>
        <p:spPr>
          <a:xfrm>
            <a:off x="10342575" y="308700"/>
            <a:ext cx="714600" cy="18852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3"/>
          <p:cNvSpPr/>
          <p:nvPr/>
        </p:nvSpPr>
        <p:spPr>
          <a:xfrm>
            <a:off x="10219175" y="3536700"/>
            <a:ext cx="714600" cy="18852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"/>
          <p:cNvSpPr txBox="1"/>
          <p:nvPr/>
        </p:nvSpPr>
        <p:spPr>
          <a:xfrm>
            <a:off x="4251425" y="3257825"/>
            <a:ext cx="6958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Average Portfolio Change Percent for every three months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572f847f4_3_15"/>
          <p:cNvSpPr txBox="1">
            <a:spLocks noGrp="1"/>
          </p:cNvSpPr>
          <p:nvPr>
            <p:ph type="title"/>
          </p:nvPr>
        </p:nvSpPr>
        <p:spPr>
          <a:xfrm>
            <a:off x="73425" y="-2617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EDA</a:t>
            </a:r>
            <a:endParaRPr/>
          </a:p>
        </p:txBody>
      </p:sp>
      <p:grpSp>
        <p:nvGrpSpPr>
          <p:cNvPr id="127" name="Google Shape;127;g11572f847f4_3_15"/>
          <p:cNvGrpSpPr/>
          <p:nvPr/>
        </p:nvGrpSpPr>
        <p:grpSpPr>
          <a:xfrm>
            <a:off x="4502173" y="313546"/>
            <a:ext cx="7596284" cy="6268872"/>
            <a:chOff x="6708900" y="3362625"/>
            <a:chExt cx="4819977" cy="3396474"/>
          </a:xfrm>
        </p:grpSpPr>
        <p:pic>
          <p:nvPicPr>
            <p:cNvPr id="128" name="Google Shape;128;g11572f847f4_3_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708900" y="3362625"/>
              <a:ext cx="4819977" cy="33964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" name="Google Shape;129;g11572f847f4_3_15"/>
            <p:cNvSpPr/>
            <p:nvPr/>
          </p:nvSpPr>
          <p:spPr>
            <a:xfrm>
              <a:off x="7917000" y="4105625"/>
              <a:ext cx="714600" cy="24072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g11572f847f4_3_15"/>
            <p:cNvSpPr/>
            <p:nvPr/>
          </p:nvSpPr>
          <p:spPr>
            <a:xfrm>
              <a:off x="10219175" y="3536700"/>
              <a:ext cx="714600" cy="1885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g11572f847f4_3_15"/>
          <p:cNvSpPr txBox="1"/>
          <p:nvPr/>
        </p:nvSpPr>
        <p:spPr>
          <a:xfrm>
            <a:off x="188050" y="1717625"/>
            <a:ext cx="47769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Common trend across different portfolios: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●"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A dive at around Oct 2008.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●"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An upsurge at around April 2016.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●"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These signals are telling us there were some factors about the entire economics that would have impact for all the industries.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●"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We should eliminate the influence of the general economics when building models for these portfolios.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572f847f4_4_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EDA - Flow Change in Time Series </a:t>
            </a:r>
            <a:endParaRPr/>
          </a:p>
        </p:txBody>
      </p:sp>
      <p:sp>
        <p:nvSpPr>
          <p:cNvPr id="137" name="Google Shape;137;g11572f847f4_4_9"/>
          <p:cNvSpPr txBox="1">
            <a:spLocks noGrp="1"/>
          </p:cNvSpPr>
          <p:nvPr>
            <p:ph type="body" idx="1"/>
          </p:nvPr>
        </p:nvSpPr>
        <p:spPr>
          <a:xfrm>
            <a:off x="7435850" y="1602750"/>
            <a:ext cx="4659000" cy="4574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74650" algn="l" rtl="0">
              <a:spcBef>
                <a:spcPts val="100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For institutions, the flow change of ETF and Mutual Funds in most asset classes (Technology as example) follow the similar pattern in the past 10 years.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For individual investors, starting 2012, the flow change is relatively shrinked compared to the institutional flow changes. 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In late 2014-early 2015, retail investors made high flow fluctuation moves with institution flow drop as the consequences.</a:t>
            </a:r>
            <a:endParaRPr sz="2300"/>
          </a:p>
        </p:txBody>
      </p:sp>
      <p:pic>
        <p:nvPicPr>
          <p:cNvPr id="138" name="Google Shape;138;g11572f847f4_4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900" y="1504613"/>
            <a:ext cx="6765046" cy="4862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572f847f4_4_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EDA - Asset End Change in Time Series </a:t>
            </a:r>
            <a:endParaRPr/>
          </a:p>
        </p:txBody>
      </p:sp>
      <p:sp>
        <p:nvSpPr>
          <p:cNvPr id="144" name="Google Shape;144;g11572f847f4_4_15"/>
          <p:cNvSpPr txBox="1">
            <a:spLocks noGrp="1"/>
          </p:cNvSpPr>
          <p:nvPr>
            <p:ph type="body" idx="1"/>
          </p:nvPr>
        </p:nvSpPr>
        <p:spPr>
          <a:xfrm>
            <a:off x="7435850" y="1602750"/>
            <a:ext cx="4383000" cy="4574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7639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328"/>
              <a:buChar char="•"/>
            </a:pPr>
            <a:r>
              <a:rPr lang="en-US" sz="2327"/>
              <a:t>For institutions, the asset end change of ETF and Mutual Funds in technology class follow the similar steady increase pattern in the past 10 years.</a:t>
            </a:r>
            <a:endParaRPr sz="2327"/>
          </a:p>
          <a:p>
            <a:pPr marL="457200" lvl="0" indent="-37639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28"/>
              <a:buChar char="•"/>
            </a:pPr>
            <a:r>
              <a:rPr lang="en-US" sz="2327"/>
              <a:t>For individual investors, the asset end change of Mutual Funds in technology experience high fluctuation in the past ten years.</a:t>
            </a:r>
            <a:endParaRPr sz="2327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327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018"/>
              <a:buNone/>
            </a:pPr>
            <a:endParaRPr sz="2127"/>
          </a:p>
        </p:txBody>
      </p:sp>
      <p:pic>
        <p:nvPicPr>
          <p:cNvPr id="145" name="Google Shape;145;g11572f847f4_4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200" y="1450100"/>
            <a:ext cx="6703659" cy="491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5eb9a997a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Adjusting the Target Variable</a:t>
            </a:r>
            <a:endParaRPr/>
          </a:p>
        </p:txBody>
      </p:sp>
      <p:sp>
        <p:nvSpPr>
          <p:cNvPr id="157" name="Google Shape;157;g115eb9a997a_0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PortfolioChangePct = β*sp_change + α + </a:t>
            </a:r>
            <a:r>
              <a:rPr lang="en-US" sz="2650" b="1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residual(other factors)</a:t>
            </a:r>
            <a:endParaRPr sz="4300"/>
          </a:p>
        </p:txBody>
      </p:sp>
      <p:pic>
        <p:nvPicPr>
          <p:cNvPr id="158" name="Google Shape;158;g115eb9a997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74" y="2505166"/>
            <a:ext cx="6050075" cy="4192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115eb9a997a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6949" y="2527391"/>
            <a:ext cx="6050075" cy="4103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115eb9a997a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9188" y="1425575"/>
            <a:ext cx="4724400" cy="4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665</Words>
  <Application>Microsoft Office PowerPoint</Application>
  <PresentationFormat>Widescreen</PresentationFormat>
  <Paragraphs>71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Georgia</vt:lpstr>
      <vt:lpstr>Office Theme</vt:lpstr>
      <vt:lpstr>Capstone project</vt:lpstr>
      <vt:lpstr>Information about the raw data</vt:lpstr>
      <vt:lpstr>Who’s using the model?</vt:lpstr>
      <vt:lpstr>Cleaning data</vt:lpstr>
      <vt:lpstr>EDA</vt:lpstr>
      <vt:lpstr>EDA</vt:lpstr>
      <vt:lpstr>EDA - Flow Change in Time Series </vt:lpstr>
      <vt:lpstr>EDA - Asset End Change in Time Series </vt:lpstr>
      <vt:lpstr>Adjusting the Target Variable</vt:lpstr>
      <vt:lpstr>PowerPoint Presentation</vt:lpstr>
      <vt:lpstr>Classification model steps</vt:lpstr>
      <vt:lpstr>Our approach</vt:lpstr>
      <vt:lpstr>VAR model</vt:lpstr>
      <vt:lpstr>The test before the model</vt:lpstr>
      <vt:lpstr>The code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Linh To</dc:creator>
  <cp:lastModifiedBy>Linh To</cp:lastModifiedBy>
  <cp:revision>1</cp:revision>
  <dcterms:created xsi:type="dcterms:W3CDTF">2022-02-12T00:24:00Z</dcterms:created>
  <dcterms:modified xsi:type="dcterms:W3CDTF">2022-02-19T01:27:58Z</dcterms:modified>
</cp:coreProperties>
</file>