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62" r:id="rId4"/>
    <p:sldId id="263" r:id="rId5"/>
    <p:sldId id="261" r:id="rId6"/>
    <p:sldId id="264" r:id="rId7"/>
    <p:sldId id="265" r:id="rId8"/>
    <p:sldId id="266" r:id="rId9"/>
    <p:sldId id="267" r:id="rId10"/>
    <p:sldId id="268" r:id="rId11"/>
    <p:sldId id="269" r:id="rId12"/>
    <p:sldId id="258" r:id="rId13"/>
    <p:sldId id="257" r:id="rId14"/>
    <p:sldId id="270"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FDC"/>
    <a:srgbClr val="B0A697"/>
    <a:srgbClr val="E4E1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42" d="100"/>
          <a:sy n="42"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EFF39F-DCDC-4579-891D-058AFAB855A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469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61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73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51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6E773-4DA5-4B43-B5FE-9483EAF57543}"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FF39F-DCDC-4579-891D-058AFAB855A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63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6E773-4DA5-4B43-B5FE-9483EAF57543}"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FF39F-DCDC-4579-891D-058AFAB855A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39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6E773-4DA5-4B43-B5FE-9483EAF57543}"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FF39F-DCDC-4579-891D-058AFAB855A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407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6E773-4DA5-4B43-B5FE-9483EAF57543}"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FF39F-DCDC-4579-891D-058AFAB855AC}" type="slidenum">
              <a:rPr lang="en-US" smtClean="0"/>
              <a:t>‹#›</a:t>
            </a:fld>
            <a:endParaRPr lang="en-US"/>
          </a:p>
        </p:txBody>
      </p:sp>
    </p:spTree>
    <p:extLst>
      <p:ext uri="{BB962C8B-B14F-4D97-AF65-F5344CB8AC3E}">
        <p14:creationId xmlns:p14="http://schemas.microsoft.com/office/powerpoint/2010/main" val="17015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75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A96E773-4DA5-4B43-B5FE-9483EAF57543}" type="datetimeFigureOut">
              <a:rPr lang="en-US" smtClean="0"/>
              <a:t>12/7/2020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EFF39F-DCDC-4579-891D-058AFAB855A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58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A96E773-4DA5-4B43-B5FE-9483EAF57543}" type="datetimeFigureOut">
              <a:rPr lang="en-US" smtClean="0"/>
              <a:t>12/7/2020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EFF39F-DCDC-4579-891D-058AFAB855A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5248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1A8A08-7A92-4291-AC86-617469950A82}"/>
              </a:ext>
            </a:extLst>
          </p:cNvPr>
          <p:cNvSpPr>
            <a:spLocks noGrp="1" noChangeArrowheads="1"/>
          </p:cNvSpPr>
          <p:nvPr/>
        </p:nvSpPr>
        <p:spPr bwMode="black">
          <a:xfrm>
            <a:off x="360680" y="1371600"/>
            <a:ext cx="1147064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i="1" kern="1200">
                <a:solidFill>
                  <a:schemeClr val="tx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eaLnBrk="1" hangingPunct="1">
              <a:lnSpc>
                <a:spcPct val="150000"/>
              </a:lnSpc>
            </a:pPr>
            <a:r>
              <a:rPr lang="vi-VN" altLang="en-US" sz="3200" dirty="0">
                <a:solidFill>
                  <a:schemeClr val="tx2"/>
                </a:solidFill>
                <a:cs typeface="Times New Roman" panose="02020603050405020304" pitchFamily="18" charset="0"/>
              </a:rPr>
              <a:t>ỨNG DỤNG LÝ THUYẾT HÀNG ĐỢI TRONG VIỆC TỐI ƯU </a:t>
            </a:r>
            <a:r>
              <a:rPr lang="vi-VN" altLang="en-US" sz="3200">
                <a:solidFill>
                  <a:schemeClr val="tx2"/>
                </a:solidFill>
                <a:cs typeface="Times New Roman" panose="02020603050405020304" pitchFamily="18" charset="0"/>
              </a:rPr>
              <a:t>HÓA THIẾT </a:t>
            </a:r>
            <a:r>
              <a:rPr lang="vi-VN" altLang="en-US" sz="3200" dirty="0">
                <a:solidFill>
                  <a:schemeClr val="tx2"/>
                </a:solidFill>
                <a:cs typeface="Times New Roman" panose="02020603050405020304" pitchFamily="18" charset="0"/>
              </a:rPr>
              <a:t>KẾ DỊCH VỤ CHĂM SÓC KHÁCH HÀNG</a:t>
            </a:r>
            <a:endParaRPr lang="en-US" altLang="en-US" sz="3200" dirty="0">
              <a:solidFill>
                <a:schemeClr val="tx2"/>
              </a:solidFill>
              <a:cs typeface="Times New Roman" panose="02020603050405020304" pitchFamily="18" charset="0"/>
            </a:endParaRPr>
          </a:p>
        </p:txBody>
      </p:sp>
      <p:sp>
        <p:nvSpPr>
          <p:cNvPr id="5" name="TextBox 4">
            <a:extLst>
              <a:ext uri="{FF2B5EF4-FFF2-40B4-BE49-F238E27FC236}">
                <a16:creationId xmlns:a16="http://schemas.microsoft.com/office/drawing/2014/main" id="{DEF1DD42-8E01-47E7-8855-B2FD7E828837}"/>
              </a:ext>
            </a:extLst>
          </p:cNvPr>
          <p:cNvSpPr txBox="1"/>
          <p:nvPr/>
        </p:nvSpPr>
        <p:spPr>
          <a:xfrm>
            <a:off x="5537200" y="4206241"/>
            <a:ext cx="5687776" cy="1015663"/>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Vũ Thùy Linh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Đinh</a:t>
            </a:r>
            <a:r>
              <a:rPr lang="en-US" sz="2000" dirty="0">
                <a:latin typeface="Times New Roman" panose="02020603050405020304" pitchFamily="18" charset="0"/>
                <a:cs typeface="Times New Roman" panose="02020603050405020304" pitchFamily="18" charset="0"/>
              </a:rPr>
              <a:t> Thị </a:t>
            </a:r>
            <a:r>
              <a:rPr lang="en-US" sz="2000" dirty="0" err="1">
                <a:latin typeface="Times New Roman" panose="02020603050405020304" pitchFamily="18" charset="0"/>
                <a:cs typeface="Times New Roman" panose="02020603050405020304" pitchFamily="18" charset="0"/>
              </a:rPr>
              <a:t>Nhàn</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088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A6413D-E6C1-4DED-9AFA-D839BA2ACF8D}"/>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6" name="TextBox 5">
            <a:extLst>
              <a:ext uri="{FF2B5EF4-FFF2-40B4-BE49-F238E27FC236}">
                <a16:creationId xmlns:a16="http://schemas.microsoft.com/office/drawing/2014/main" id="{9435058D-A618-4F07-BC1D-757B9C349533}"/>
              </a:ext>
            </a:extLst>
          </p:cNvPr>
          <p:cNvSpPr txBox="1"/>
          <p:nvPr/>
        </p:nvSpPr>
        <p:spPr>
          <a:xfrm>
            <a:off x="552760" y="2157858"/>
            <a:ext cx="11086477" cy="960328"/>
          </a:xfrm>
          <a:prstGeom prst="rect">
            <a:avLst/>
          </a:prstGeom>
          <a:noFill/>
        </p:spPr>
        <p:txBody>
          <a:bodyPr wrap="square" rtlCol="0">
            <a:spAutoFit/>
          </a:bodyPr>
          <a:lstStyle/>
          <a:p>
            <a:pPr>
              <a:lnSpc>
                <a:spcPct val="150000"/>
              </a:lnSpc>
            </a:pPr>
            <a:r>
              <a:rPr lang="en-US" sz="2000" dirty="0">
                <a:latin typeface="Times New Roman (Headings)"/>
              </a:rPr>
              <a:t> </a:t>
            </a:r>
            <a:r>
              <a:rPr lang="en-US" sz="2000" dirty="0" err="1">
                <a:latin typeface="Times New Roman (Headings)"/>
              </a:rPr>
              <a:t>Trung</a:t>
            </a:r>
            <a:r>
              <a:rPr lang="en-US" sz="2000" dirty="0">
                <a:latin typeface="Times New Roman (Headings)"/>
              </a:rPr>
              <a:t> </a:t>
            </a:r>
            <a:r>
              <a:rPr lang="en-US" sz="2000" dirty="0" err="1">
                <a:latin typeface="Times New Roman (Headings)"/>
              </a:rPr>
              <a:t>tâm</a:t>
            </a:r>
            <a:r>
              <a:rPr lang="en-US" sz="2000" dirty="0">
                <a:latin typeface="Times New Roman (Headings)"/>
              </a:rPr>
              <a:t> </a:t>
            </a:r>
            <a:r>
              <a:rPr lang="en-US" sz="2000" dirty="0" err="1">
                <a:latin typeface="Times New Roman (Headings)"/>
              </a:rPr>
              <a:t>chăm</a:t>
            </a:r>
            <a:r>
              <a:rPr lang="en-US" sz="2000" dirty="0">
                <a:latin typeface="Times New Roman (Headings)"/>
              </a:rPr>
              <a:t> </a:t>
            </a:r>
            <a:r>
              <a:rPr lang="en-US" sz="2000" dirty="0" err="1">
                <a:latin typeface="Times New Roman (Headings)"/>
              </a:rPr>
              <a:t>sóc</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có C </a:t>
            </a:r>
            <a:r>
              <a:rPr lang="en-US" sz="2000" dirty="0" err="1">
                <a:latin typeface="Times New Roman (Headings)"/>
              </a:rPr>
              <a:t>trạm</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để</a:t>
            </a:r>
            <a:r>
              <a:rPr lang="en-US" sz="2000" dirty="0">
                <a:latin typeface="Times New Roman (Headings)"/>
              </a:rPr>
              <a:t> có thể </a:t>
            </a:r>
            <a:r>
              <a:rPr lang="en-US" sz="2000" dirty="0" err="1">
                <a:latin typeface="Times New Roman (Headings)"/>
              </a:rPr>
              <a:t>phục</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cùng</a:t>
            </a:r>
            <a:r>
              <a:rPr lang="en-US" sz="2000" dirty="0">
                <a:latin typeface="Times New Roman (Headings)"/>
              </a:rPr>
              <a:t> </a:t>
            </a:r>
            <a:r>
              <a:rPr lang="en-US" sz="2000" dirty="0" err="1">
                <a:latin typeface="Times New Roman (Headings)"/>
              </a:rPr>
              <a:t>một</a:t>
            </a:r>
            <a:r>
              <a:rPr lang="en-US" sz="2000" dirty="0">
                <a:latin typeface="Times New Roman (Headings)"/>
              </a:rPr>
              <a:t> </a:t>
            </a:r>
            <a:r>
              <a:rPr lang="en-US" sz="2000" dirty="0" err="1">
                <a:latin typeface="Times New Roman (Headings)"/>
              </a:rPr>
              <a:t>lúc</a:t>
            </a:r>
            <a:r>
              <a:rPr lang="en-US" sz="2000" dirty="0">
                <a:latin typeface="Times New Roman (Headings)"/>
              </a:rPr>
              <a:t> C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hệ</a:t>
            </a:r>
            <a:r>
              <a:rPr lang="en-US" sz="2000" dirty="0">
                <a:latin typeface="Times New Roman (Headings)"/>
              </a:rPr>
              <a:t> </a:t>
            </a:r>
            <a:r>
              <a:rPr lang="en-US" sz="2000" dirty="0" err="1">
                <a:latin typeface="Times New Roman (Headings)"/>
              </a:rPr>
              <a:t>thống</a:t>
            </a:r>
            <a:r>
              <a:rPr lang="en-US" sz="2000" dirty="0">
                <a:latin typeface="Times New Roman (Headings)"/>
              </a:rPr>
              <a:t> có thể </a:t>
            </a:r>
            <a:r>
              <a:rPr lang="en-US" sz="2000" dirty="0" err="1">
                <a:latin typeface="Times New Roman (Headings)"/>
              </a:rPr>
              <a:t>chứa</a:t>
            </a:r>
            <a:r>
              <a:rPr lang="en-US" sz="2000" dirty="0">
                <a:latin typeface="Times New Roman (Headings)"/>
              </a:rPr>
              <a:t> </a:t>
            </a:r>
            <a:r>
              <a:rPr lang="en-US" sz="2000" dirty="0" err="1">
                <a:latin typeface="Times New Roman (Headings)"/>
              </a:rPr>
              <a:t>nhiều</a:t>
            </a:r>
            <a:r>
              <a:rPr lang="en-US" sz="2000" dirty="0">
                <a:latin typeface="Times New Roman (Headings)"/>
              </a:rPr>
              <a:t> </a:t>
            </a:r>
            <a:r>
              <a:rPr lang="en-US" sz="2000" dirty="0" err="1">
                <a:latin typeface="Times New Roman (Headings)"/>
              </a:rPr>
              <a:t>nhất</a:t>
            </a:r>
            <a:r>
              <a:rPr lang="en-US" sz="2000" dirty="0">
                <a:latin typeface="Times New Roman (Headings)"/>
              </a:rPr>
              <a:t> K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7200C3-F33E-4FF7-A987-3FA8CE24EB43}"/>
                  </a:ext>
                </a:extLst>
              </p:cNvPr>
              <p:cNvSpPr txBox="1"/>
              <p:nvPr/>
            </p:nvSpPr>
            <p:spPr>
              <a:xfrm>
                <a:off x="552760" y="3429000"/>
                <a:ext cx="11086477" cy="1883336"/>
              </a:xfrm>
              <a:prstGeom prst="rect">
                <a:avLst/>
              </a:prstGeom>
              <a:noFill/>
            </p:spPr>
            <p:txBody>
              <a:bodyPr wrap="square" rtlCol="0">
                <a:spAutoFit/>
              </a:bodyPr>
              <a:lstStyle/>
              <a:p>
                <a:pPr>
                  <a:lnSpc>
                    <a:spcPct val="150000"/>
                  </a:lnSpc>
                </a:pPr>
                <a:r>
                  <a:rPr lang="vi-VN" sz="2000" dirty="0">
                    <a:solidFill>
                      <a:schemeClr val="tx1"/>
                    </a:solidFill>
                    <a:latin typeface="Times New Roman (Headings)"/>
                  </a:rPr>
                  <a:t>Giả sử ba nhóm khách hàng gọi đến trung tâm dịch vụ chăm sóc khách hàng với xác suất phân bố theo luật Poisson có tỉ số lần lượt là </a:t>
                </a:r>
                <a14:m>
                  <m:oMath xmlns:m="http://schemas.openxmlformats.org/officeDocument/2006/math">
                    <m:sSub>
                      <m:sSubPr>
                        <m:ctrlPr>
                          <a:rPr lang="vi-VN" sz="2000" i="1">
                            <a:solidFill>
                              <a:schemeClr val="tx1"/>
                            </a:solidFill>
                            <a:latin typeface="Cambria Math" panose="02040503050406030204" pitchFamily="18" charset="0"/>
                          </a:rPr>
                        </m:ctrlPr>
                      </m:sSubPr>
                      <m:e>
                        <m:r>
                          <m:rPr>
                            <m:nor/>
                          </m:rPr>
                          <a:rPr lang="vi-VN" sz="2000" dirty="0">
                            <a:solidFill>
                              <a:schemeClr val="tx1"/>
                            </a:solidFill>
                            <a:latin typeface="Times New Roman (Headings)"/>
                          </a:rPr>
                          <m:t>𝜆</m:t>
                        </m:r>
                      </m:e>
                      <m:sub>
                        <m:r>
                          <a:rPr lang="en-US" sz="2000" i="1" dirty="0">
                            <a:solidFill>
                              <a:schemeClr val="tx1"/>
                            </a:solidFill>
                            <a:latin typeface="Cambria Math" panose="02040503050406030204" pitchFamily="18" charset="0"/>
                          </a:rPr>
                          <m:t>1</m:t>
                        </m:r>
                      </m:sub>
                    </m:sSub>
                  </m:oMath>
                </a14:m>
                <a:r>
                  <a:rPr lang="vi-VN" sz="2000" dirty="0">
                    <a:solidFill>
                      <a:schemeClr val="tx1"/>
                    </a:solidFill>
                    <a:latin typeface="Times New Roman (Headings)"/>
                  </a:rPr>
                  <a:t>, </a:t>
                </a:r>
                <a14:m>
                  <m:oMath xmlns:m="http://schemas.openxmlformats.org/officeDocument/2006/math">
                    <m:sSub>
                      <m:sSubPr>
                        <m:ctrlPr>
                          <a:rPr lang="vi-VN" sz="2000" i="1">
                            <a:latin typeface="Cambria Math" panose="02040503050406030204" pitchFamily="18" charset="0"/>
                          </a:rPr>
                        </m:ctrlPr>
                      </m:sSubPr>
                      <m:e>
                        <m:r>
                          <m:rPr>
                            <m:nor/>
                          </m:rPr>
                          <a:rPr lang="vi-VN" sz="2000" dirty="0">
                            <a:latin typeface="Times New Roman (Headings)"/>
                          </a:rPr>
                          <m:t>𝜆</m:t>
                        </m:r>
                      </m:e>
                      <m:sub>
                        <m:r>
                          <a:rPr lang="en-US" sz="2000" b="0" i="1" dirty="0" smtClean="0">
                            <a:latin typeface="Cambria Math" panose="02040503050406030204" pitchFamily="18" charset="0"/>
                          </a:rPr>
                          <m:t>2</m:t>
                        </m:r>
                      </m:sub>
                    </m:sSub>
                  </m:oMath>
                </a14:m>
                <a:r>
                  <a:rPr lang="vi-VN" sz="2000" dirty="0">
                    <a:solidFill>
                      <a:schemeClr val="tx1"/>
                    </a:solidFill>
                    <a:latin typeface="Times New Roman (Headings)"/>
                  </a:rPr>
                  <a:t>, </a:t>
                </a:r>
                <a14:m>
                  <m:oMath xmlns:m="http://schemas.openxmlformats.org/officeDocument/2006/math">
                    <m:sSub>
                      <m:sSubPr>
                        <m:ctrlPr>
                          <a:rPr lang="vi-VN" sz="2000" i="1">
                            <a:latin typeface="Cambria Math" panose="02040503050406030204" pitchFamily="18" charset="0"/>
                          </a:rPr>
                        </m:ctrlPr>
                      </m:sSubPr>
                      <m:e>
                        <m:r>
                          <m:rPr>
                            <m:nor/>
                          </m:rPr>
                          <a:rPr lang="vi-VN" sz="2000" dirty="0">
                            <a:latin typeface="Times New Roman (Headings)"/>
                          </a:rPr>
                          <m:t>𝜆</m:t>
                        </m:r>
                      </m:e>
                      <m:sub>
                        <m:r>
                          <a:rPr lang="en-US" sz="2000" b="0" i="1" dirty="0" smtClean="0">
                            <a:latin typeface="Cambria Math" panose="02040503050406030204" pitchFamily="18" charset="0"/>
                          </a:rPr>
                          <m:t>3</m:t>
                        </m:r>
                      </m:sub>
                    </m:sSub>
                  </m:oMath>
                </a14:m>
                <a:r>
                  <a:rPr lang="vi-VN" sz="2000" dirty="0">
                    <a:latin typeface="Times New Roman (Headings)"/>
                  </a:rPr>
                  <a:t>. Qua khảo sat thực tế dữ liệu khách hàng thì xác suất ba nhóm khách hàng gọi đến trung tâm phân bố theo phân phối Poison có kì vọng lần lượt là 40,</a:t>
                </a:r>
                <a:r>
                  <a:rPr lang="en-US" sz="2000" dirty="0">
                    <a:latin typeface="Times New Roman (Headings)"/>
                  </a:rPr>
                  <a:t> </a:t>
                </a:r>
                <a:r>
                  <a:rPr lang="vi-VN" sz="2000" dirty="0">
                    <a:latin typeface="Times New Roman (Headings)"/>
                  </a:rPr>
                  <a:t>26,</a:t>
                </a:r>
                <a:r>
                  <a:rPr lang="en-US" sz="2000" dirty="0">
                    <a:latin typeface="Times New Roman (Headings)"/>
                  </a:rPr>
                  <a:t> </a:t>
                </a:r>
                <a:r>
                  <a:rPr lang="vi-VN" sz="2000" dirty="0">
                    <a:latin typeface="Times New Roman (Headings)"/>
                  </a:rPr>
                  <a:t>25</a:t>
                </a:r>
                <a:r>
                  <a:rPr lang="en-US" sz="2000" dirty="0">
                    <a:latin typeface="Times New Roman (Headings)"/>
                  </a:rPr>
                  <a:t>. </a:t>
                </a:r>
                <a:r>
                  <a:rPr lang="en-US" sz="2000" dirty="0" err="1">
                    <a:latin typeface="Times New Roman (Headings)"/>
                  </a:rPr>
                  <a:t>Thời</a:t>
                </a:r>
                <a:r>
                  <a:rPr lang="en-US" sz="2000" dirty="0">
                    <a:latin typeface="Times New Roman (Headings)"/>
                  </a:rPr>
                  <a:t> </a:t>
                </a:r>
                <a:r>
                  <a:rPr lang="en-US" sz="2000" dirty="0" err="1">
                    <a:latin typeface="Times New Roman (Headings)"/>
                  </a:rPr>
                  <a:t>gian</a:t>
                </a:r>
                <a:r>
                  <a:rPr lang="en-US" sz="2000" dirty="0">
                    <a:latin typeface="Times New Roman (Headings)"/>
                  </a:rPr>
                  <a:t> </a:t>
                </a:r>
                <a:r>
                  <a:rPr lang="en-US" sz="2000" dirty="0" err="1">
                    <a:latin typeface="Times New Roman (Headings)"/>
                  </a:rPr>
                  <a:t>kéo</a:t>
                </a:r>
                <a:r>
                  <a:rPr lang="en-US" sz="2000" dirty="0">
                    <a:latin typeface="Times New Roman (Headings)"/>
                  </a:rPr>
                  <a:t> </a:t>
                </a:r>
                <a:r>
                  <a:rPr lang="en-US" sz="2000" dirty="0" err="1">
                    <a:latin typeface="Times New Roman (Headings)"/>
                  </a:rPr>
                  <a:t>dài</a:t>
                </a:r>
                <a:r>
                  <a:rPr lang="en-US" sz="2000" dirty="0">
                    <a:latin typeface="Times New Roman (Headings)"/>
                  </a:rPr>
                  <a:t> </a:t>
                </a:r>
                <a:r>
                  <a:rPr lang="en-US" sz="2000" dirty="0" err="1">
                    <a:latin typeface="Times New Roman (Headings)"/>
                  </a:rPr>
                  <a:t>của</a:t>
                </a:r>
                <a:r>
                  <a:rPr lang="en-US" sz="2000" dirty="0">
                    <a:latin typeface="Times New Roman (Headings)"/>
                  </a:rPr>
                  <a:t> </a:t>
                </a:r>
                <a:r>
                  <a:rPr lang="en-US" sz="2000" dirty="0" err="1">
                    <a:latin typeface="Times New Roman (Headings)"/>
                  </a:rPr>
                  <a:t>mỗi</a:t>
                </a:r>
                <a:r>
                  <a:rPr lang="en-US" sz="2000" dirty="0">
                    <a:latin typeface="Times New Roman (Headings)"/>
                  </a:rPr>
                  <a:t> </a:t>
                </a:r>
                <a:r>
                  <a:rPr lang="en-US" sz="2000" dirty="0" err="1">
                    <a:latin typeface="Times New Roman (Headings)"/>
                  </a:rPr>
                  <a:t>cuộc</a:t>
                </a:r>
                <a:r>
                  <a:rPr lang="en-US" sz="2000" dirty="0">
                    <a:latin typeface="Times New Roman (Headings)"/>
                  </a:rPr>
                  <a:t> </a:t>
                </a:r>
                <a:r>
                  <a:rPr lang="en-US" sz="2000" dirty="0" err="1">
                    <a:latin typeface="Times New Roman (Headings)"/>
                  </a:rPr>
                  <a:t>gọi</a:t>
                </a:r>
                <a:r>
                  <a:rPr lang="en-US" sz="2000" dirty="0">
                    <a:latin typeface="Times New Roman (Headings)"/>
                  </a:rPr>
                  <a:t> </a:t>
                </a:r>
                <a:r>
                  <a:rPr lang="en-US" sz="2000" dirty="0" err="1">
                    <a:latin typeface="Times New Roman (Headings)"/>
                  </a:rPr>
                  <a:t>độc</a:t>
                </a:r>
                <a:r>
                  <a:rPr lang="en-US" sz="2000" dirty="0">
                    <a:latin typeface="Times New Roman (Headings)"/>
                  </a:rPr>
                  <a:t> lập </a:t>
                </a:r>
                <a:r>
                  <a:rPr lang="en-US" sz="2000" dirty="0" err="1">
                    <a:latin typeface="Times New Roman (Headings)"/>
                  </a:rPr>
                  <a:t>với</a:t>
                </a:r>
                <a:r>
                  <a:rPr lang="en-US" sz="2000" dirty="0">
                    <a:latin typeface="Times New Roman (Headings)"/>
                  </a:rPr>
                  <a:t> nhau </a:t>
                </a:r>
                <a:r>
                  <a:rPr lang="en-US" sz="2000" dirty="0" err="1">
                    <a:latin typeface="Times New Roman (Headings)"/>
                  </a:rPr>
                  <a:t>và</a:t>
                </a:r>
                <a:r>
                  <a:rPr lang="en-US" sz="2000" dirty="0">
                    <a:latin typeface="Times New Roman (Headings)"/>
                  </a:rPr>
                  <a:t> </a:t>
                </a:r>
                <a:r>
                  <a:rPr lang="en-US" sz="2000" dirty="0" err="1">
                    <a:latin typeface="Times New Roman (Headings)"/>
                  </a:rPr>
                  <a:t>tuân</a:t>
                </a:r>
                <a:r>
                  <a:rPr lang="en-US" sz="2000" dirty="0">
                    <a:latin typeface="Times New Roman (Headings)"/>
                  </a:rPr>
                  <a:t> </a:t>
                </a:r>
                <a:r>
                  <a:rPr lang="en-US" sz="2000" dirty="0" err="1">
                    <a:latin typeface="Times New Roman (Headings)"/>
                  </a:rPr>
                  <a:t>theo</a:t>
                </a:r>
                <a:r>
                  <a:rPr lang="en-US" sz="2000" dirty="0">
                    <a:latin typeface="Times New Roman (Headings)"/>
                  </a:rPr>
                  <a:t> </a:t>
                </a:r>
                <a:r>
                  <a:rPr lang="en-US" sz="2000" dirty="0" err="1">
                    <a:latin typeface="Times New Roman (Headings)"/>
                  </a:rPr>
                  <a:t>phân</a:t>
                </a:r>
                <a:r>
                  <a:rPr lang="en-US" sz="2000" dirty="0">
                    <a:latin typeface="Times New Roman (Headings)"/>
                  </a:rPr>
                  <a:t> </a:t>
                </a:r>
                <a:r>
                  <a:rPr lang="en-US" sz="2000" dirty="0" err="1">
                    <a:latin typeface="Times New Roman (Headings)"/>
                  </a:rPr>
                  <a:t>phối</a:t>
                </a:r>
                <a:r>
                  <a:rPr lang="en-US" sz="2000" dirty="0">
                    <a:latin typeface="Times New Roman (Headings)"/>
                  </a:rPr>
                  <a:t> </a:t>
                </a:r>
                <a:r>
                  <a:rPr lang="en-US" sz="2000" dirty="0" err="1">
                    <a:latin typeface="Times New Roman (Headings)"/>
                  </a:rPr>
                  <a:t>mũ</a:t>
                </a:r>
                <a:r>
                  <a:rPr lang="en-US" sz="2000" dirty="0">
                    <a:latin typeface="Times New Roman (Headings)"/>
                  </a:rPr>
                  <a:t> có </a:t>
                </a:r>
                <a:r>
                  <a:rPr lang="en-US" sz="2000" dirty="0" err="1">
                    <a:latin typeface="Times New Roman (Headings)"/>
                  </a:rPr>
                  <a:t>kì</a:t>
                </a:r>
                <a:r>
                  <a:rPr lang="en-US" sz="2000" dirty="0">
                    <a:latin typeface="Times New Roman (Headings)"/>
                  </a:rPr>
                  <a:t> </a:t>
                </a:r>
                <a:r>
                  <a:rPr lang="en-US" sz="2000" dirty="0" err="1">
                    <a:latin typeface="Times New Roman (Headings)"/>
                  </a:rPr>
                  <a:t>vọng</a:t>
                </a:r>
                <a:r>
                  <a:rPr lang="en-US" sz="2000" dirty="0">
                    <a:latin typeface="Times New Roman (Headings)"/>
                  </a:rPr>
                  <a:t> 1/𝜇 = 1/6.</a:t>
                </a:r>
                <a:endParaRPr lang="en-US" sz="2000" dirty="0">
                  <a:solidFill>
                    <a:schemeClr val="tx1"/>
                  </a:solidFill>
                  <a:latin typeface="Times New Roman (Headings)"/>
                </a:endParaRPr>
              </a:p>
            </p:txBody>
          </p:sp>
        </mc:Choice>
        <mc:Fallback xmlns="">
          <p:sp>
            <p:nvSpPr>
              <p:cNvPr id="7" name="TextBox 6">
                <a:extLst>
                  <a:ext uri="{FF2B5EF4-FFF2-40B4-BE49-F238E27FC236}">
                    <a16:creationId xmlns:a16="http://schemas.microsoft.com/office/drawing/2014/main" id="{017200C3-F33E-4FF7-A987-3FA8CE24EB43}"/>
                  </a:ext>
                </a:extLst>
              </p:cNvPr>
              <p:cNvSpPr txBox="1">
                <a:spLocks noRot="1" noChangeAspect="1" noMove="1" noResize="1" noEditPoints="1" noAdjustHandles="1" noChangeArrowheads="1" noChangeShapeType="1" noTextEdit="1"/>
              </p:cNvSpPr>
              <p:nvPr/>
            </p:nvSpPr>
            <p:spPr>
              <a:xfrm>
                <a:off x="552760" y="3429000"/>
                <a:ext cx="11086477" cy="1883336"/>
              </a:xfrm>
              <a:prstGeom prst="rect">
                <a:avLst/>
              </a:prstGeom>
              <a:blipFill>
                <a:blip r:embed="rId2"/>
                <a:stretch>
                  <a:fillRect l="-605" r="-715" b="-4870"/>
                </a:stretch>
              </a:blipFill>
            </p:spPr>
            <p:txBody>
              <a:bodyPr/>
              <a:lstStyle/>
              <a:p>
                <a:r>
                  <a:rPr lang="en-US">
                    <a:noFill/>
                  </a:rPr>
                  <a:t> </a:t>
                </a:r>
              </a:p>
            </p:txBody>
          </p:sp>
        </mc:Fallback>
      </mc:AlternateContent>
    </p:spTree>
    <p:extLst>
      <p:ext uri="{BB962C8B-B14F-4D97-AF65-F5344CB8AC3E}">
        <p14:creationId xmlns:p14="http://schemas.microsoft.com/office/powerpoint/2010/main" val="240886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A9A17C-8114-4C59-BA16-BD131DF16B52}"/>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5" name="TextBox 4">
            <a:extLst>
              <a:ext uri="{FF2B5EF4-FFF2-40B4-BE49-F238E27FC236}">
                <a16:creationId xmlns:a16="http://schemas.microsoft.com/office/drawing/2014/main" id="{98EB182E-D923-4531-809B-078F49E45544}"/>
              </a:ext>
            </a:extLst>
          </p:cNvPr>
          <p:cNvSpPr txBox="1"/>
          <p:nvPr/>
        </p:nvSpPr>
        <p:spPr>
          <a:xfrm>
            <a:off x="552761" y="1990078"/>
            <a:ext cx="11086477" cy="458074"/>
          </a:xfrm>
          <a:prstGeom prst="rect">
            <a:avLst/>
          </a:prstGeom>
          <a:noFill/>
        </p:spPr>
        <p:txBody>
          <a:bodyPr wrap="square" rtlCol="0">
            <a:spAutoFit/>
          </a:bodyPr>
          <a:lstStyle/>
          <a:p>
            <a:pPr>
              <a:lnSpc>
                <a:spcPct val="150000"/>
              </a:lnSpc>
            </a:pPr>
            <a:r>
              <a:rPr lang="vi-VN" dirty="0">
                <a:latin typeface="Times New Roman (Headings)"/>
              </a:rPr>
              <a:t>Để thỏa mãn yêu cầu của khách hàng,mỗi khi khách hàng yêu cầu tư vấn thì trung tâm phải thỏa mãn điều kiện sau:</a:t>
            </a:r>
            <a:endParaRPr lang="en-US" dirty="0">
              <a:latin typeface="Times New Roman (Heading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CAB96C-8994-440A-BCD5-2AEB2451F7DD}"/>
                  </a:ext>
                </a:extLst>
              </p:cNvPr>
              <p:cNvSpPr txBox="1"/>
              <p:nvPr/>
            </p:nvSpPr>
            <p:spPr>
              <a:xfrm>
                <a:off x="552760" y="2429819"/>
                <a:ext cx="11086477" cy="903132"/>
              </a:xfrm>
              <a:prstGeom prst="rect">
                <a:avLst/>
              </a:prstGeom>
              <a:noFill/>
            </p:spPr>
            <p:txBody>
              <a:bodyPr wrap="square" rtlCol="0">
                <a:spAutoFit/>
              </a:bodyPr>
              <a:lstStyle/>
              <a:p>
                <a:pPr>
                  <a:lnSpc>
                    <a:spcPct val="150000"/>
                  </a:lnSpc>
                </a:pPr>
                <a:r>
                  <a:rPr lang="en-US" dirty="0">
                    <a:latin typeface="Times New Roman (Headings)"/>
                  </a:rPr>
                  <a:t>- </a:t>
                </a:r>
                <a:r>
                  <a:rPr lang="vi-VN" dirty="0">
                    <a:latin typeface="Times New Roman (Headings)"/>
                  </a:rPr>
                  <a:t>Yêu cầu về phía khách hàng sử dụng dịch vụ : Thời gian chờ đợi trung bình của mỗi khách hàng phải nhỏ hơn giá trị </a:t>
                </a:r>
                <a14:m>
                  <m:oMath xmlns:m="http://schemas.openxmlformats.org/officeDocument/2006/math">
                    <m:sSub>
                      <m:sSubPr>
                        <m:ctrlPr>
                          <a:rPr lang="vi-VN" i="1" smtClean="0">
                            <a:latin typeface="Cambria Math" panose="02040503050406030204" pitchFamily="18" charset="0"/>
                          </a:rPr>
                        </m:ctrlPr>
                      </m:sSubPr>
                      <m:e>
                        <m:r>
                          <a:rPr lang="en-US" b="0" i="1" smtClean="0">
                            <a:latin typeface="Cambria Math" panose="02040503050406030204" pitchFamily="18" charset="0"/>
                          </a:rPr>
                          <m:t>𝑡</m:t>
                        </m:r>
                      </m:e>
                      <m:sub>
                        <m:r>
                          <a:rPr lang="en-US" b="0" i="1" dirty="0" smtClean="0">
                            <a:latin typeface="Cambria Math" panose="02040503050406030204" pitchFamily="18" charset="0"/>
                          </a:rPr>
                          <m:t>𝑤</m:t>
                        </m:r>
                      </m:sub>
                    </m:sSub>
                  </m:oMath>
                </a14:m>
                <a:r>
                  <a:rPr lang="vi-VN" dirty="0">
                    <a:latin typeface="Times New Roman (Headings)"/>
                  </a:rPr>
                  <a:t> = 1(𝑠) </a:t>
                </a:r>
                <a:endParaRPr lang="en-US" dirty="0">
                  <a:latin typeface="Times New Roman (Headings)"/>
                </a:endParaRPr>
              </a:p>
            </p:txBody>
          </p:sp>
        </mc:Choice>
        <mc:Fallback xmlns="">
          <p:sp>
            <p:nvSpPr>
              <p:cNvPr id="6" name="TextBox 5">
                <a:extLst>
                  <a:ext uri="{FF2B5EF4-FFF2-40B4-BE49-F238E27FC236}">
                    <a16:creationId xmlns:a16="http://schemas.microsoft.com/office/drawing/2014/main" id="{EFCAB96C-8994-440A-BCD5-2AEB2451F7DD}"/>
                  </a:ext>
                </a:extLst>
              </p:cNvPr>
              <p:cNvSpPr txBox="1">
                <a:spLocks noRot="1" noChangeAspect="1" noMove="1" noResize="1" noEditPoints="1" noAdjustHandles="1" noChangeArrowheads="1" noChangeShapeType="1" noTextEdit="1"/>
              </p:cNvSpPr>
              <p:nvPr/>
            </p:nvSpPr>
            <p:spPr>
              <a:xfrm>
                <a:off x="552760" y="2429819"/>
                <a:ext cx="11086477" cy="903132"/>
              </a:xfrm>
              <a:prstGeom prst="rect">
                <a:avLst/>
              </a:prstGeom>
              <a:blipFill>
                <a:blip r:embed="rId2"/>
                <a:stretch>
                  <a:fillRect l="-495"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0EC42A-DDAC-4CB6-BD44-5EAA4B2D0853}"/>
                  </a:ext>
                </a:extLst>
              </p:cNvPr>
              <p:cNvSpPr txBox="1"/>
              <p:nvPr/>
            </p:nvSpPr>
            <p:spPr>
              <a:xfrm>
                <a:off x="552760" y="3429000"/>
                <a:ext cx="11086477" cy="1704569"/>
              </a:xfrm>
              <a:prstGeom prst="rect">
                <a:avLst/>
              </a:prstGeom>
              <a:noFill/>
            </p:spPr>
            <p:txBody>
              <a:bodyPr wrap="square" rtlCol="0">
                <a:spAutoFit/>
              </a:bodyPr>
              <a:lstStyle/>
              <a:p>
                <a:pPr>
                  <a:lnSpc>
                    <a:spcPct val="150000"/>
                  </a:lnSpc>
                </a:pPr>
                <a:r>
                  <a:rPr lang="en-US" dirty="0">
                    <a:latin typeface="Times New Roman (Headings)"/>
                  </a:rPr>
                  <a:t>- </a:t>
                </a:r>
                <a:r>
                  <a:rPr lang="vi-VN" dirty="0">
                    <a:latin typeface="Times New Roman (Headings)"/>
                  </a:rPr>
                  <a:t>Yêu cầu bên chủ đầu tư : Chi phí hoạt động của trung tâm phải tối ưu.</a:t>
                </a:r>
                <a:endParaRPr lang="en-US" dirty="0">
                  <a:latin typeface="Times New Roman (Headings)"/>
                </a:endParaRPr>
              </a:p>
              <a:p>
                <a:pPr>
                  <a:lnSpc>
                    <a:spcPct val="150000"/>
                  </a:lnSpc>
                </a:pPr>
                <a:r>
                  <a:rPr lang="vi-VN" dirty="0">
                    <a:latin typeface="Times New Roman (Headings)"/>
                  </a:rPr>
                  <a:t>Chi phí cho từng nhóm khách hàng lần lượt </a:t>
                </a:r>
                <a:r>
                  <a:rPr lang="vi-VN" dirty="0">
                    <a:solidFill>
                      <a:schemeClr val="tx1"/>
                    </a:solidFill>
                    <a:latin typeface="Times New Roman (Headings)"/>
                  </a:rPr>
                  <a:t>là </a:t>
                </a:r>
                <a14:m>
                  <m:oMath xmlns:m="http://schemas.openxmlformats.org/officeDocument/2006/math">
                    <m:sSub>
                      <m:sSubPr>
                        <m:ctrlPr>
                          <a:rPr lang="vi-V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dirty="0">
                            <a:solidFill>
                              <a:schemeClr val="tx1"/>
                            </a:solidFill>
                            <a:latin typeface="Cambria Math" panose="02040503050406030204" pitchFamily="18" charset="0"/>
                          </a:rPr>
                          <m:t>1</m:t>
                        </m:r>
                      </m:sub>
                    </m:sSub>
                  </m:oMath>
                </a14:m>
                <a:r>
                  <a:rPr lang="vi-VN" dirty="0">
                    <a:solidFill>
                      <a:schemeClr val="tx1"/>
                    </a:solidFill>
                    <a:latin typeface="Times New Roman (Headings)"/>
                  </a:rPr>
                  <a:t> </a:t>
                </a:r>
                <a:r>
                  <a:rPr lang="vi-VN" dirty="0">
                    <a:latin typeface="Times New Roman (Headings)"/>
                  </a:rPr>
                  <a:t>= 20$,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oMath>
                </a14:m>
                <a:r>
                  <a:rPr lang="vi-VN" dirty="0">
                    <a:latin typeface="Times New Roman (Headings)"/>
                  </a:rPr>
                  <a:t> = 7$,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3</m:t>
                        </m:r>
                      </m:sub>
                    </m:sSub>
                  </m:oMath>
                </a14:m>
                <a:r>
                  <a:rPr lang="vi-VN" dirty="0">
                    <a:latin typeface="Times New Roman (Headings)"/>
                  </a:rPr>
                  <a:t> = 6$. Chi phí cho hàng đợi và nhân công phục vụ ở các trạm lần lượt là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𝑘</m:t>
                        </m:r>
                      </m:sub>
                    </m:sSub>
                  </m:oMath>
                </a14:m>
                <a:r>
                  <a:rPr lang="vi-VN" dirty="0">
                    <a:latin typeface="Times New Roman (Headings)"/>
                  </a:rPr>
                  <a:t> = 1$,</a:t>
                </a:r>
                <a:r>
                  <a:rPr lang="vi-VN"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𝑐</m:t>
                        </m:r>
                      </m:sub>
                    </m:sSub>
                  </m:oMath>
                </a14:m>
                <a:r>
                  <a:rPr lang="vi-VN" dirty="0">
                    <a:latin typeface="Times New Roman (Headings)"/>
                  </a:rPr>
                  <a:t> = 4$. Khả năng tối đa của hệ thống là 150 (Sức chứa tối đa</a:t>
                </a:r>
                <a:r>
                  <a:rPr lang="en-US" dirty="0">
                    <a:latin typeface="Times New Roman (Headings)"/>
                  </a:rPr>
                  <a:t> </a:t>
                </a:r>
                <a14:m>
                  <m:oMath xmlns:m="http://schemas.openxmlformats.org/officeDocument/2006/math">
                    <m:sSub>
                      <m:sSubPr>
                        <m:ctrlPr>
                          <a:rPr lang="vi-VN" i="1">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𝑚𝑎𝑥</m:t>
                        </m:r>
                      </m:sub>
                    </m:sSub>
                  </m:oMath>
                </a14:m>
                <a:r>
                  <a:rPr lang="vi-VN" dirty="0">
                    <a:latin typeface="Times New Roman (Headings)"/>
                  </a:rPr>
                  <a:t> ) .Khả năng phục vụ tối đa của hệ thống là 50.</a:t>
                </a:r>
                <a:endParaRPr lang="en-US" dirty="0">
                  <a:latin typeface="Times New Roman (Headings)"/>
                </a:endParaRPr>
              </a:p>
            </p:txBody>
          </p:sp>
        </mc:Choice>
        <mc:Fallback xmlns="">
          <p:sp>
            <p:nvSpPr>
              <p:cNvPr id="7" name="TextBox 6">
                <a:extLst>
                  <a:ext uri="{FF2B5EF4-FFF2-40B4-BE49-F238E27FC236}">
                    <a16:creationId xmlns:a16="http://schemas.microsoft.com/office/drawing/2014/main" id="{860EC42A-DDAC-4CB6-BD44-5EAA4B2D0853}"/>
                  </a:ext>
                </a:extLst>
              </p:cNvPr>
              <p:cNvSpPr txBox="1">
                <a:spLocks noRot="1" noChangeAspect="1" noMove="1" noResize="1" noEditPoints="1" noAdjustHandles="1" noChangeArrowheads="1" noChangeShapeType="1" noTextEdit="1"/>
              </p:cNvSpPr>
              <p:nvPr/>
            </p:nvSpPr>
            <p:spPr>
              <a:xfrm>
                <a:off x="552760" y="3429000"/>
                <a:ext cx="11086477" cy="1704569"/>
              </a:xfrm>
              <a:prstGeom prst="rect">
                <a:avLst/>
              </a:prstGeom>
              <a:blipFill>
                <a:blip r:embed="rId3"/>
                <a:stretch>
                  <a:fillRect l="-495" b="-4659"/>
                </a:stretch>
              </a:blipFill>
            </p:spPr>
            <p:txBody>
              <a:bodyPr/>
              <a:lstStyle/>
              <a:p>
                <a:r>
                  <a:rPr lang="en-US">
                    <a:noFill/>
                  </a:rPr>
                  <a:t> </a:t>
                </a:r>
              </a:p>
            </p:txBody>
          </p:sp>
        </mc:Fallback>
      </mc:AlternateContent>
    </p:spTree>
    <p:extLst>
      <p:ext uri="{BB962C8B-B14F-4D97-AF65-F5344CB8AC3E}">
        <p14:creationId xmlns:p14="http://schemas.microsoft.com/office/powerpoint/2010/main" val="103472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0" name="Picture 5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64" name="Rectangle 63">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438EC4A-5034-4A64-B2B9-DB14DC9F4811}"/>
              </a:ext>
            </a:extLst>
          </p:cNvPr>
          <p:cNvPicPr>
            <a:picLocks noChangeAspect="1"/>
          </p:cNvPicPr>
          <p:nvPr/>
        </p:nvPicPr>
        <p:blipFill>
          <a:blip r:embed="rId3"/>
          <a:stretch>
            <a:fillRect/>
          </a:stretch>
        </p:blipFill>
        <p:spPr>
          <a:xfrm>
            <a:off x="643467" y="2942082"/>
            <a:ext cx="10905066" cy="1962912"/>
          </a:xfrm>
          <a:prstGeom prst="rect">
            <a:avLst/>
          </a:prstGeom>
        </p:spPr>
      </p:pic>
      <p:sp>
        <p:nvSpPr>
          <p:cNvPr id="56" name="TextBox 55">
            <a:extLst>
              <a:ext uri="{FF2B5EF4-FFF2-40B4-BE49-F238E27FC236}">
                <a16:creationId xmlns:a16="http://schemas.microsoft.com/office/drawing/2014/main" id="{39EBE188-D02C-4A26-B6EB-9D6A4C025AB4}"/>
              </a:ext>
            </a:extLst>
          </p:cNvPr>
          <p:cNvSpPr txBox="1"/>
          <p:nvPr/>
        </p:nvSpPr>
        <p:spPr>
          <a:xfrm>
            <a:off x="983004" y="1075328"/>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Tree>
    <p:extLst>
      <p:ext uri="{BB962C8B-B14F-4D97-AF65-F5344CB8AC3E}">
        <p14:creationId xmlns:p14="http://schemas.microsoft.com/office/powerpoint/2010/main" val="8372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ADA9C099-B42D-400B-A104-1E88B2A83878}"/>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Thuật </a:t>
            </a:r>
            <a:r>
              <a:rPr lang="en-US" sz="2000" b="1" dirty="0" err="1">
                <a:latin typeface="Times New Roman (Headings)"/>
              </a:rPr>
              <a:t>toán</a:t>
            </a:r>
            <a:endParaRPr lang="en-US" sz="2000" b="1" dirty="0">
              <a:latin typeface="Times New Roman (Headings)"/>
            </a:endParaRPr>
          </a:p>
        </p:txBody>
      </p:sp>
      <p:sp>
        <p:nvSpPr>
          <p:cNvPr id="4" name="Rectangle 3">
            <a:extLst>
              <a:ext uri="{FF2B5EF4-FFF2-40B4-BE49-F238E27FC236}">
                <a16:creationId xmlns:a16="http://schemas.microsoft.com/office/drawing/2014/main" id="{64EEC9FA-3352-4C36-BC4C-71A23EAF9BC9}"/>
              </a:ext>
            </a:extLst>
          </p:cNvPr>
          <p:cNvSpPr/>
          <p:nvPr/>
        </p:nvSpPr>
        <p:spPr>
          <a:xfrm>
            <a:off x="1453091" y="2385726"/>
            <a:ext cx="1082348" cy="368755"/>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pPr>
            <a:r>
              <a:rPr lang="en-US" b="1" dirty="0">
                <a:latin typeface="Times New Roman (Headings)"/>
                <a:ea typeface="Calibri" panose="020F0502020204030204" pitchFamily="34" charset="0"/>
                <a:cs typeface="Times New Roman" panose="02020603050405020304" pitchFamily="18" charset="0"/>
              </a:rPr>
              <a:t>Input</a:t>
            </a:r>
          </a:p>
        </p:txBody>
      </p:sp>
      <p:sp>
        <p:nvSpPr>
          <p:cNvPr id="38" name="Rectangle 37">
            <a:extLst>
              <a:ext uri="{FF2B5EF4-FFF2-40B4-BE49-F238E27FC236}">
                <a16:creationId xmlns:a16="http://schemas.microsoft.com/office/drawing/2014/main" id="{446CB29C-722A-44E7-91A5-1B2C1D501A7F}"/>
              </a:ext>
            </a:extLst>
          </p:cNvPr>
          <p:cNvSpPr/>
          <p:nvPr/>
        </p:nvSpPr>
        <p:spPr>
          <a:xfrm>
            <a:off x="6247002" y="2385725"/>
            <a:ext cx="1249060" cy="368755"/>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pPr>
            <a:r>
              <a:rPr lang="en-US" b="1" dirty="0">
                <a:latin typeface="Times New Roman (Headings)"/>
                <a:ea typeface="Calibri" panose="020F0502020204030204" pitchFamily="34" charset="0"/>
                <a:cs typeface="Times New Roman" panose="02020603050405020304" pitchFamily="18" charset="0"/>
              </a:rPr>
              <a:t>Output</a:t>
            </a:r>
          </a:p>
        </p:txBody>
      </p:sp>
      <p:sp>
        <p:nvSpPr>
          <p:cNvPr id="40" name="TextBox 39">
            <a:extLst>
              <a:ext uri="{FF2B5EF4-FFF2-40B4-BE49-F238E27FC236}">
                <a16:creationId xmlns:a16="http://schemas.microsoft.com/office/drawing/2014/main" id="{AB87EAF8-6009-42BA-B29A-C08371B37A63}"/>
              </a:ext>
            </a:extLst>
          </p:cNvPr>
          <p:cNvSpPr txBox="1"/>
          <p:nvPr/>
        </p:nvSpPr>
        <p:spPr>
          <a:xfrm>
            <a:off x="1358104" y="2754480"/>
            <a:ext cx="2651834" cy="458074"/>
          </a:xfrm>
          <a:prstGeom prst="rect">
            <a:avLst/>
          </a:prstGeom>
          <a:noFill/>
        </p:spPr>
        <p:txBody>
          <a:bodyPr wrap="square" rtlCol="0">
            <a:spAutoFit/>
          </a:bodyPr>
          <a:lstStyle/>
          <a:p>
            <a:pPr>
              <a:lnSpc>
                <a:spcPct val="150000"/>
              </a:lnSpc>
            </a:pPr>
            <a:r>
              <a:rPr lang="en-US" dirty="0">
                <a:latin typeface="Times New Roman (Headings)"/>
              </a:rPr>
              <a:t>Chi </a:t>
            </a:r>
            <a:r>
              <a:rPr lang="en-US" dirty="0" err="1">
                <a:latin typeface="Times New Roman (Headings)"/>
              </a:rPr>
              <a:t>phí</a:t>
            </a:r>
            <a:r>
              <a:rPr lang="en-US" dirty="0">
                <a:latin typeface="Times New Roman (Headings)"/>
              </a:rPr>
              <a:t> </a:t>
            </a:r>
            <a:r>
              <a:rPr lang="en-US" dirty="0" err="1">
                <a:latin typeface="Times New Roman (Headings)"/>
              </a:rPr>
              <a:t>cho</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đợi</a:t>
            </a:r>
            <a:r>
              <a:rPr lang="en-US" dirty="0">
                <a:latin typeface="Times New Roman (Headings)"/>
              </a:rPr>
              <a:t> : 1</a:t>
            </a:r>
          </a:p>
        </p:txBody>
      </p:sp>
      <p:sp>
        <p:nvSpPr>
          <p:cNvPr id="44" name="TextBox 43">
            <a:extLst>
              <a:ext uri="{FF2B5EF4-FFF2-40B4-BE49-F238E27FC236}">
                <a16:creationId xmlns:a16="http://schemas.microsoft.com/office/drawing/2014/main" id="{E99109D4-F114-40BF-9B83-D1C847C224D2}"/>
              </a:ext>
            </a:extLst>
          </p:cNvPr>
          <p:cNvSpPr txBox="1"/>
          <p:nvPr/>
        </p:nvSpPr>
        <p:spPr>
          <a:xfrm>
            <a:off x="1299380" y="3183674"/>
            <a:ext cx="3599791" cy="458074"/>
          </a:xfrm>
          <a:prstGeom prst="rect">
            <a:avLst/>
          </a:prstGeom>
          <a:noFill/>
        </p:spPr>
        <p:txBody>
          <a:bodyPr wrap="square" rtlCol="0">
            <a:spAutoFit/>
          </a:bodyPr>
          <a:lstStyle/>
          <a:p>
            <a:pPr>
              <a:lnSpc>
                <a:spcPct val="150000"/>
              </a:lnSpc>
            </a:pPr>
            <a:r>
              <a:rPr lang="en-US" dirty="0">
                <a:latin typeface="Times New Roman (Headings)"/>
              </a:rPr>
              <a:t> </a:t>
            </a:r>
            <a:r>
              <a:rPr lang="en-US" dirty="0" err="1">
                <a:latin typeface="Times New Roman (Headings)"/>
              </a:rPr>
              <a:t>Nhân</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ở </a:t>
            </a:r>
            <a:r>
              <a:rPr lang="en-US" dirty="0" err="1">
                <a:latin typeface="Times New Roman (Headings)"/>
              </a:rPr>
              <a:t>các</a:t>
            </a:r>
            <a:r>
              <a:rPr lang="en-US" dirty="0">
                <a:latin typeface="Times New Roman (Headings)"/>
              </a:rPr>
              <a:t> </a:t>
            </a:r>
            <a:r>
              <a:rPr lang="en-US" dirty="0" err="1">
                <a:latin typeface="Times New Roman (Headings)"/>
              </a:rPr>
              <a:t>trạm</a:t>
            </a:r>
            <a:r>
              <a:rPr lang="en-US" dirty="0">
                <a:latin typeface="Times New Roman (Headings)"/>
              </a:rPr>
              <a:t> : 4</a:t>
            </a:r>
          </a:p>
        </p:txBody>
      </p:sp>
      <p:sp>
        <p:nvSpPr>
          <p:cNvPr id="48" name="TextBox 47">
            <a:extLst>
              <a:ext uri="{FF2B5EF4-FFF2-40B4-BE49-F238E27FC236}">
                <a16:creationId xmlns:a16="http://schemas.microsoft.com/office/drawing/2014/main" id="{104A57C8-1820-4444-8258-C1338D008191}"/>
              </a:ext>
            </a:extLst>
          </p:cNvPr>
          <p:cNvSpPr txBox="1"/>
          <p:nvPr/>
        </p:nvSpPr>
        <p:spPr>
          <a:xfrm>
            <a:off x="1322229" y="4131705"/>
            <a:ext cx="2651835" cy="457754"/>
          </a:xfrm>
          <a:prstGeom prst="rect">
            <a:avLst/>
          </a:prstGeom>
          <a:noFill/>
        </p:spPr>
        <p:txBody>
          <a:bodyPr wrap="square" rtlCol="0">
            <a:spAutoFit/>
          </a:bodyPr>
          <a:lstStyle/>
          <a:p>
            <a:pPr>
              <a:lnSpc>
                <a:spcPct val="150000"/>
              </a:lnSpc>
            </a:pPr>
            <a:r>
              <a:rPr lang="en-US" dirty="0">
                <a:latin typeface="Times New Roman (Headings)"/>
              </a:rPr>
              <a:t>c : [20, 7, 6] , 𝜇 : 6</a:t>
            </a:r>
          </a:p>
        </p:txBody>
      </p:sp>
      <p:sp>
        <p:nvSpPr>
          <p:cNvPr id="50" name="TextBox 49">
            <a:extLst>
              <a:ext uri="{FF2B5EF4-FFF2-40B4-BE49-F238E27FC236}">
                <a16:creationId xmlns:a16="http://schemas.microsoft.com/office/drawing/2014/main" id="{2C908AC1-C0BC-4666-85D2-C75D2FF0774F}"/>
              </a:ext>
            </a:extLst>
          </p:cNvPr>
          <p:cNvSpPr txBox="1"/>
          <p:nvPr/>
        </p:nvSpPr>
        <p:spPr>
          <a:xfrm>
            <a:off x="1330618" y="3673303"/>
            <a:ext cx="3163565" cy="458074"/>
          </a:xfrm>
          <a:prstGeom prst="rect">
            <a:avLst/>
          </a:prstGeom>
          <a:noFill/>
        </p:spPr>
        <p:txBody>
          <a:bodyPr wrap="square" rtlCol="0">
            <a:spAutoFit/>
          </a:bodyPr>
          <a:lstStyle/>
          <a:p>
            <a:pPr>
              <a:lnSpc>
                <a:spcPct val="150000"/>
              </a:lnSpc>
            </a:pPr>
            <a:r>
              <a:rPr lang="en-US" dirty="0" err="1">
                <a:latin typeface="Times New Roman (Headings)"/>
              </a:rPr>
              <a:t>Vecto</a:t>
            </a:r>
            <a:r>
              <a:rPr lang="en-US" dirty="0">
                <a:latin typeface="Times New Roman (Headings)"/>
              </a:rPr>
              <a:t> </a:t>
            </a:r>
            <a:r>
              <a:rPr lang="en-US" dirty="0" err="1">
                <a:latin typeface="Times New Roman (Headings)"/>
              </a:rPr>
              <a:t>Lamda</a:t>
            </a:r>
            <a:r>
              <a:rPr lang="en-US" dirty="0">
                <a:latin typeface="Times New Roman (Headings)"/>
              </a:rPr>
              <a:t> : [40, 26, 25]</a:t>
            </a:r>
          </a:p>
        </p:txBody>
      </p:sp>
      <p:sp>
        <p:nvSpPr>
          <p:cNvPr id="61" name="TextBox 60">
            <a:extLst>
              <a:ext uri="{FF2B5EF4-FFF2-40B4-BE49-F238E27FC236}">
                <a16:creationId xmlns:a16="http://schemas.microsoft.com/office/drawing/2014/main" id="{B80B42F8-B3F2-4218-ADA3-25A268E1AACF}"/>
              </a:ext>
            </a:extLst>
          </p:cNvPr>
          <p:cNvSpPr txBox="1"/>
          <p:nvPr/>
        </p:nvSpPr>
        <p:spPr>
          <a:xfrm>
            <a:off x="1299380" y="4589459"/>
            <a:ext cx="4522582" cy="458074"/>
          </a:xfrm>
          <a:prstGeom prst="rect">
            <a:avLst/>
          </a:prstGeom>
          <a:noFill/>
        </p:spPr>
        <p:txBody>
          <a:bodyPr wrap="square" rtlCol="0">
            <a:spAutoFit/>
          </a:bodyPr>
          <a:lstStyle/>
          <a:p>
            <a:pPr>
              <a:lnSpc>
                <a:spcPct val="150000"/>
              </a:lnSpc>
            </a:pPr>
            <a:r>
              <a:rPr lang="en-US" dirty="0" err="1">
                <a:latin typeface="Times New Roman (Headings)"/>
              </a:rPr>
              <a:t>Thời</a:t>
            </a:r>
            <a:r>
              <a:rPr lang="en-US" dirty="0">
                <a:latin typeface="Times New Roman (Headings)"/>
              </a:rPr>
              <a:t> </a:t>
            </a:r>
            <a:r>
              <a:rPr lang="en-US" dirty="0" err="1">
                <a:latin typeface="Times New Roman (Headings)"/>
              </a:rPr>
              <a:t>gian</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 1 ; </a:t>
            </a:r>
            <a:r>
              <a:rPr lang="en-US" dirty="0" err="1">
                <a:latin typeface="Times New Roman (Headings)"/>
              </a:rPr>
              <a:t>Sức</a:t>
            </a:r>
            <a:r>
              <a:rPr lang="en-US" dirty="0">
                <a:latin typeface="Times New Roman (Headings)"/>
              </a:rPr>
              <a:t> </a:t>
            </a:r>
            <a:r>
              <a:rPr lang="en-US" dirty="0" err="1">
                <a:latin typeface="Times New Roman (Headings)"/>
              </a:rPr>
              <a:t>chứa</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 1 </a:t>
            </a:r>
          </a:p>
        </p:txBody>
      </p:sp>
      <p:sp>
        <p:nvSpPr>
          <p:cNvPr id="62" name="TextBox 61">
            <a:extLst>
              <a:ext uri="{FF2B5EF4-FFF2-40B4-BE49-F238E27FC236}">
                <a16:creationId xmlns:a16="http://schemas.microsoft.com/office/drawing/2014/main" id="{1347A0FA-CD9E-4E0B-BF4C-7EBE5567B6E7}"/>
              </a:ext>
            </a:extLst>
          </p:cNvPr>
          <p:cNvSpPr txBox="1"/>
          <p:nvPr/>
        </p:nvSpPr>
        <p:spPr>
          <a:xfrm>
            <a:off x="1322229" y="5133492"/>
            <a:ext cx="4170245" cy="458074"/>
          </a:xfrm>
          <a:prstGeom prst="rect">
            <a:avLst/>
          </a:prstGeom>
          <a:noFill/>
        </p:spPr>
        <p:txBody>
          <a:bodyPr wrap="square" rtlCol="0">
            <a:spAutoFit/>
          </a:bodyPr>
          <a:lstStyle/>
          <a:p>
            <a:pPr>
              <a:lnSpc>
                <a:spcPct val="150000"/>
              </a:lnSpc>
            </a:pPr>
            <a:r>
              <a:rPr lang="en-US" dirty="0" err="1">
                <a:latin typeface="Times New Roman (Headings)"/>
              </a:rPr>
              <a:t>Khả</a:t>
            </a:r>
            <a:r>
              <a:rPr lang="en-US" dirty="0">
                <a:latin typeface="Times New Roman (Headings)"/>
              </a:rPr>
              <a:t> </a:t>
            </a:r>
            <a:r>
              <a:rPr lang="en-US" dirty="0" err="1">
                <a:latin typeface="Times New Roman (Headings)"/>
              </a:rPr>
              <a:t>năng</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tối</a:t>
            </a:r>
            <a:r>
              <a:rPr lang="en-US" dirty="0">
                <a:latin typeface="Times New Roman (Headings)"/>
              </a:rPr>
              <a:t> </a:t>
            </a:r>
            <a:r>
              <a:rPr lang="en-US" dirty="0" err="1">
                <a:latin typeface="Times New Roman (Headings)"/>
              </a:rPr>
              <a:t>đa</a:t>
            </a:r>
            <a:r>
              <a:rPr lang="en-US" dirty="0">
                <a:latin typeface="Times New Roman (Headings)"/>
              </a:rPr>
              <a:t> </a:t>
            </a:r>
            <a:r>
              <a:rPr lang="en-US" dirty="0" err="1">
                <a:latin typeface="Times New Roman (Headings)"/>
              </a:rPr>
              <a:t>của</a:t>
            </a:r>
            <a:r>
              <a:rPr lang="en-US" dirty="0">
                <a:latin typeface="Times New Roman (Headings)"/>
              </a:rPr>
              <a:t> </a:t>
            </a:r>
            <a:r>
              <a:rPr lang="en-US" dirty="0" err="1">
                <a:latin typeface="Times New Roman (Headings)"/>
              </a:rPr>
              <a:t>hệ</a:t>
            </a:r>
            <a:r>
              <a:rPr lang="en-US" dirty="0">
                <a:latin typeface="Times New Roman (Headings)"/>
              </a:rPr>
              <a:t> </a:t>
            </a:r>
            <a:r>
              <a:rPr lang="en-US" dirty="0" err="1">
                <a:latin typeface="Times New Roman (Headings)"/>
              </a:rPr>
              <a:t>thống</a:t>
            </a:r>
            <a:r>
              <a:rPr lang="en-US" dirty="0">
                <a:latin typeface="Times New Roman (Headings)"/>
              </a:rPr>
              <a:t> : 50</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A47D8B6-6AC4-4AAA-9389-8C69B130C667}"/>
                  </a:ext>
                </a:extLst>
              </p:cNvPr>
              <p:cNvSpPr txBox="1"/>
              <p:nvPr/>
            </p:nvSpPr>
            <p:spPr>
              <a:xfrm>
                <a:off x="6247002" y="2725600"/>
                <a:ext cx="2360103" cy="458074"/>
              </a:xfrm>
              <a:prstGeom prst="rect">
                <a:avLst/>
              </a:prstGeom>
              <a:noFill/>
            </p:spPr>
            <p:txBody>
              <a:bodyPr wrap="square" rtlCol="0">
                <a:spAutoFit/>
              </a:bodyPr>
              <a:lstStyle/>
              <a:p>
                <a:pPr>
                  <a:lnSpc>
                    <a:spcPct val="150000"/>
                  </a:lnSpc>
                </a:pPr>
                <a:r>
                  <a:rPr lang="en-US" dirty="0">
                    <a:latin typeface="Times New Roman (Headings)"/>
                  </a:rPr>
                  <a:t>Tổng chi </a:t>
                </a:r>
                <a:r>
                  <a:rPr lang="en-US" dirty="0" err="1">
                    <a:latin typeface="Times New Roman (Headings)"/>
                  </a:rPr>
                  <a:t>phí</a:t>
                </a:r>
                <a:r>
                  <a:rPr lang="en-US" dirty="0">
                    <a:latin typeface="Times New Roman (Headings)"/>
                  </a:rPr>
                  <a:t> </a:t>
                </a:r>
                <a:r>
                  <a:rPr lang="en-US" dirty="0">
                    <a:solidFill>
                      <a:schemeClr val="tx1"/>
                    </a:solidFill>
                    <a:latin typeface="Times New Roman (Headings)"/>
                  </a:rPr>
                  <a:t>( </a:t>
                </a:r>
                <a14:m>
                  <m:oMath xmlns:m="http://schemas.openxmlformats.org/officeDocument/2006/math">
                    <m:sSub>
                      <m:sSubPr>
                        <m:ctrlPr>
                          <a:rPr lang="vi-V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𝑇𝑜𝑡𝑎𝑙</m:t>
                        </m:r>
                      </m:sub>
                    </m:sSub>
                  </m:oMath>
                </a14:m>
                <a:r>
                  <a:rPr lang="en-US" dirty="0">
                    <a:latin typeface="Times New Roman (Headings)"/>
                  </a:rPr>
                  <a:t> ) </a:t>
                </a:r>
              </a:p>
            </p:txBody>
          </p:sp>
        </mc:Choice>
        <mc:Fallback xmlns="">
          <p:sp>
            <p:nvSpPr>
              <p:cNvPr id="63" name="TextBox 62">
                <a:extLst>
                  <a:ext uri="{FF2B5EF4-FFF2-40B4-BE49-F238E27FC236}">
                    <a16:creationId xmlns:a16="http://schemas.microsoft.com/office/drawing/2014/main" id="{EA47D8B6-6AC4-4AAA-9389-8C69B130C667}"/>
                  </a:ext>
                </a:extLst>
              </p:cNvPr>
              <p:cNvSpPr txBox="1">
                <a:spLocks noRot="1" noChangeAspect="1" noMove="1" noResize="1" noEditPoints="1" noAdjustHandles="1" noChangeArrowheads="1" noChangeShapeType="1" noTextEdit="1"/>
              </p:cNvSpPr>
              <p:nvPr/>
            </p:nvSpPr>
            <p:spPr>
              <a:xfrm>
                <a:off x="6247002" y="2725600"/>
                <a:ext cx="2360103" cy="458074"/>
              </a:xfrm>
              <a:prstGeom prst="rect">
                <a:avLst/>
              </a:prstGeom>
              <a:blipFill>
                <a:blip r:embed="rId2"/>
                <a:stretch>
                  <a:fillRect l="-2326" b="-21333"/>
                </a:stretch>
              </a:blipFill>
            </p:spPr>
            <p:txBody>
              <a:bodyPr/>
              <a:lstStyle/>
              <a:p>
                <a:r>
                  <a:rPr lang="en-US">
                    <a:noFill/>
                  </a:rPr>
                  <a:t> </a:t>
                </a:r>
              </a:p>
            </p:txBody>
          </p:sp>
        </mc:Fallback>
      </mc:AlternateContent>
      <p:sp>
        <p:nvSpPr>
          <p:cNvPr id="64" name="TextBox 63">
            <a:extLst>
              <a:ext uri="{FF2B5EF4-FFF2-40B4-BE49-F238E27FC236}">
                <a16:creationId xmlns:a16="http://schemas.microsoft.com/office/drawing/2014/main" id="{08CF34FE-21B6-4D12-AB23-B4CE714B4C1A}"/>
              </a:ext>
            </a:extLst>
          </p:cNvPr>
          <p:cNvSpPr txBox="1"/>
          <p:nvPr/>
        </p:nvSpPr>
        <p:spPr>
          <a:xfrm>
            <a:off x="6247000" y="3313956"/>
            <a:ext cx="3954013" cy="458074"/>
          </a:xfrm>
          <a:prstGeom prst="rect">
            <a:avLst/>
          </a:prstGeom>
          <a:noFill/>
        </p:spPr>
        <p:txBody>
          <a:bodyPr wrap="square" rtlCol="0">
            <a:spAutoFit/>
          </a:bodyPr>
          <a:lstStyle/>
          <a:p>
            <a:pPr>
              <a:lnSpc>
                <a:spcPct val="150000"/>
              </a:lnSpc>
            </a:pPr>
            <a:r>
              <a:rPr lang="en-US" dirty="0">
                <a:latin typeface="Times New Roman (Headings)"/>
              </a:rPr>
              <a:t>Số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 C )</a:t>
            </a:r>
          </a:p>
        </p:txBody>
      </p:sp>
      <p:sp>
        <p:nvSpPr>
          <p:cNvPr id="65" name="TextBox 64">
            <a:extLst>
              <a:ext uri="{FF2B5EF4-FFF2-40B4-BE49-F238E27FC236}">
                <a16:creationId xmlns:a16="http://schemas.microsoft.com/office/drawing/2014/main" id="{1685B48F-395E-495F-9FB5-E8A9224B3BDE}"/>
              </a:ext>
            </a:extLst>
          </p:cNvPr>
          <p:cNvSpPr txBox="1"/>
          <p:nvPr/>
        </p:nvSpPr>
        <p:spPr>
          <a:xfrm>
            <a:off x="6255390" y="3918110"/>
            <a:ext cx="5522753" cy="458074"/>
          </a:xfrm>
          <a:prstGeom prst="rect">
            <a:avLst/>
          </a:prstGeom>
          <a:noFill/>
        </p:spPr>
        <p:txBody>
          <a:bodyPr wrap="square" rtlCol="0">
            <a:spAutoFit/>
          </a:bodyPr>
          <a:lstStyle/>
          <a:p>
            <a:pPr>
              <a:lnSpc>
                <a:spcPct val="150000"/>
              </a:lnSpc>
            </a:pPr>
            <a:r>
              <a:rPr lang="vi-VN" dirty="0">
                <a:latin typeface="Times New Roman (Headings)"/>
              </a:rPr>
              <a:t>Số lượng tối đa trong hệ thống ( K )</a:t>
            </a:r>
            <a:endParaRPr lang="en-US" dirty="0">
              <a:latin typeface="Times New Roman (Headings)"/>
            </a:endParaRPr>
          </a:p>
        </p:txBody>
      </p:sp>
    </p:spTree>
    <p:extLst>
      <p:ext uri="{BB962C8B-B14F-4D97-AF65-F5344CB8AC3E}">
        <p14:creationId xmlns:p14="http://schemas.microsoft.com/office/powerpoint/2010/main" val="284324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A43159-4257-4607-AF78-55D144852B55}"/>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Thuật </a:t>
            </a:r>
            <a:r>
              <a:rPr lang="en-US" sz="2000" b="1" dirty="0" err="1">
                <a:latin typeface="Times New Roman (Headings)"/>
              </a:rPr>
              <a:t>toán</a:t>
            </a:r>
            <a:endParaRPr lang="en-US" sz="2000" b="1" dirty="0">
              <a:latin typeface="Times New Roman (Headings)"/>
            </a:endParaRPr>
          </a:p>
        </p:txBody>
      </p:sp>
      <p:sp>
        <p:nvSpPr>
          <p:cNvPr id="7" name="Rectangle: Rounded Corners 6">
            <a:extLst>
              <a:ext uri="{FF2B5EF4-FFF2-40B4-BE49-F238E27FC236}">
                <a16:creationId xmlns:a16="http://schemas.microsoft.com/office/drawing/2014/main" id="{E4E7448D-505C-45E3-9C8C-1A6BE595276A}"/>
              </a:ext>
            </a:extLst>
          </p:cNvPr>
          <p:cNvSpPr/>
          <p:nvPr/>
        </p:nvSpPr>
        <p:spPr>
          <a:xfrm>
            <a:off x="493879" y="3581966"/>
            <a:ext cx="864602" cy="498663"/>
          </a:xfrm>
          <a:prstGeom prst="roundRect">
            <a:avLst/>
          </a:prstGeom>
          <a:solidFill>
            <a:schemeClr val="bg2">
              <a:lumMod val="75000"/>
            </a:schemeClr>
          </a:solidFill>
          <a:ln>
            <a:solidFill>
              <a:srgbClr val="E4E1D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000" dirty="0">
                <a:latin typeface="Times New Roman (Headings)"/>
              </a:rPr>
              <a:t>Input</a:t>
            </a:r>
          </a:p>
        </p:txBody>
      </p:sp>
      <mc:AlternateContent xmlns:mc="http://schemas.openxmlformats.org/markup-compatibility/2006" xmlns:a14="http://schemas.microsoft.com/office/drawing/2010/main">
        <mc:Choice Requires="a14">
          <p:sp>
            <p:nvSpPr>
              <p:cNvPr id="8" name="Parallelogram 7">
                <a:extLst>
                  <a:ext uri="{FF2B5EF4-FFF2-40B4-BE49-F238E27FC236}">
                    <a16:creationId xmlns:a16="http://schemas.microsoft.com/office/drawing/2014/main" id="{2F82C426-2E61-4433-BBF7-F478CF3B59D7}"/>
                  </a:ext>
                </a:extLst>
              </p:cNvPr>
              <p:cNvSpPr/>
              <p:nvPr/>
            </p:nvSpPr>
            <p:spPr>
              <a:xfrm>
                <a:off x="1744910" y="3414320"/>
                <a:ext cx="1753031"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r>
                            <a:rPr lang="en-US" i="1">
                              <a:latin typeface="Cambria Math" panose="02040503050406030204" pitchFamily="18" charset="0"/>
                            </a:rPr>
                            <m:t>=1:</m:t>
                          </m:r>
                          <m:r>
                            <a:rPr lang="en-US" i="1">
                              <a:latin typeface="Cambria Math" panose="02040503050406030204" pitchFamily="18" charset="0"/>
                            </a:rPr>
                            <m:t>𝐶</m:t>
                          </m:r>
                        </m:e>
                        <m:sub>
                          <m:r>
                            <a:rPr lang="en-US" i="1">
                              <a:latin typeface="Cambria Math" panose="02040503050406030204" pitchFamily="18" charset="0"/>
                            </a:rPr>
                            <m:t>𝑚𝑎𝑥</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𝐾</m:t>
                          </m:r>
                          <m:r>
                            <a:rPr lang="en-US" i="1">
                              <a:latin typeface="Cambria Math" panose="02040503050406030204" pitchFamily="18" charset="0"/>
                            </a:rPr>
                            <m:t>=</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𝐾</m:t>
                          </m:r>
                        </m:e>
                        <m:sub>
                          <m:r>
                            <a:rPr lang="en-US" i="1">
                              <a:latin typeface="Cambria Math" panose="02040503050406030204" pitchFamily="18" charset="0"/>
                            </a:rPr>
                            <m:t>𝑚𝑎𝑥</m:t>
                          </m:r>
                        </m:sub>
                      </m:sSub>
                    </m:oMath>
                  </m:oMathPara>
                </a14:m>
                <a:endParaRPr lang="en-US" dirty="0"/>
              </a:p>
            </p:txBody>
          </p:sp>
        </mc:Choice>
        <mc:Fallback xmlns="">
          <p:sp>
            <p:nvSpPr>
              <p:cNvPr id="8" name="Parallelogram 7">
                <a:extLst>
                  <a:ext uri="{FF2B5EF4-FFF2-40B4-BE49-F238E27FC236}">
                    <a16:creationId xmlns:a16="http://schemas.microsoft.com/office/drawing/2014/main" id="{2F82C426-2E61-4433-BBF7-F478CF3B59D7}"/>
                  </a:ext>
                </a:extLst>
              </p:cNvPr>
              <p:cNvSpPr>
                <a:spLocks noRot="1" noChangeAspect="1" noMove="1" noResize="1" noEditPoints="1" noAdjustHandles="1" noChangeArrowheads="1" noChangeShapeType="1" noTextEdit="1"/>
              </p:cNvSpPr>
              <p:nvPr/>
            </p:nvSpPr>
            <p:spPr>
              <a:xfrm>
                <a:off x="1744910" y="3414320"/>
                <a:ext cx="1753031" cy="844815"/>
              </a:xfrm>
              <a:prstGeom prst="parallelogram">
                <a:avLst/>
              </a:prstGeom>
              <a:blipFill>
                <a:blip r:embed="rId2"/>
                <a:stretch>
                  <a:fillRect/>
                </a:stretch>
              </a:blipFill>
              <a:ln>
                <a:solidFill>
                  <a:srgbClr val="E3DFDC"/>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94B77617-6AAA-4ADE-832A-743460034605}"/>
              </a:ext>
            </a:extLst>
          </p:cNvPr>
          <p:cNvCxnSpPr>
            <a:cxnSpLocks/>
            <a:stCxn id="7" idx="3"/>
            <a:endCxn id="8" idx="5"/>
          </p:cNvCxnSpPr>
          <p:nvPr/>
        </p:nvCxnSpPr>
        <p:spPr>
          <a:xfrm>
            <a:off x="1358481" y="3831298"/>
            <a:ext cx="492031" cy="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Diamond 13">
                <a:extLst>
                  <a:ext uri="{FF2B5EF4-FFF2-40B4-BE49-F238E27FC236}">
                    <a16:creationId xmlns:a16="http://schemas.microsoft.com/office/drawing/2014/main" id="{B8F641E2-F33D-4DB2-85D9-EDC2A01FE112}"/>
                  </a:ext>
                </a:extLst>
              </p:cNvPr>
              <p:cNvSpPr/>
              <p:nvPr/>
            </p:nvSpPr>
            <p:spPr>
              <a:xfrm>
                <a:off x="3912004" y="3351710"/>
                <a:ext cx="1364671" cy="959176"/>
              </a:xfrm>
              <a:prstGeom prst="diamond">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Headings)"/>
                  </a:rPr>
                  <a:t>W</a:t>
                </a:r>
                <a14:m>
                  <m:oMath xmlns:m="http://schemas.openxmlformats.org/officeDocument/2006/math">
                    <m:r>
                      <a:rPr lang="en-US" sz="1200" i="1" smtClean="0">
                        <a:latin typeface="Cambria Math" panose="02040503050406030204" pitchFamily="18" charset="0"/>
                        <a:ea typeface="Cambria Math" panose="02040503050406030204" pitchFamily="18" charset="0"/>
                      </a:rPr>
                      <m:t>≪</m:t>
                    </m:r>
                    <m:sSub>
                      <m:sSubPr>
                        <m:ctrlPr>
                          <a:rPr lang="vi-VN" sz="1200" i="1">
                            <a:latin typeface="Cambria Math" panose="02040503050406030204" pitchFamily="18" charset="0"/>
                          </a:rPr>
                        </m:ctrlPr>
                      </m:sSubPr>
                      <m:e>
                        <m:r>
                          <a:rPr lang="en-US" sz="1200" i="1">
                            <a:latin typeface="Cambria Math" panose="02040503050406030204" pitchFamily="18" charset="0"/>
                          </a:rPr>
                          <m:t>𝑡</m:t>
                        </m:r>
                      </m:e>
                      <m:sub>
                        <m:r>
                          <a:rPr lang="en-US" sz="1200" i="1" dirty="0">
                            <a:latin typeface="Cambria Math" panose="02040503050406030204" pitchFamily="18" charset="0"/>
                          </a:rPr>
                          <m:t>𝑤</m:t>
                        </m:r>
                      </m:sub>
                    </m:sSub>
                  </m:oMath>
                </a14:m>
                <a:r>
                  <a:rPr lang="vi-VN" sz="1200" dirty="0">
                    <a:latin typeface="Times New Roman (Headings)"/>
                  </a:rPr>
                  <a:t> </a:t>
                </a:r>
                <a:endParaRPr lang="en-US" sz="1200" dirty="0">
                  <a:latin typeface="Times New Roman (Headings)"/>
                </a:endParaRPr>
              </a:p>
            </p:txBody>
          </p:sp>
        </mc:Choice>
        <mc:Fallback xmlns="">
          <p:sp>
            <p:nvSpPr>
              <p:cNvPr id="14" name="Diamond 13">
                <a:extLst>
                  <a:ext uri="{FF2B5EF4-FFF2-40B4-BE49-F238E27FC236}">
                    <a16:creationId xmlns:a16="http://schemas.microsoft.com/office/drawing/2014/main" id="{B8F641E2-F33D-4DB2-85D9-EDC2A01FE112}"/>
                  </a:ext>
                </a:extLst>
              </p:cNvPr>
              <p:cNvSpPr>
                <a:spLocks noRot="1" noChangeAspect="1" noMove="1" noResize="1" noEditPoints="1" noAdjustHandles="1" noChangeArrowheads="1" noChangeShapeType="1" noTextEdit="1"/>
              </p:cNvSpPr>
              <p:nvPr/>
            </p:nvSpPr>
            <p:spPr>
              <a:xfrm>
                <a:off x="3912004" y="3351710"/>
                <a:ext cx="1364671" cy="959176"/>
              </a:xfrm>
              <a:prstGeom prst="diamond">
                <a:avLst/>
              </a:prstGeom>
              <a:blipFill>
                <a:blip r:embed="rId3"/>
                <a:stretch>
                  <a:fillRect/>
                </a:stretch>
              </a:blipFill>
              <a:ln>
                <a:solidFill>
                  <a:srgbClr val="E3DFDC"/>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B3959EE-09EF-4C77-B607-0C8003C04472}"/>
              </a:ext>
            </a:extLst>
          </p:cNvPr>
          <p:cNvCxnSpPr>
            <a:cxnSpLocks/>
            <a:stCxn id="8" idx="2"/>
            <a:endCxn id="14" idx="1"/>
          </p:cNvCxnSpPr>
          <p:nvPr/>
        </p:nvCxnSpPr>
        <p:spPr>
          <a:xfrm flipV="1">
            <a:off x="3392339" y="3831298"/>
            <a:ext cx="519665" cy="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Parallelogram 21">
                <a:extLst>
                  <a:ext uri="{FF2B5EF4-FFF2-40B4-BE49-F238E27FC236}">
                    <a16:creationId xmlns:a16="http://schemas.microsoft.com/office/drawing/2014/main" id="{3985A262-6BFB-4247-90EC-0D83CF4C96A7}"/>
                  </a:ext>
                </a:extLst>
              </p:cNvPr>
              <p:cNvSpPr/>
              <p:nvPr/>
            </p:nvSpPr>
            <p:spPr>
              <a:xfrm>
                <a:off x="3717823" y="4872803"/>
                <a:ext cx="1753031"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𝐾</m:t>
                      </m:r>
                      <m:r>
                        <a:rPr lang="en-US" sz="1600" b="0" i="1" smtClean="0">
                          <a:latin typeface="Cambria Math" panose="02040503050406030204" pitchFamily="18" charset="0"/>
                        </a:rPr>
                        <m:t>h</m:t>
                      </m:r>
                      <m:r>
                        <a:rPr lang="en-US" sz="1600" b="0" i="1" smtClean="0">
                          <a:latin typeface="Cambria Math" panose="02040503050406030204" pitchFamily="18" charset="0"/>
                        </a:rPr>
                        <m:t>ô</m:t>
                      </m:r>
                      <m:r>
                        <a:rPr lang="en-US" sz="1600" b="0" i="1" smtClean="0">
                          <a:latin typeface="Cambria Math" panose="02040503050406030204" pitchFamily="18" charset="0"/>
                        </a:rPr>
                        <m:t>𝑛𝑔</m:t>
                      </m:r>
                      <m:r>
                        <a:rPr lang="en-US" sz="1600" b="0" i="1" smtClean="0">
                          <a:latin typeface="Cambria Math" panose="02040503050406030204" pitchFamily="18" charset="0"/>
                        </a:rPr>
                        <m:t> </m:t>
                      </m:r>
                      <m:r>
                        <a:rPr lang="en-US" sz="1600" b="0" i="1" smtClean="0">
                          <a:latin typeface="Cambria Math" panose="02040503050406030204" pitchFamily="18" charset="0"/>
                        </a:rPr>
                        <m:t>𝑐</m:t>
                      </m:r>
                      <m:r>
                        <a:rPr lang="en-US" sz="1600" b="0" i="1" smtClean="0">
                          <a:latin typeface="Cambria Math" panose="02040503050406030204" pitchFamily="18" charset="0"/>
                        </a:rPr>
                        <m:t>ó </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𝐾</m:t>
                      </m:r>
                      <m:r>
                        <a:rPr lang="en-US" sz="1600" b="0" i="1" smtClean="0">
                          <a:latin typeface="Cambria Math" panose="02040503050406030204" pitchFamily="18" charset="0"/>
                        </a:rPr>
                        <m:t> </m:t>
                      </m:r>
                    </m:oMath>
                  </m:oMathPara>
                </a14:m>
                <a:endParaRPr lang="en-US" sz="1600" b="0" dirty="0">
                  <a:latin typeface="Times New Roman (Headings)"/>
                </a:endParaRPr>
              </a:p>
              <a:p>
                <a:r>
                  <a:rPr lang="en-US" sz="1600" dirty="0" err="1">
                    <a:latin typeface="Times New Roman (Headings)"/>
                  </a:rPr>
                  <a:t>thỏa</a:t>
                </a:r>
                <a:r>
                  <a:rPr lang="en-US" sz="1600" dirty="0">
                    <a:latin typeface="Times New Roman (Headings)"/>
                  </a:rPr>
                  <a:t> </a:t>
                </a:r>
                <a:r>
                  <a:rPr lang="en-US" sz="1600" dirty="0" err="1">
                    <a:latin typeface="Times New Roman (Headings)"/>
                  </a:rPr>
                  <a:t>mãn</a:t>
                </a:r>
                <a:endParaRPr lang="en-US" sz="1600" dirty="0">
                  <a:latin typeface="Times New Roman (Headings)"/>
                </a:endParaRPr>
              </a:p>
            </p:txBody>
          </p:sp>
        </mc:Choice>
        <mc:Fallback xmlns="">
          <p:sp>
            <p:nvSpPr>
              <p:cNvPr id="22" name="Parallelogram 21">
                <a:extLst>
                  <a:ext uri="{FF2B5EF4-FFF2-40B4-BE49-F238E27FC236}">
                    <a16:creationId xmlns:a16="http://schemas.microsoft.com/office/drawing/2014/main" id="{3985A262-6BFB-4247-90EC-0D83CF4C96A7}"/>
                  </a:ext>
                </a:extLst>
              </p:cNvPr>
              <p:cNvSpPr>
                <a:spLocks noRot="1" noChangeAspect="1" noMove="1" noResize="1" noEditPoints="1" noAdjustHandles="1" noChangeArrowheads="1" noChangeShapeType="1" noTextEdit="1"/>
              </p:cNvSpPr>
              <p:nvPr/>
            </p:nvSpPr>
            <p:spPr>
              <a:xfrm>
                <a:off x="3717823" y="4872803"/>
                <a:ext cx="1753031" cy="844815"/>
              </a:xfrm>
              <a:prstGeom prst="parallelogram">
                <a:avLst/>
              </a:prstGeom>
              <a:blipFill>
                <a:blip r:embed="rId4"/>
                <a:stretch>
                  <a:fillRect/>
                </a:stretch>
              </a:blipFill>
              <a:ln>
                <a:solidFill>
                  <a:srgbClr val="E3DFDC"/>
                </a:solidFill>
              </a:ln>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751AAED-0A42-485D-AB11-926723625D5E}"/>
              </a:ext>
            </a:extLst>
          </p:cNvPr>
          <p:cNvCxnSpPr>
            <a:cxnSpLocks/>
            <a:stCxn id="14" idx="2"/>
            <a:endCxn id="22" idx="0"/>
          </p:cNvCxnSpPr>
          <p:nvPr/>
        </p:nvCxnSpPr>
        <p:spPr>
          <a:xfrm flipH="1">
            <a:off x="4594339" y="4310886"/>
            <a:ext cx="1" cy="56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9C450D-BDAE-4B6F-8A39-10E1305B9D90}"/>
              </a:ext>
            </a:extLst>
          </p:cNvPr>
          <p:cNvSpPr txBox="1"/>
          <p:nvPr/>
        </p:nvSpPr>
        <p:spPr>
          <a:xfrm>
            <a:off x="4347804" y="4407178"/>
            <a:ext cx="45719" cy="369332"/>
          </a:xfrm>
          <a:prstGeom prst="rect">
            <a:avLst/>
          </a:prstGeom>
          <a:noFill/>
        </p:spPr>
        <p:txBody>
          <a:bodyPr wrap="square" rtlCol="0">
            <a:spAutoFit/>
          </a:bodyPr>
          <a:lstStyle/>
          <a:p>
            <a:r>
              <a:rPr lang="en-US" dirty="0"/>
              <a:t>F</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74B54DF-BA61-4460-87AA-EF6020880AE7}"/>
                  </a:ext>
                </a:extLst>
              </p:cNvPr>
              <p:cNvSpPr/>
              <p:nvPr/>
            </p:nvSpPr>
            <p:spPr>
              <a:xfrm>
                <a:off x="5833702" y="3340298"/>
                <a:ext cx="1763955" cy="992858"/>
              </a:xfrm>
              <a:prstGeom prst="rect">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Headings)"/>
                  </a:rPr>
                  <a:t>Break;</a:t>
                </a:r>
              </a:p>
              <a:p>
                <a:pPr algn="ct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𝐾</m:t>
                        </m:r>
                      </m:e>
                      <m:sub>
                        <m:r>
                          <a:rPr lang="en-US" i="1">
                            <a:latin typeface="Cambria Math" panose="02040503050406030204" pitchFamily="18" charset="0"/>
                          </a:rPr>
                          <m:t>𝑚</m:t>
                        </m:r>
                        <m:r>
                          <a:rPr lang="en-US" b="0" i="1" smtClean="0">
                            <a:latin typeface="Cambria Math" panose="02040503050406030204" pitchFamily="18" charset="0"/>
                          </a:rPr>
                          <m:t>𝑖𝑛</m:t>
                        </m:r>
                      </m:sub>
                    </m:sSub>
                  </m:oMath>
                </a14:m>
                <a:r>
                  <a:rPr lang="en-US" dirty="0">
                    <a:latin typeface="Times New Roman (Headings)"/>
                  </a:rPr>
                  <a:t> = k;</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𝑚𝑖𝑛</m:t>
                        </m:r>
                      </m:sub>
                    </m:sSub>
                  </m:oMath>
                </a14:m>
                <a:r>
                  <a:rPr lang="en-US" dirty="0">
                    <a:latin typeface="Times New Roman (Headings)"/>
                  </a:rPr>
                  <a:t>= c </a:t>
                </a:r>
              </a:p>
              <a:p>
                <a:pPr algn="ct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𝑇𝑜𝑡𝑎𝑙</m:t>
                        </m:r>
                      </m:sub>
                    </m:sSub>
                  </m:oMath>
                </a14:m>
                <a:r>
                  <a:rPr lang="en-US" dirty="0">
                    <a:latin typeface="Times New Roman (Headings)"/>
                  </a:rPr>
                  <a:t>=…</a:t>
                </a:r>
              </a:p>
            </p:txBody>
          </p:sp>
        </mc:Choice>
        <mc:Fallback xmlns="">
          <p:sp>
            <p:nvSpPr>
              <p:cNvPr id="28" name="Rectangle 27">
                <a:extLst>
                  <a:ext uri="{FF2B5EF4-FFF2-40B4-BE49-F238E27FC236}">
                    <a16:creationId xmlns:a16="http://schemas.microsoft.com/office/drawing/2014/main" id="{974B54DF-BA61-4460-87AA-EF6020880AE7}"/>
                  </a:ext>
                </a:extLst>
              </p:cNvPr>
              <p:cNvSpPr>
                <a:spLocks noRot="1" noChangeAspect="1" noMove="1" noResize="1" noEditPoints="1" noAdjustHandles="1" noChangeArrowheads="1" noChangeShapeType="1" noTextEdit="1"/>
              </p:cNvSpPr>
              <p:nvPr/>
            </p:nvSpPr>
            <p:spPr>
              <a:xfrm>
                <a:off x="5833702" y="3340298"/>
                <a:ext cx="1763955" cy="992858"/>
              </a:xfrm>
              <a:prstGeom prst="rect">
                <a:avLst/>
              </a:prstGeom>
              <a:blipFill>
                <a:blip r:embed="rId5"/>
                <a:stretch>
                  <a:fillRect r="-5479" b="-4217"/>
                </a:stretch>
              </a:blipFill>
              <a:ln>
                <a:solidFill>
                  <a:srgbClr val="E3DFDC"/>
                </a:solid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10618DF3-AACF-4E65-8F99-F794C0FEFBCC}"/>
              </a:ext>
            </a:extLst>
          </p:cNvPr>
          <p:cNvCxnSpPr>
            <a:cxnSpLocks/>
            <a:stCxn id="14" idx="3"/>
          </p:cNvCxnSpPr>
          <p:nvPr/>
        </p:nvCxnSpPr>
        <p:spPr>
          <a:xfrm>
            <a:off x="5276675" y="3831298"/>
            <a:ext cx="545285" cy="1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4C4F901-C4C9-41F4-85B2-2E6FD43FBFEF}"/>
              </a:ext>
            </a:extLst>
          </p:cNvPr>
          <p:cNvSpPr txBox="1"/>
          <p:nvPr/>
        </p:nvSpPr>
        <p:spPr>
          <a:xfrm>
            <a:off x="5536524" y="3460438"/>
            <a:ext cx="45719" cy="369332"/>
          </a:xfrm>
          <a:prstGeom prst="rect">
            <a:avLst/>
          </a:prstGeom>
          <a:noFill/>
        </p:spPr>
        <p:txBody>
          <a:bodyPr wrap="square" rtlCol="0">
            <a:spAutoFit/>
          </a:bodyPr>
          <a:lstStyle/>
          <a:p>
            <a:r>
              <a:rPr lang="en-US" dirty="0"/>
              <a:t>T</a:t>
            </a:r>
          </a:p>
        </p:txBody>
      </p:sp>
      <mc:AlternateContent xmlns:mc="http://schemas.openxmlformats.org/markup-compatibility/2006" xmlns:a14="http://schemas.microsoft.com/office/drawing/2010/main">
        <mc:Choice Requires="a14">
          <p:sp>
            <p:nvSpPr>
              <p:cNvPr id="37" name="Parallelogram 36">
                <a:extLst>
                  <a:ext uri="{FF2B5EF4-FFF2-40B4-BE49-F238E27FC236}">
                    <a16:creationId xmlns:a16="http://schemas.microsoft.com/office/drawing/2014/main" id="{CCFE807D-1791-44DE-A7CB-B14F6A599322}"/>
                  </a:ext>
                </a:extLst>
              </p:cNvPr>
              <p:cNvSpPr/>
              <p:nvPr/>
            </p:nvSpPr>
            <p:spPr>
              <a:xfrm>
                <a:off x="7849116" y="3340298"/>
                <a:ext cx="1753031" cy="970588"/>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𝑛</m:t>
                          </m:r>
                          <m:r>
                            <a:rPr lang="en-US" sz="1600" i="1">
                              <a:latin typeface="Cambria Math" panose="02040503050406030204" pitchFamily="18" charset="0"/>
                            </a:rPr>
                            <m:t>=</m:t>
                          </m:r>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𝐶</m:t>
                          </m:r>
                        </m:e>
                        <m:sub>
                          <m:r>
                            <a:rPr lang="en-US" sz="1600" i="1">
                              <a:latin typeface="Cambria Math" panose="02040503050406030204" pitchFamily="18" charset="0"/>
                            </a:rPr>
                            <m:t>𝑚𝑎𝑥</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𝑚</m:t>
                          </m:r>
                          <m:r>
                            <a:rPr lang="en-US" sz="1600" i="1">
                              <a:latin typeface="Cambria Math" panose="02040503050406030204" pitchFamily="18" charset="0"/>
                            </a:rPr>
                            <m:t>=</m:t>
                          </m:r>
                          <m:r>
                            <a:rPr lang="en-US" sz="1600" b="0" i="1" smtClean="0">
                              <a:latin typeface="Cambria Math" panose="02040503050406030204" pitchFamily="18" charset="0"/>
                            </a:rPr>
                            <m:t>𝑛</m:t>
                          </m:r>
                          <m:r>
                            <a:rPr lang="en-US" sz="1600" i="1">
                              <a:latin typeface="Cambria Math" panose="02040503050406030204" pitchFamily="18" charset="0"/>
                            </a:rPr>
                            <m:t>:</m:t>
                          </m:r>
                          <m:r>
                            <a:rPr lang="en-US" sz="1600" i="1">
                              <a:latin typeface="Cambria Math" panose="02040503050406030204" pitchFamily="18" charset="0"/>
                            </a:rPr>
                            <m:t>𝐾</m:t>
                          </m:r>
                        </m:e>
                        <m:sub>
                          <m:r>
                            <a:rPr lang="en-US" sz="1600" i="1">
                              <a:latin typeface="Cambria Math" panose="02040503050406030204" pitchFamily="18" charset="0"/>
                            </a:rPr>
                            <m:t>𝑚𝑎𝑥</m:t>
                          </m:r>
                        </m:sub>
                      </m:sSub>
                    </m:oMath>
                  </m:oMathPara>
                </a14:m>
                <a:endParaRPr lang="en-US" sz="1600" dirty="0"/>
              </a:p>
            </p:txBody>
          </p:sp>
        </mc:Choice>
        <mc:Fallback xmlns="">
          <p:sp>
            <p:nvSpPr>
              <p:cNvPr id="37" name="Parallelogram 36">
                <a:extLst>
                  <a:ext uri="{FF2B5EF4-FFF2-40B4-BE49-F238E27FC236}">
                    <a16:creationId xmlns:a16="http://schemas.microsoft.com/office/drawing/2014/main" id="{CCFE807D-1791-44DE-A7CB-B14F6A599322}"/>
                  </a:ext>
                </a:extLst>
              </p:cNvPr>
              <p:cNvSpPr>
                <a:spLocks noRot="1" noChangeAspect="1" noMove="1" noResize="1" noEditPoints="1" noAdjustHandles="1" noChangeArrowheads="1" noChangeShapeType="1" noTextEdit="1"/>
              </p:cNvSpPr>
              <p:nvPr/>
            </p:nvSpPr>
            <p:spPr>
              <a:xfrm>
                <a:off x="7849116" y="3340298"/>
                <a:ext cx="1753031" cy="970588"/>
              </a:xfrm>
              <a:prstGeom prst="parallelogram">
                <a:avLst/>
              </a:prstGeom>
              <a:blipFill>
                <a:blip r:embed="rId6"/>
                <a:stretch>
                  <a:fillRect/>
                </a:stretch>
              </a:blipFill>
              <a:ln>
                <a:solidFill>
                  <a:srgbClr val="E3DFDC"/>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16552E39-2DBE-4B5B-981C-623751A7001A}"/>
              </a:ext>
            </a:extLst>
          </p:cNvPr>
          <p:cNvCxnSpPr>
            <a:cxnSpLocks/>
            <a:endCxn id="37" idx="5"/>
          </p:cNvCxnSpPr>
          <p:nvPr/>
        </p:nvCxnSpPr>
        <p:spPr>
          <a:xfrm>
            <a:off x="7589283" y="3818598"/>
            <a:ext cx="381157" cy="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Diamond 41">
                <a:extLst>
                  <a:ext uri="{FF2B5EF4-FFF2-40B4-BE49-F238E27FC236}">
                    <a16:creationId xmlns:a16="http://schemas.microsoft.com/office/drawing/2014/main" id="{E2D93325-CCE5-40FD-962A-C22C138D224C}"/>
                  </a:ext>
                </a:extLst>
              </p:cNvPr>
              <p:cNvSpPr/>
              <p:nvPr/>
            </p:nvSpPr>
            <p:spPr>
              <a:xfrm>
                <a:off x="10090209" y="3339010"/>
                <a:ext cx="1364671" cy="959176"/>
              </a:xfrm>
              <a:prstGeom prst="diamond">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Headings)"/>
                  </a:rPr>
                  <a:t>W</a:t>
                </a:r>
                <a14:m>
                  <m:oMath xmlns:m="http://schemas.openxmlformats.org/officeDocument/2006/math">
                    <m:r>
                      <a:rPr lang="en-US" sz="1200" i="1" smtClean="0">
                        <a:latin typeface="Cambria Math" panose="02040503050406030204" pitchFamily="18" charset="0"/>
                        <a:ea typeface="Cambria Math" panose="02040503050406030204" pitchFamily="18" charset="0"/>
                      </a:rPr>
                      <m:t>≪</m:t>
                    </m:r>
                    <m:sSub>
                      <m:sSubPr>
                        <m:ctrlPr>
                          <a:rPr lang="vi-VN" sz="1200" i="1">
                            <a:latin typeface="Cambria Math" panose="02040503050406030204" pitchFamily="18" charset="0"/>
                          </a:rPr>
                        </m:ctrlPr>
                      </m:sSubPr>
                      <m:e>
                        <m:r>
                          <a:rPr lang="en-US" sz="1200" i="1">
                            <a:latin typeface="Cambria Math" panose="02040503050406030204" pitchFamily="18" charset="0"/>
                          </a:rPr>
                          <m:t>𝑡</m:t>
                        </m:r>
                      </m:e>
                      <m:sub>
                        <m:r>
                          <a:rPr lang="en-US" sz="1200" i="1" dirty="0">
                            <a:latin typeface="Cambria Math" panose="02040503050406030204" pitchFamily="18" charset="0"/>
                          </a:rPr>
                          <m:t>𝑤</m:t>
                        </m:r>
                      </m:sub>
                    </m:sSub>
                  </m:oMath>
                </a14:m>
                <a:r>
                  <a:rPr lang="vi-VN" sz="1200" dirty="0">
                    <a:latin typeface="Times New Roman (Headings)"/>
                  </a:rPr>
                  <a:t> </a:t>
                </a:r>
                <a:endParaRPr lang="en-US" sz="1200" dirty="0">
                  <a:latin typeface="Times New Roman (Headings)"/>
                </a:endParaRPr>
              </a:p>
            </p:txBody>
          </p:sp>
        </mc:Choice>
        <mc:Fallback xmlns="">
          <p:sp>
            <p:nvSpPr>
              <p:cNvPr id="42" name="Diamond 41">
                <a:extLst>
                  <a:ext uri="{FF2B5EF4-FFF2-40B4-BE49-F238E27FC236}">
                    <a16:creationId xmlns:a16="http://schemas.microsoft.com/office/drawing/2014/main" id="{E2D93325-CCE5-40FD-962A-C22C138D224C}"/>
                  </a:ext>
                </a:extLst>
              </p:cNvPr>
              <p:cNvSpPr>
                <a:spLocks noRot="1" noChangeAspect="1" noMove="1" noResize="1" noEditPoints="1" noAdjustHandles="1" noChangeArrowheads="1" noChangeShapeType="1" noTextEdit="1"/>
              </p:cNvSpPr>
              <p:nvPr/>
            </p:nvSpPr>
            <p:spPr>
              <a:xfrm>
                <a:off x="10090209" y="3339010"/>
                <a:ext cx="1364671" cy="959176"/>
              </a:xfrm>
              <a:prstGeom prst="diamond">
                <a:avLst/>
              </a:prstGeom>
              <a:blipFill>
                <a:blip r:embed="rId7"/>
                <a:stretch>
                  <a:fillRect/>
                </a:stretch>
              </a:blipFill>
              <a:ln>
                <a:solidFill>
                  <a:srgbClr val="E3DFDC"/>
                </a:solid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272E6210-B014-45BA-988B-AF9969590859}"/>
              </a:ext>
            </a:extLst>
          </p:cNvPr>
          <p:cNvCxnSpPr>
            <a:cxnSpLocks/>
            <a:stCxn id="37" idx="2"/>
            <a:endCxn id="42" idx="1"/>
          </p:cNvCxnSpPr>
          <p:nvPr/>
        </p:nvCxnSpPr>
        <p:spPr>
          <a:xfrm flipV="1">
            <a:off x="9480824" y="3818598"/>
            <a:ext cx="609385" cy="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Parallelogram 46">
                <a:extLst>
                  <a:ext uri="{FF2B5EF4-FFF2-40B4-BE49-F238E27FC236}">
                    <a16:creationId xmlns:a16="http://schemas.microsoft.com/office/drawing/2014/main" id="{BC9820B5-46CA-416C-85B6-7F4028460CDE}"/>
                  </a:ext>
                </a:extLst>
              </p:cNvPr>
              <p:cNvSpPr/>
              <p:nvPr/>
            </p:nvSpPr>
            <p:spPr>
              <a:xfrm>
                <a:off x="9672506" y="2085945"/>
                <a:ext cx="2281806" cy="844815"/>
              </a:xfrm>
              <a:prstGeom prst="parallelogram">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𝐾</m:t>
                      </m:r>
                      <m:r>
                        <a:rPr lang="en-US" sz="1600" b="0" i="1" smtClean="0">
                          <a:latin typeface="Cambria Math" panose="02040503050406030204" pitchFamily="18" charset="0"/>
                        </a:rPr>
                        <m:t>ế</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𝑡h</m:t>
                      </m:r>
                      <m:r>
                        <a:rPr lang="en-US" sz="1600" b="0" i="1" smtClean="0">
                          <a:latin typeface="Cambria Math" panose="02040503050406030204" pitchFamily="18" charset="0"/>
                        </a:rPr>
                        <m:t>ú</m:t>
                      </m:r>
                      <m:r>
                        <a:rPr lang="en-US" sz="1600" b="0" i="1" smtClean="0">
                          <a:latin typeface="Cambria Math" panose="02040503050406030204" pitchFamily="18" charset="0"/>
                        </a:rPr>
                        <m:t>𝑐</m:t>
                      </m:r>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ò</m:t>
                      </m:r>
                      <m:r>
                        <a:rPr lang="en-US" sz="1600" b="0" i="1" smtClean="0">
                          <a:latin typeface="Cambria Math" panose="02040503050406030204" pitchFamily="18" charset="0"/>
                        </a:rPr>
                        <m:t>𝑛𝑔</m:t>
                      </m:r>
                      <m:r>
                        <a:rPr lang="en-US" sz="1600" b="0" i="1" smtClean="0">
                          <a:latin typeface="Cambria Math" panose="02040503050406030204" pitchFamily="18" charset="0"/>
                        </a:rPr>
                        <m:t> </m:t>
                      </m:r>
                      <m:r>
                        <a:rPr lang="en-US" sz="1600" b="0" i="1" smtClean="0">
                          <a:latin typeface="Cambria Math" panose="02040503050406030204" pitchFamily="18" charset="0"/>
                        </a:rPr>
                        <m:t>𝑙</m:t>
                      </m:r>
                      <m:r>
                        <a:rPr lang="en-US" sz="1600" b="0" i="1" smtClean="0">
                          <a:latin typeface="Cambria Math" panose="02040503050406030204" pitchFamily="18" charset="0"/>
                        </a:rPr>
                        <m:t>ặ</m:t>
                      </m:r>
                      <m:r>
                        <a:rPr lang="en-US" sz="1600" b="0" i="1" smtClean="0">
                          <a:latin typeface="Cambria Math" panose="02040503050406030204" pitchFamily="18" charset="0"/>
                        </a:rPr>
                        <m:t>𝑝</m:t>
                      </m:r>
                    </m:oMath>
                  </m:oMathPara>
                </a14:m>
                <a:endParaRPr lang="en-US" sz="1600" b="0" dirty="0">
                  <a:latin typeface="Times New Roman (Headings)"/>
                </a:endParaRPr>
              </a:p>
              <a:p>
                <a:r>
                  <a:rPr lang="en-US" sz="1600" dirty="0" err="1">
                    <a:latin typeface="Times New Roman (Headings)"/>
                  </a:rPr>
                  <a:t>Ghi</a:t>
                </a:r>
                <a:r>
                  <a:rPr lang="en-US" sz="1600" dirty="0">
                    <a:latin typeface="Times New Roman (Headings)"/>
                  </a:rPr>
                  <a:t> ra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𝐾</m:t>
                        </m:r>
                      </m:e>
                      <m:sub>
                        <m:r>
                          <a:rPr lang="en-US" sz="1600" i="1">
                            <a:latin typeface="Cambria Math" panose="02040503050406030204" pitchFamily="18" charset="0"/>
                          </a:rPr>
                          <m:t>𝑚𝑖𝑛</m:t>
                        </m:r>
                      </m:sub>
                    </m:sSub>
                  </m:oMath>
                </a14:m>
                <a:r>
                  <a:rPr lang="en-US" sz="1600" dirty="0">
                    <a:latin typeface="Times New Roman (Headings)"/>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𝐶</m:t>
                        </m:r>
                      </m:e>
                      <m:sub>
                        <m:r>
                          <a:rPr lang="en-US" sz="1600" i="1">
                            <a:latin typeface="Cambria Math" panose="02040503050406030204" pitchFamily="18" charset="0"/>
                          </a:rPr>
                          <m:t>𝑚𝑖𝑛</m:t>
                        </m:r>
                      </m:sub>
                    </m:sSub>
                  </m:oMath>
                </a14:m>
                <a:endParaRPr lang="en-US" sz="1600" dirty="0">
                  <a:latin typeface="Times New Roman (Headings)"/>
                </a:endParaRPr>
              </a:p>
            </p:txBody>
          </p:sp>
        </mc:Choice>
        <mc:Fallback xmlns="">
          <p:sp>
            <p:nvSpPr>
              <p:cNvPr id="47" name="Parallelogram 46">
                <a:extLst>
                  <a:ext uri="{FF2B5EF4-FFF2-40B4-BE49-F238E27FC236}">
                    <a16:creationId xmlns:a16="http://schemas.microsoft.com/office/drawing/2014/main" id="{BC9820B5-46CA-416C-85B6-7F4028460CDE}"/>
                  </a:ext>
                </a:extLst>
              </p:cNvPr>
              <p:cNvSpPr>
                <a:spLocks noRot="1" noChangeAspect="1" noMove="1" noResize="1" noEditPoints="1" noAdjustHandles="1" noChangeArrowheads="1" noChangeShapeType="1" noTextEdit="1"/>
              </p:cNvSpPr>
              <p:nvPr/>
            </p:nvSpPr>
            <p:spPr>
              <a:xfrm>
                <a:off x="9672506" y="2085945"/>
                <a:ext cx="2281806" cy="844815"/>
              </a:xfrm>
              <a:prstGeom prst="parallelogram">
                <a:avLst/>
              </a:prstGeom>
              <a:blipFill>
                <a:blip r:embed="rId8"/>
                <a:stretch>
                  <a:fillRect/>
                </a:stretch>
              </a:blipFill>
              <a:ln>
                <a:solidFill>
                  <a:srgbClr val="E3DFDC"/>
                </a:solidFill>
              </a:ln>
            </p:spPr>
            <p:txBody>
              <a:bodyPr/>
              <a:lstStyle/>
              <a:p>
                <a:r>
                  <a:rPr lang="en-US">
                    <a:noFill/>
                  </a:rPr>
                  <a:t> </a:t>
                </a:r>
              </a:p>
            </p:txBody>
          </p:sp>
        </mc:Fallback>
      </mc:AlternateContent>
      <p:sp>
        <p:nvSpPr>
          <p:cNvPr id="49" name="TextBox 48">
            <a:extLst>
              <a:ext uri="{FF2B5EF4-FFF2-40B4-BE49-F238E27FC236}">
                <a16:creationId xmlns:a16="http://schemas.microsoft.com/office/drawing/2014/main" id="{13D13EAA-F97D-43C9-A762-2F1EFD9DDB23}"/>
              </a:ext>
            </a:extLst>
          </p:cNvPr>
          <p:cNvSpPr txBox="1"/>
          <p:nvPr/>
        </p:nvSpPr>
        <p:spPr>
          <a:xfrm>
            <a:off x="10316284" y="2942187"/>
            <a:ext cx="45719" cy="369332"/>
          </a:xfrm>
          <a:prstGeom prst="rect">
            <a:avLst/>
          </a:prstGeom>
          <a:noFill/>
        </p:spPr>
        <p:txBody>
          <a:bodyPr wrap="square" rtlCol="0">
            <a:spAutoFit/>
          </a:bodyPr>
          <a:lstStyle/>
          <a:p>
            <a:r>
              <a:rPr lang="en-US" dirty="0"/>
              <a:t>F</a:t>
            </a:r>
          </a:p>
        </p:txBody>
      </p:sp>
      <p:cxnSp>
        <p:nvCxnSpPr>
          <p:cNvPr id="51" name="Straight Arrow Connector 50">
            <a:extLst>
              <a:ext uri="{FF2B5EF4-FFF2-40B4-BE49-F238E27FC236}">
                <a16:creationId xmlns:a16="http://schemas.microsoft.com/office/drawing/2014/main" id="{1B970C9F-6B9C-418E-B268-FAB3AE723903}"/>
              </a:ext>
            </a:extLst>
          </p:cNvPr>
          <p:cNvCxnSpPr>
            <a:cxnSpLocks/>
            <a:stCxn id="42" idx="0"/>
            <a:endCxn id="47" idx="4"/>
          </p:cNvCxnSpPr>
          <p:nvPr/>
        </p:nvCxnSpPr>
        <p:spPr>
          <a:xfrm flipV="1">
            <a:off x="10772545" y="2930760"/>
            <a:ext cx="40864" cy="40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525AF515-4125-4FF2-B02A-EF1F206D944D}"/>
                  </a:ext>
                </a:extLst>
              </p:cNvPr>
              <p:cNvSpPr/>
              <p:nvPr/>
            </p:nvSpPr>
            <p:spPr>
              <a:xfrm>
                <a:off x="9815119" y="4872803"/>
                <a:ext cx="1971413" cy="992858"/>
              </a:xfrm>
              <a:prstGeom prst="rect">
                <a:avLst/>
              </a:prstGeom>
              <a:solidFill>
                <a:srgbClr val="B0A697"/>
              </a:solidFill>
              <a:ln>
                <a:solidFill>
                  <a:srgbClr val="E3D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Min_f</a:t>
                </a:r>
                <a:r>
                  <a:rPr lang="en-US" dirty="0">
                    <a:latin typeface="Times New Roman (Headings)"/>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𝑇𝑜𝑡𝑎𝑙</m:t>
                        </m:r>
                      </m:sub>
                    </m:sSub>
                  </m:oMath>
                </a14:m>
                <a:endParaRPr lang="en-US" dirty="0">
                  <a:latin typeface="Times New Roman (Headings)"/>
                </a:endParaRPr>
              </a:p>
              <a:p>
                <a:pPr algn="ct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𝐾</m:t>
                        </m:r>
                      </m:e>
                      <m:sub>
                        <m:r>
                          <a:rPr lang="en-US" i="1">
                            <a:latin typeface="Cambria Math" panose="02040503050406030204" pitchFamily="18" charset="0"/>
                          </a:rPr>
                          <m:t>𝑚</m:t>
                        </m:r>
                        <m:r>
                          <a:rPr lang="en-US" b="0" i="1" smtClean="0">
                            <a:latin typeface="Cambria Math" panose="02040503050406030204" pitchFamily="18" charset="0"/>
                          </a:rPr>
                          <m:t>𝑖𝑛</m:t>
                        </m:r>
                      </m:sub>
                    </m:sSub>
                  </m:oMath>
                </a14:m>
                <a:r>
                  <a:rPr lang="en-US" dirty="0">
                    <a:latin typeface="Times New Roman (Headings)"/>
                  </a:rPr>
                  <a:t> = m;</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𝑚𝑖𝑛</m:t>
                        </m:r>
                      </m:sub>
                    </m:sSub>
                  </m:oMath>
                </a14:m>
                <a:r>
                  <a:rPr lang="en-US" dirty="0">
                    <a:latin typeface="Times New Roman (Headings)"/>
                  </a:rPr>
                  <a:t>= n</a:t>
                </a:r>
              </a:p>
            </p:txBody>
          </p:sp>
        </mc:Choice>
        <mc:Fallback xmlns="">
          <p:sp>
            <p:nvSpPr>
              <p:cNvPr id="61" name="Rectangle 60">
                <a:extLst>
                  <a:ext uri="{FF2B5EF4-FFF2-40B4-BE49-F238E27FC236}">
                    <a16:creationId xmlns:a16="http://schemas.microsoft.com/office/drawing/2014/main" id="{525AF515-4125-4FF2-B02A-EF1F206D944D}"/>
                  </a:ext>
                </a:extLst>
              </p:cNvPr>
              <p:cNvSpPr>
                <a:spLocks noRot="1" noChangeAspect="1" noMove="1" noResize="1" noEditPoints="1" noAdjustHandles="1" noChangeArrowheads="1" noChangeShapeType="1" noTextEdit="1"/>
              </p:cNvSpPr>
              <p:nvPr/>
            </p:nvSpPr>
            <p:spPr>
              <a:xfrm>
                <a:off x="9815119" y="4872803"/>
                <a:ext cx="1971413" cy="992858"/>
              </a:xfrm>
              <a:prstGeom prst="rect">
                <a:avLst/>
              </a:prstGeom>
              <a:blipFill>
                <a:blip r:embed="rId9"/>
                <a:stretch>
                  <a:fillRect/>
                </a:stretch>
              </a:blipFill>
              <a:ln>
                <a:solidFill>
                  <a:srgbClr val="E3DFDC"/>
                </a:solidFill>
              </a:ln>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1C493F41-7AEB-4F2B-85D1-B239969C3F64}"/>
              </a:ext>
            </a:extLst>
          </p:cNvPr>
          <p:cNvCxnSpPr>
            <a:cxnSpLocks/>
            <a:stCxn id="42" idx="2"/>
            <a:endCxn id="61" idx="0"/>
          </p:cNvCxnSpPr>
          <p:nvPr/>
        </p:nvCxnSpPr>
        <p:spPr>
          <a:xfrm>
            <a:off x="10772545" y="4298186"/>
            <a:ext cx="28281" cy="574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175B35D-EEE8-43CA-8C3F-43998C53276B}"/>
              </a:ext>
            </a:extLst>
          </p:cNvPr>
          <p:cNvSpPr txBox="1"/>
          <p:nvPr/>
        </p:nvSpPr>
        <p:spPr>
          <a:xfrm>
            <a:off x="10526009" y="4400828"/>
            <a:ext cx="45719" cy="369332"/>
          </a:xfrm>
          <a:prstGeom prst="rect">
            <a:avLst/>
          </a:prstGeom>
          <a:noFill/>
        </p:spPr>
        <p:txBody>
          <a:bodyPr wrap="square" rtlCol="0">
            <a:spAutoFit/>
          </a:bodyPr>
          <a:lstStyle/>
          <a:p>
            <a:r>
              <a:rPr lang="en-US" dirty="0"/>
              <a:t>T</a:t>
            </a:r>
          </a:p>
        </p:txBody>
      </p:sp>
      <p:cxnSp>
        <p:nvCxnSpPr>
          <p:cNvPr id="72" name="Connector: Elbow 71">
            <a:extLst>
              <a:ext uri="{FF2B5EF4-FFF2-40B4-BE49-F238E27FC236}">
                <a16:creationId xmlns:a16="http://schemas.microsoft.com/office/drawing/2014/main" id="{8B9FE2F1-F5AE-42E4-9AA1-A4116B51DAB3}"/>
              </a:ext>
            </a:extLst>
          </p:cNvPr>
          <p:cNvCxnSpPr>
            <a:cxnSpLocks/>
            <a:stCxn id="61" idx="1"/>
            <a:endCxn id="37" idx="4"/>
          </p:cNvCxnSpPr>
          <p:nvPr/>
        </p:nvCxnSpPr>
        <p:spPr>
          <a:xfrm rot="10800000">
            <a:off x="8725633" y="4310886"/>
            <a:ext cx="1089487" cy="1058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B05EE8-A1D1-4DFA-8365-3DAF90468531}"/>
              </a:ext>
            </a:extLst>
          </p:cNvPr>
          <p:cNvPicPr>
            <a:picLocks noChangeAspect="1"/>
          </p:cNvPicPr>
          <p:nvPr/>
        </p:nvPicPr>
        <p:blipFill>
          <a:blip r:embed="rId3"/>
          <a:stretch>
            <a:fillRect/>
          </a:stretch>
        </p:blipFill>
        <p:spPr>
          <a:xfrm>
            <a:off x="993534" y="2005699"/>
            <a:ext cx="10264590" cy="1898948"/>
          </a:xfrm>
          <a:prstGeom prst="rect">
            <a:avLst/>
          </a:prstGeom>
        </p:spPr>
      </p:pic>
      <p:sp>
        <p:nvSpPr>
          <p:cNvPr id="10" name="TextBox 9">
            <a:extLst>
              <a:ext uri="{FF2B5EF4-FFF2-40B4-BE49-F238E27FC236}">
                <a16:creationId xmlns:a16="http://schemas.microsoft.com/office/drawing/2014/main" id="{CC2B0AD7-16C3-4E6C-ABF0-B1BB39BBCA6B}"/>
              </a:ext>
            </a:extLst>
          </p:cNvPr>
          <p:cNvSpPr txBox="1"/>
          <p:nvPr/>
        </p:nvSpPr>
        <p:spPr>
          <a:xfrm>
            <a:off x="964833" y="686573"/>
            <a:ext cx="3196709" cy="646331"/>
          </a:xfrm>
          <a:prstGeom prst="rect">
            <a:avLst/>
          </a:prstGeom>
          <a:noFill/>
        </p:spPr>
        <p:txBody>
          <a:bodyPr wrap="none" rtlCol="0">
            <a:spAutoFit/>
          </a:bodyPr>
          <a:lstStyle/>
          <a:p>
            <a:r>
              <a:rPr lang="en-US" sz="3200" b="1" dirty="0">
                <a:latin typeface="Times New Roman (Headings)"/>
              </a:rPr>
              <a:t>Phần 3</a:t>
            </a:r>
            <a:r>
              <a:rPr lang="en-US" sz="3200" dirty="0">
                <a:latin typeface="Times New Roman (Headings)"/>
              </a:rPr>
              <a:t>: </a:t>
            </a:r>
            <a:r>
              <a:rPr lang="en-US" sz="3600" dirty="0">
                <a:latin typeface="Times New Roman (Headings)"/>
              </a:rPr>
              <a:t>Kết </a:t>
            </a:r>
            <a:r>
              <a:rPr lang="en-US" sz="3600" dirty="0" err="1">
                <a:latin typeface="Times New Roman (Headings)"/>
              </a:rPr>
              <a:t>luận</a:t>
            </a:r>
            <a:endParaRPr lang="en-US" sz="3200" dirty="0">
              <a:latin typeface="Times New Roman (Headings)"/>
            </a:endParaRPr>
          </a:p>
        </p:txBody>
      </p:sp>
      <p:sp>
        <p:nvSpPr>
          <p:cNvPr id="12" name="Rectangle 11">
            <a:extLst>
              <a:ext uri="{FF2B5EF4-FFF2-40B4-BE49-F238E27FC236}">
                <a16:creationId xmlns:a16="http://schemas.microsoft.com/office/drawing/2014/main" id="{D7A2FE74-7C36-4449-B92C-D6B39254C9C3}"/>
              </a:ext>
            </a:extLst>
          </p:cNvPr>
          <p:cNvSpPr/>
          <p:nvPr/>
        </p:nvSpPr>
        <p:spPr>
          <a:xfrm>
            <a:off x="964833" y="1448971"/>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TextBox 13">
            <a:extLst>
              <a:ext uri="{FF2B5EF4-FFF2-40B4-BE49-F238E27FC236}">
                <a16:creationId xmlns:a16="http://schemas.microsoft.com/office/drawing/2014/main" id="{077D9F7D-CF43-48E9-8FB7-977844741F75}"/>
              </a:ext>
            </a:extLst>
          </p:cNvPr>
          <p:cNvSpPr txBox="1"/>
          <p:nvPr/>
        </p:nvSpPr>
        <p:spPr>
          <a:xfrm>
            <a:off x="818979" y="3902115"/>
            <a:ext cx="10836727" cy="2535566"/>
          </a:xfrm>
          <a:prstGeom prst="rect">
            <a:avLst/>
          </a:prstGeom>
          <a:noFill/>
        </p:spPr>
        <p:txBody>
          <a:bodyPr wrap="square" rtlCol="0">
            <a:spAutoFit/>
          </a:bodyPr>
          <a:lstStyle/>
          <a:p>
            <a:pPr>
              <a:lnSpc>
                <a:spcPct val="150000"/>
              </a:lnSpc>
            </a:pPr>
            <a:r>
              <a:rPr lang="vi-VN" dirty="0">
                <a:latin typeface="Times New Roman (Headings)"/>
              </a:rPr>
              <a:t>Như vậy, bài toán tối ưu hóa thiết kế trung tâm dịch vụ chăm sóc khách hàng qua điện thoại với mục tiêu là xác định được số trạm dịch vụ và số lượng của hàng đợi bé nhất có thể thông qua mô hình toán học đã xây dựng dựa trên lý thuyết hàng đợi.</a:t>
            </a:r>
            <a:endParaRPr lang="en-US" dirty="0">
              <a:latin typeface="Times New Roman (Headings)"/>
            </a:endParaRPr>
          </a:p>
          <a:p>
            <a:pPr>
              <a:lnSpc>
                <a:spcPct val="150000"/>
              </a:lnSpc>
            </a:pPr>
            <a:endParaRPr lang="en-US" dirty="0">
              <a:latin typeface="Times New Roman (Headings)"/>
            </a:endParaRPr>
          </a:p>
          <a:p>
            <a:pPr>
              <a:lnSpc>
                <a:spcPct val="150000"/>
              </a:lnSpc>
            </a:pPr>
            <a:r>
              <a:rPr lang="vi-VN" dirty="0">
                <a:latin typeface="Times New Roman (Headings)"/>
              </a:rPr>
              <a:t>Giải pháp đó phải thỏa mãn nhu cầu của khách hàng thông qua việc giảm tối thiểu thời gian chờ đợi của khách hàng và tiết kiệm chi phí đầu tư và hoạt động của sản phẩm dịch vụ được thiết kế. </a:t>
            </a:r>
            <a:endParaRPr lang="en-US" dirty="0">
              <a:latin typeface="Times New Roman (Headings)"/>
            </a:endParaRPr>
          </a:p>
        </p:txBody>
      </p:sp>
      <p:sp>
        <p:nvSpPr>
          <p:cNvPr id="16" name="TextBox 15">
            <a:extLst>
              <a:ext uri="{FF2B5EF4-FFF2-40B4-BE49-F238E27FC236}">
                <a16:creationId xmlns:a16="http://schemas.microsoft.com/office/drawing/2014/main" id="{ECB11A6D-EF65-4768-BB06-3D411F03F54C}"/>
              </a:ext>
            </a:extLst>
          </p:cNvPr>
          <p:cNvSpPr txBox="1"/>
          <p:nvPr/>
        </p:nvSpPr>
        <p:spPr>
          <a:xfrm>
            <a:off x="-567159" y="-1385526"/>
            <a:ext cx="9028253" cy="923330"/>
          </a:xfrm>
          <a:prstGeom prst="rect">
            <a:avLst/>
          </a:prstGeom>
          <a:noFill/>
        </p:spPr>
        <p:txBody>
          <a:bodyPr wrap="square" rtlCol="0">
            <a:spAutoFit/>
          </a:bodyPr>
          <a:lstStyle/>
          <a:p>
            <a:r>
              <a:rPr lang="en-US" sz="5400" dirty="0">
                <a:latin typeface="Algerian" panose="04020705040A02060702" pitchFamily="82" charset="0"/>
              </a:rPr>
              <a:t>Thanks for watching!</a:t>
            </a:r>
          </a:p>
        </p:txBody>
      </p:sp>
    </p:spTree>
    <p:extLst>
      <p:ext uri="{BB962C8B-B14F-4D97-AF65-F5344CB8AC3E}">
        <p14:creationId xmlns:p14="http://schemas.microsoft.com/office/powerpoint/2010/main" val="324740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6743D7-27D1-4051-A505-9A5D90A44FC4}"/>
              </a:ext>
            </a:extLst>
          </p:cNvPr>
          <p:cNvSpPr txBox="1"/>
          <p:nvPr/>
        </p:nvSpPr>
        <p:spPr>
          <a:xfrm>
            <a:off x="2118167" y="801547"/>
            <a:ext cx="9028253" cy="923330"/>
          </a:xfrm>
          <a:prstGeom prst="rect">
            <a:avLst/>
          </a:prstGeom>
          <a:noFill/>
        </p:spPr>
        <p:txBody>
          <a:bodyPr wrap="square" rtlCol="0">
            <a:spAutoFit/>
          </a:bodyPr>
          <a:lstStyle/>
          <a:p>
            <a:r>
              <a:rPr lang="en-US" sz="5400" dirty="0">
                <a:latin typeface="Algerian" panose="04020705040A02060702" pitchFamily="82" charset="0"/>
              </a:rPr>
              <a:t>Thanks for watching!</a:t>
            </a:r>
          </a:p>
        </p:txBody>
      </p:sp>
      <p:pic>
        <p:nvPicPr>
          <p:cNvPr id="15" name="Picture 14" descr="A close up of a logo&#10;&#10;Description automatically generated">
            <a:extLst>
              <a:ext uri="{FF2B5EF4-FFF2-40B4-BE49-F238E27FC236}">
                <a16:creationId xmlns:a16="http://schemas.microsoft.com/office/drawing/2014/main" id="{B15B212C-901A-42CB-B6AF-DA2D8F140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59183">
            <a:off x="8588413" y="2744035"/>
            <a:ext cx="3684608" cy="3684608"/>
          </a:xfrm>
          <a:prstGeom prst="rect">
            <a:avLst/>
          </a:prstGeom>
        </p:spPr>
      </p:pic>
    </p:spTree>
    <p:extLst>
      <p:ext uri="{BB962C8B-B14F-4D97-AF65-F5344CB8AC3E}">
        <p14:creationId xmlns:p14="http://schemas.microsoft.com/office/powerpoint/2010/main" val="106875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32" presetClass="emph" presetSubtype="0" repeatCount="indefinite" fill="hold" nodeType="withEffect">
                                  <p:stCondLst>
                                    <p:cond delay="0"/>
                                  </p:stCondLst>
                                  <p:childTnLst>
                                    <p:animRot by="120000">
                                      <p:cBhvr>
                                        <p:cTn id="22" dur="75" fill="hold">
                                          <p:stCondLst>
                                            <p:cond delay="0"/>
                                          </p:stCondLst>
                                        </p:cTn>
                                        <p:tgtEl>
                                          <p:spTgt spid="15"/>
                                        </p:tgtEl>
                                        <p:attrNameLst>
                                          <p:attrName>r</p:attrName>
                                        </p:attrNameLst>
                                      </p:cBhvr>
                                    </p:animRot>
                                    <p:animRot by="-240000">
                                      <p:cBhvr>
                                        <p:cTn id="23" dur="150" fill="hold">
                                          <p:stCondLst>
                                            <p:cond delay="150"/>
                                          </p:stCondLst>
                                        </p:cTn>
                                        <p:tgtEl>
                                          <p:spTgt spid="15"/>
                                        </p:tgtEl>
                                        <p:attrNameLst>
                                          <p:attrName>r</p:attrName>
                                        </p:attrNameLst>
                                      </p:cBhvr>
                                    </p:animRot>
                                    <p:animRot by="240000">
                                      <p:cBhvr>
                                        <p:cTn id="24" dur="150" fill="hold">
                                          <p:stCondLst>
                                            <p:cond delay="300"/>
                                          </p:stCondLst>
                                        </p:cTn>
                                        <p:tgtEl>
                                          <p:spTgt spid="15"/>
                                        </p:tgtEl>
                                        <p:attrNameLst>
                                          <p:attrName>r</p:attrName>
                                        </p:attrNameLst>
                                      </p:cBhvr>
                                    </p:animRot>
                                    <p:animRot by="-240000">
                                      <p:cBhvr>
                                        <p:cTn id="25" dur="150" fill="hold">
                                          <p:stCondLst>
                                            <p:cond delay="450"/>
                                          </p:stCondLst>
                                        </p:cTn>
                                        <p:tgtEl>
                                          <p:spTgt spid="15"/>
                                        </p:tgtEl>
                                        <p:attrNameLst>
                                          <p:attrName>r</p:attrName>
                                        </p:attrNameLst>
                                      </p:cBhvr>
                                    </p:animRot>
                                    <p:animRot by="120000">
                                      <p:cBhvr>
                                        <p:cTn id="26" dur="150" fill="hold">
                                          <p:stCondLst>
                                            <p:cond delay="6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E68918-9A18-4B84-9995-F7BE97ED0434}"/>
              </a:ext>
            </a:extLst>
          </p:cNvPr>
          <p:cNvSpPr txBox="1"/>
          <p:nvPr/>
        </p:nvSpPr>
        <p:spPr>
          <a:xfrm>
            <a:off x="1330121" y="624141"/>
            <a:ext cx="2792752" cy="707886"/>
          </a:xfrm>
          <a:prstGeom prst="rect">
            <a:avLst/>
          </a:prstGeom>
          <a:noFill/>
        </p:spPr>
        <p:txBody>
          <a:bodyPr wrap="none" rtlCol="0">
            <a:spAutoFit/>
          </a:bodyPr>
          <a:lstStyle/>
          <a:p>
            <a:r>
              <a:rPr lang="en-US" sz="4000" b="1" dirty="0">
                <a:latin typeface="Times New Roman (Headings)"/>
                <a:cs typeface="Times New Roman" panose="02020603050405020304" pitchFamily="18" charset="0"/>
              </a:rPr>
              <a:t>NỘI DUNG</a:t>
            </a:r>
          </a:p>
        </p:txBody>
      </p:sp>
      <p:sp>
        <p:nvSpPr>
          <p:cNvPr id="5" name="TextBox 4">
            <a:extLst>
              <a:ext uri="{FF2B5EF4-FFF2-40B4-BE49-F238E27FC236}">
                <a16:creationId xmlns:a16="http://schemas.microsoft.com/office/drawing/2014/main" id="{1D015166-E2E4-4E3E-AEFB-B5AD66A56570}"/>
              </a:ext>
            </a:extLst>
          </p:cNvPr>
          <p:cNvSpPr txBox="1"/>
          <p:nvPr/>
        </p:nvSpPr>
        <p:spPr>
          <a:xfrm>
            <a:off x="3859961" y="2377440"/>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8" name="TextBox 7">
            <a:extLst>
              <a:ext uri="{FF2B5EF4-FFF2-40B4-BE49-F238E27FC236}">
                <a16:creationId xmlns:a16="http://schemas.microsoft.com/office/drawing/2014/main" id="{9162B903-2B2E-4169-922C-F3BF6E4C5578}"/>
              </a:ext>
            </a:extLst>
          </p:cNvPr>
          <p:cNvSpPr txBox="1"/>
          <p:nvPr/>
        </p:nvSpPr>
        <p:spPr>
          <a:xfrm>
            <a:off x="3859961" y="3746018"/>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9" name="TextBox 8">
            <a:extLst>
              <a:ext uri="{FF2B5EF4-FFF2-40B4-BE49-F238E27FC236}">
                <a16:creationId xmlns:a16="http://schemas.microsoft.com/office/drawing/2014/main" id="{608C1F42-FAAC-4F30-9345-35347777D0BA}"/>
              </a:ext>
            </a:extLst>
          </p:cNvPr>
          <p:cNvSpPr txBox="1"/>
          <p:nvPr/>
        </p:nvSpPr>
        <p:spPr>
          <a:xfrm>
            <a:off x="3859961" y="4988560"/>
            <a:ext cx="3196709" cy="646331"/>
          </a:xfrm>
          <a:prstGeom prst="rect">
            <a:avLst/>
          </a:prstGeom>
          <a:noFill/>
        </p:spPr>
        <p:txBody>
          <a:bodyPr wrap="none" rtlCol="0">
            <a:spAutoFit/>
          </a:bodyPr>
          <a:lstStyle/>
          <a:p>
            <a:r>
              <a:rPr lang="en-US" sz="3200" b="1" dirty="0">
                <a:latin typeface="Times New Roman (Headings)"/>
              </a:rPr>
              <a:t>Phần 3</a:t>
            </a:r>
            <a:r>
              <a:rPr lang="en-US" sz="3200" dirty="0">
                <a:latin typeface="Times New Roman (Headings)"/>
              </a:rPr>
              <a:t>: </a:t>
            </a:r>
            <a:r>
              <a:rPr lang="en-US" sz="3600" dirty="0">
                <a:latin typeface="Times New Roman (Headings)"/>
              </a:rPr>
              <a:t>Kết </a:t>
            </a:r>
            <a:r>
              <a:rPr lang="en-US" sz="3600" dirty="0" err="1">
                <a:latin typeface="Times New Roman (Headings)"/>
              </a:rPr>
              <a:t>luận</a:t>
            </a:r>
            <a:endParaRPr lang="en-US" sz="3200" dirty="0">
              <a:latin typeface="Times New Roman (Headings)"/>
            </a:endParaRPr>
          </a:p>
        </p:txBody>
      </p:sp>
    </p:spTree>
    <p:extLst>
      <p:ext uri="{BB962C8B-B14F-4D97-AF65-F5344CB8AC3E}">
        <p14:creationId xmlns:p14="http://schemas.microsoft.com/office/powerpoint/2010/main" val="21265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BD7DC-46B1-4373-974C-66CDDCD7F706}"/>
              </a:ext>
            </a:extLst>
          </p:cNvPr>
          <p:cNvSpPr txBox="1"/>
          <p:nvPr/>
        </p:nvSpPr>
        <p:spPr>
          <a:xfrm>
            <a:off x="1167561" y="802640"/>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pic>
        <p:nvPicPr>
          <p:cNvPr id="6" name="Picture 5">
            <a:extLst>
              <a:ext uri="{FF2B5EF4-FFF2-40B4-BE49-F238E27FC236}">
                <a16:creationId xmlns:a16="http://schemas.microsoft.com/office/drawing/2014/main" id="{F65D7832-4D26-4239-85EF-4CCD86E3902A}"/>
              </a:ext>
            </a:extLst>
          </p:cNvPr>
          <p:cNvPicPr>
            <a:picLocks noChangeAspect="1"/>
          </p:cNvPicPr>
          <p:nvPr/>
        </p:nvPicPr>
        <p:blipFill>
          <a:blip r:embed="rId2"/>
          <a:stretch>
            <a:fillRect/>
          </a:stretch>
        </p:blipFill>
        <p:spPr>
          <a:xfrm>
            <a:off x="5919324" y="802640"/>
            <a:ext cx="6028836" cy="3992880"/>
          </a:xfrm>
          <a:prstGeom prst="rect">
            <a:avLst/>
          </a:prstGeom>
        </p:spPr>
      </p:pic>
      <p:sp>
        <p:nvSpPr>
          <p:cNvPr id="7" name="TextBox 6">
            <a:extLst>
              <a:ext uri="{FF2B5EF4-FFF2-40B4-BE49-F238E27FC236}">
                <a16:creationId xmlns:a16="http://schemas.microsoft.com/office/drawing/2014/main" id="{13670B14-7910-42A5-9479-0E8BE0A4ED5C}"/>
              </a:ext>
            </a:extLst>
          </p:cNvPr>
          <p:cNvSpPr txBox="1"/>
          <p:nvPr/>
        </p:nvSpPr>
        <p:spPr>
          <a:xfrm>
            <a:off x="6779127" y="5100320"/>
            <a:ext cx="4871847" cy="369332"/>
          </a:xfrm>
          <a:prstGeom prst="rect">
            <a:avLst/>
          </a:prstGeom>
          <a:noFill/>
        </p:spPr>
        <p:txBody>
          <a:bodyPr wrap="none" rtlCol="0">
            <a:spAutoFit/>
          </a:bodyPr>
          <a:lstStyle/>
          <a:p>
            <a:r>
              <a:rPr lang="en-US" dirty="0" err="1">
                <a:latin typeface="Times New Roman (Headings)"/>
              </a:rPr>
              <a:t>Hình</a:t>
            </a:r>
            <a:r>
              <a:rPr lang="en-US" dirty="0">
                <a:latin typeface="Times New Roman (Headings)"/>
              </a:rPr>
              <a:t> 1: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chờ</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thanh</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tại</a:t>
            </a:r>
            <a:r>
              <a:rPr lang="en-US" dirty="0">
                <a:latin typeface="Times New Roman (Headings)"/>
              </a:rPr>
              <a:t> </a:t>
            </a:r>
            <a:r>
              <a:rPr lang="en-US" dirty="0" err="1">
                <a:latin typeface="Times New Roman (Headings)"/>
              </a:rPr>
              <a:t>siêu</a:t>
            </a:r>
            <a:r>
              <a:rPr lang="en-US" dirty="0">
                <a:latin typeface="Times New Roman (Headings)"/>
              </a:rPr>
              <a:t> thị</a:t>
            </a:r>
          </a:p>
        </p:txBody>
      </p:sp>
      <p:sp>
        <p:nvSpPr>
          <p:cNvPr id="9" name="TextBox 8">
            <a:extLst>
              <a:ext uri="{FF2B5EF4-FFF2-40B4-BE49-F238E27FC236}">
                <a16:creationId xmlns:a16="http://schemas.microsoft.com/office/drawing/2014/main" id="{384CA9EC-17BF-4197-832A-60CBD1B8469B}"/>
              </a:ext>
            </a:extLst>
          </p:cNvPr>
          <p:cNvSpPr txBox="1"/>
          <p:nvPr/>
        </p:nvSpPr>
        <p:spPr>
          <a:xfrm>
            <a:off x="302563" y="2055303"/>
            <a:ext cx="5675484" cy="873572"/>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Lý</a:t>
            </a:r>
            <a:r>
              <a:rPr lang="en-US" dirty="0">
                <a:latin typeface="Times New Roman (Headings)"/>
              </a:rPr>
              <a:t> </a:t>
            </a:r>
            <a:r>
              <a:rPr lang="en-US" dirty="0" err="1">
                <a:latin typeface="Times New Roman (Headings)"/>
              </a:rPr>
              <a:t>thuyết</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đợi</a:t>
            </a:r>
            <a:r>
              <a:rPr lang="en-US" dirty="0">
                <a:latin typeface="Times New Roman (Headings)"/>
              </a:rPr>
              <a:t> </a:t>
            </a:r>
            <a:r>
              <a:rPr lang="en-US" dirty="0" err="1">
                <a:latin typeface="Times New Roman (Headings)"/>
              </a:rPr>
              <a:t>được</a:t>
            </a:r>
            <a:r>
              <a:rPr lang="en-US" dirty="0">
                <a:latin typeface="Times New Roman (Headings)"/>
              </a:rPr>
              <a:t> </a:t>
            </a:r>
            <a:r>
              <a:rPr lang="en-US" dirty="0" err="1">
                <a:latin typeface="Times New Roman (Headings)"/>
              </a:rPr>
              <a:t>sử</a:t>
            </a:r>
            <a:r>
              <a:rPr lang="en-US" dirty="0">
                <a:latin typeface="Times New Roman (Headings)"/>
              </a:rPr>
              <a:t> </a:t>
            </a:r>
            <a:r>
              <a:rPr lang="en-US" dirty="0" err="1">
                <a:latin typeface="Times New Roman (Headings)"/>
              </a:rPr>
              <a:t>dụng</a:t>
            </a:r>
            <a:r>
              <a:rPr lang="en-US" dirty="0">
                <a:latin typeface="Times New Roman (Headings)"/>
              </a:rPr>
              <a:t> </a:t>
            </a:r>
            <a:r>
              <a:rPr lang="en-US" dirty="0" err="1">
                <a:latin typeface="Times New Roman (Headings)"/>
              </a:rPr>
              <a:t>nh</a:t>
            </a:r>
            <a:r>
              <a:rPr lang="vi-VN" dirty="0">
                <a:latin typeface="Times New Roman (Headings)"/>
              </a:rPr>
              <a:t>ư</a:t>
            </a:r>
            <a:r>
              <a:rPr lang="en-US" dirty="0">
                <a:latin typeface="Times New Roman (Headings)"/>
              </a:rPr>
              <a:t> </a:t>
            </a:r>
            <a:r>
              <a:rPr lang="en-US" dirty="0" err="1">
                <a:latin typeface="Times New Roman (Headings)"/>
              </a:rPr>
              <a:t>một</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cụ</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học</a:t>
            </a:r>
            <a:r>
              <a:rPr lang="en-US" dirty="0">
                <a:latin typeface="Times New Roman (Headings)"/>
              </a:rPr>
              <a:t> </a:t>
            </a:r>
            <a:r>
              <a:rPr lang="en-US" dirty="0" err="1">
                <a:latin typeface="Times New Roman (Headings)"/>
              </a:rPr>
              <a:t>hỗ</a:t>
            </a:r>
            <a:r>
              <a:rPr lang="en-US" dirty="0">
                <a:latin typeface="Times New Roman (Headings)"/>
              </a:rPr>
              <a:t> </a:t>
            </a:r>
            <a:r>
              <a:rPr lang="en-US" dirty="0" err="1">
                <a:latin typeface="Times New Roman (Headings)"/>
              </a:rPr>
              <a:t>trợ</a:t>
            </a:r>
            <a:r>
              <a:rPr lang="en-US" dirty="0">
                <a:latin typeface="Times New Roman (Headings)"/>
              </a:rPr>
              <a:t> </a:t>
            </a:r>
            <a:r>
              <a:rPr lang="en-US" dirty="0" err="1">
                <a:latin typeface="Times New Roman (Headings)"/>
              </a:rPr>
              <a:t>việc</a:t>
            </a:r>
            <a:r>
              <a:rPr lang="en-US" dirty="0">
                <a:latin typeface="Times New Roman (Headings)"/>
              </a:rPr>
              <a:t> </a:t>
            </a:r>
            <a:r>
              <a:rPr lang="en-US" dirty="0" err="1">
                <a:latin typeface="Times New Roman (Headings)"/>
              </a:rPr>
              <a:t>tính</a:t>
            </a:r>
            <a:r>
              <a:rPr lang="en-US" dirty="0">
                <a:latin typeface="Times New Roman (Headings)"/>
              </a:rPr>
              <a:t> </a:t>
            </a:r>
            <a:r>
              <a:rPr lang="en-US" dirty="0" err="1">
                <a:latin typeface="Times New Roman (Headings)"/>
              </a:rPr>
              <a:t>toán</a:t>
            </a:r>
            <a:r>
              <a:rPr lang="en-US" dirty="0">
                <a:latin typeface="Times New Roman (Headings)"/>
              </a:rPr>
              <a:t> </a:t>
            </a:r>
            <a:r>
              <a:rPr lang="en-US" dirty="0" err="1">
                <a:latin typeface="Times New Roman (Headings)"/>
              </a:rPr>
              <a:t>thiết</a:t>
            </a:r>
            <a:r>
              <a:rPr lang="en-US" dirty="0">
                <a:latin typeface="Times New Roman (Headings)"/>
              </a:rPr>
              <a:t> </a:t>
            </a:r>
            <a:r>
              <a:rPr lang="en-US" dirty="0" err="1">
                <a:latin typeface="Times New Roman (Headings)"/>
              </a:rPr>
              <a:t>kế</a:t>
            </a:r>
            <a:r>
              <a:rPr lang="en-US" dirty="0">
                <a:latin typeface="Times New Roman (Headings)"/>
              </a:rPr>
              <a:t> </a:t>
            </a:r>
            <a:r>
              <a:rPr lang="en-US" dirty="0" err="1">
                <a:latin typeface="Times New Roman (Headings)"/>
              </a:rPr>
              <a:t>trên</a:t>
            </a:r>
            <a:r>
              <a:rPr lang="en-US" dirty="0">
                <a:latin typeface="Times New Roman (Headings)"/>
              </a:rPr>
              <a:t> </a:t>
            </a:r>
            <a:r>
              <a:rPr lang="en-US" dirty="0" err="1">
                <a:latin typeface="Times New Roman (Headings)"/>
              </a:rPr>
              <a:t>nhiều</a:t>
            </a:r>
            <a:r>
              <a:rPr lang="en-US" dirty="0">
                <a:latin typeface="Times New Roman (Headings)"/>
              </a:rPr>
              <a:t> </a:t>
            </a:r>
            <a:r>
              <a:rPr lang="en-US" dirty="0" err="1">
                <a:latin typeface="Times New Roman (Headings)"/>
              </a:rPr>
              <a:t>lĩnh</a:t>
            </a:r>
            <a:r>
              <a:rPr lang="en-US" dirty="0">
                <a:latin typeface="Times New Roman (Headings)"/>
              </a:rPr>
              <a:t> </a:t>
            </a:r>
            <a:r>
              <a:rPr lang="en-US" dirty="0" err="1">
                <a:latin typeface="Times New Roman (Headings)"/>
              </a:rPr>
              <a:t>vực</a:t>
            </a:r>
            <a:r>
              <a:rPr lang="en-US" dirty="0">
                <a:latin typeface="Times New Roman (Headings)"/>
              </a:rPr>
              <a:t>. </a:t>
            </a:r>
          </a:p>
        </p:txBody>
      </p:sp>
      <p:sp>
        <p:nvSpPr>
          <p:cNvPr id="10" name="TextBox 9">
            <a:extLst>
              <a:ext uri="{FF2B5EF4-FFF2-40B4-BE49-F238E27FC236}">
                <a16:creationId xmlns:a16="http://schemas.microsoft.com/office/drawing/2014/main" id="{B458DECB-7278-466A-B5E9-B22D695070A2}"/>
              </a:ext>
            </a:extLst>
          </p:cNvPr>
          <p:cNvSpPr txBox="1"/>
          <p:nvPr/>
        </p:nvSpPr>
        <p:spPr>
          <a:xfrm>
            <a:off x="302563" y="3098421"/>
            <a:ext cx="5675484" cy="1704569"/>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vi-VN" dirty="0">
                <a:latin typeface="Times New Roman (Headings)"/>
              </a:rPr>
              <a:t>Việc ứng dụng lý thuyết hàng đợi để nâng cao chất lượng của dịch vụ như thời gian chờ đợi của khách hàng, tối ưu hóa số trạm phục vụ và chi phí cơ hội bị mất đi của khách hàng khi không được phục vụ.</a:t>
            </a:r>
            <a:r>
              <a:rPr lang="en-US" dirty="0">
                <a:latin typeface="Times New Roman (Headings)"/>
              </a:rPr>
              <a:t> </a:t>
            </a:r>
          </a:p>
        </p:txBody>
      </p:sp>
    </p:spTree>
    <p:extLst>
      <p:ext uri="{BB962C8B-B14F-4D97-AF65-F5344CB8AC3E}">
        <p14:creationId xmlns:p14="http://schemas.microsoft.com/office/powerpoint/2010/main" val="335342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D91DB2-5722-4536-BEAB-A4745768FF53}"/>
              </a:ext>
            </a:extLst>
          </p:cNvPr>
          <p:cNvSpPr txBox="1"/>
          <p:nvPr/>
        </p:nvSpPr>
        <p:spPr>
          <a:xfrm>
            <a:off x="7677418" y="104592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5" name="TextBox 4">
            <a:extLst>
              <a:ext uri="{FF2B5EF4-FFF2-40B4-BE49-F238E27FC236}">
                <a16:creationId xmlns:a16="http://schemas.microsoft.com/office/drawing/2014/main" id="{C47523B4-4C83-4163-96A8-F1D8F4688792}"/>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bài</a:t>
            </a:r>
            <a:r>
              <a:rPr lang="en-US" sz="2000" b="1" dirty="0">
                <a:latin typeface="Times New Roman (Headings)"/>
              </a:rPr>
              <a:t> </a:t>
            </a:r>
            <a:r>
              <a:rPr lang="en-US" sz="2000" b="1" dirty="0" err="1">
                <a:latin typeface="Times New Roman (Headings)"/>
              </a:rPr>
              <a:t>toán</a:t>
            </a:r>
            <a:endParaRPr lang="en-US" sz="2000" b="1" dirty="0">
              <a:latin typeface="Times New Roman (Headings)"/>
            </a:endParaRPr>
          </a:p>
        </p:txBody>
      </p:sp>
      <p:sp>
        <p:nvSpPr>
          <p:cNvPr id="6" name="TextBox 5">
            <a:extLst>
              <a:ext uri="{FF2B5EF4-FFF2-40B4-BE49-F238E27FC236}">
                <a16:creationId xmlns:a16="http://schemas.microsoft.com/office/drawing/2014/main" id="{27BE59D2-9465-4C7E-9CD8-2183AF0FB7B7}"/>
              </a:ext>
            </a:extLst>
          </p:cNvPr>
          <p:cNvSpPr txBox="1"/>
          <p:nvPr/>
        </p:nvSpPr>
        <p:spPr>
          <a:xfrm>
            <a:off x="638122" y="2030136"/>
            <a:ext cx="5675484" cy="498663"/>
          </a:xfrm>
          <a:prstGeom prst="rect">
            <a:avLst/>
          </a:prstGeom>
          <a:noFill/>
        </p:spPr>
        <p:txBody>
          <a:bodyPr wrap="square" rtlCol="0">
            <a:spAutoFit/>
          </a:bodyPr>
          <a:lstStyle/>
          <a:p>
            <a:pPr>
              <a:lnSpc>
                <a:spcPct val="150000"/>
              </a:lnSpc>
              <a:spcBef>
                <a:spcPts val="1200"/>
              </a:spcBef>
            </a:pPr>
            <a:r>
              <a:rPr lang="en-US" sz="2000" dirty="0" err="1">
                <a:latin typeface="Times New Roman (Headings)"/>
              </a:rPr>
              <a:t>Một</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phục</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cho</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a:t>
            </a:r>
          </a:p>
        </p:txBody>
      </p:sp>
      <p:sp>
        <p:nvSpPr>
          <p:cNvPr id="7" name="TextBox 6">
            <a:extLst>
              <a:ext uri="{FF2B5EF4-FFF2-40B4-BE49-F238E27FC236}">
                <a16:creationId xmlns:a16="http://schemas.microsoft.com/office/drawing/2014/main" id="{17607790-612B-4854-AC65-8D1617676BB2}"/>
              </a:ext>
            </a:extLst>
          </p:cNvPr>
          <p:cNvSpPr txBox="1"/>
          <p:nvPr/>
        </p:nvSpPr>
        <p:spPr>
          <a:xfrm>
            <a:off x="705235" y="2555428"/>
            <a:ext cx="5675484" cy="458074"/>
          </a:xfrm>
          <a:prstGeom prst="rect">
            <a:avLst/>
          </a:prstGeom>
          <a:noFill/>
        </p:spPr>
        <p:txBody>
          <a:bodyPr wrap="square" rtlCol="0">
            <a:spAutoFit/>
          </a:bodyPr>
          <a:lstStyle/>
          <a:p>
            <a:pPr>
              <a:lnSpc>
                <a:spcPct val="150000"/>
              </a:lnSpc>
              <a:spcBef>
                <a:spcPts val="1200"/>
              </a:spcBef>
            </a:pPr>
            <a:r>
              <a:rPr lang="en-US" dirty="0">
                <a:latin typeface="Times New Roman (Headings)"/>
              </a:rPr>
              <a:t>- C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p>
        </p:txBody>
      </p:sp>
      <p:sp>
        <p:nvSpPr>
          <p:cNvPr id="9" name="TextBox 8">
            <a:extLst>
              <a:ext uri="{FF2B5EF4-FFF2-40B4-BE49-F238E27FC236}">
                <a16:creationId xmlns:a16="http://schemas.microsoft.com/office/drawing/2014/main" id="{467DE65D-63DD-4398-97B3-6EFEADF8B266}"/>
              </a:ext>
            </a:extLst>
          </p:cNvPr>
          <p:cNvSpPr txBox="1"/>
          <p:nvPr/>
        </p:nvSpPr>
        <p:spPr>
          <a:xfrm>
            <a:off x="705235" y="3033601"/>
            <a:ext cx="6198904" cy="458074"/>
          </a:xfrm>
          <a:prstGeom prst="rect">
            <a:avLst/>
          </a:prstGeom>
          <a:noFill/>
        </p:spPr>
        <p:txBody>
          <a:bodyPr wrap="square" rtlCol="0">
            <a:spAutoFit/>
          </a:bodyPr>
          <a:lstStyle/>
          <a:p>
            <a:pPr>
              <a:lnSpc>
                <a:spcPct val="150000"/>
              </a:lnSpc>
              <a:spcBef>
                <a:spcPts val="1200"/>
              </a:spcBef>
            </a:pPr>
            <a:r>
              <a:rPr lang="en-US" dirty="0">
                <a:latin typeface="Times New Roman (Headings)"/>
              </a:rPr>
              <a:t>- Số l</a:t>
            </a:r>
            <a:r>
              <a:rPr lang="vi-VN" dirty="0">
                <a:latin typeface="Times New Roman (Headings)"/>
              </a:rPr>
              <a:t>ư</a:t>
            </a:r>
            <a:r>
              <a:rPr lang="en-US" dirty="0" err="1">
                <a:latin typeface="Times New Roman (Headings)"/>
              </a:rPr>
              <a:t>ợng</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trong </a:t>
            </a:r>
            <a:r>
              <a:rPr lang="en-US" dirty="0" err="1">
                <a:latin typeface="Times New Roman (Headings)"/>
              </a:rPr>
              <a:t>hệ</a:t>
            </a:r>
            <a:r>
              <a:rPr lang="en-US" dirty="0">
                <a:latin typeface="Times New Roman (Headings)"/>
              </a:rPr>
              <a:t> </a:t>
            </a:r>
            <a:r>
              <a:rPr lang="en-US" dirty="0" err="1">
                <a:latin typeface="Times New Roman (Headings)"/>
              </a:rPr>
              <a:t>thống</a:t>
            </a:r>
            <a:r>
              <a:rPr lang="en-US" dirty="0">
                <a:latin typeface="Times New Roman (Headings)"/>
              </a:rPr>
              <a:t> </a:t>
            </a:r>
            <a:r>
              <a:rPr lang="en-US" dirty="0" err="1">
                <a:latin typeface="Times New Roman (Headings)"/>
              </a:rPr>
              <a:t>với</a:t>
            </a:r>
            <a:r>
              <a:rPr lang="en-US" dirty="0">
                <a:latin typeface="Times New Roman (Headings)"/>
              </a:rPr>
              <a:t> </a:t>
            </a:r>
            <a:r>
              <a:rPr lang="en-US" dirty="0" err="1">
                <a:latin typeface="Times New Roman (Headings)"/>
              </a:rPr>
              <a:t>một</a:t>
            </a:r>
            <a:r>
              <a:rPr lang="en-US" dirty="0">
                <a:latin typeface="Times New Roman (Headings)"/>
              </a:rPr>
              <a:t> l</a:t>
            </a:r>
            <a:r>
              <a:rPr lang="vi-VN" dirty="0">
                <a:latin typeface="Times New Roman (Headings)"/>
              </a:rPr>
              <a:t>ư</a:t>
            </a:r>
            <a:r>
              <a:rPr lang="en-US" dirty="0" err="1">
                <a:latin typeface="Times New Roman (Headings)"/>
              </a:rPr>
              <a:t>ợng</a:t>
            </a:r>
            <a:r>
              <a:rPr lang="en-US" dirty="0">
                <a:latin typeface="Times New Roman (Headings)"/>
              </a:rPr>
              <a:t> </a:t>
            </a:r>
            <a:r>
              <a:rPr lang="en-US" dirty="0" err="1">
                <a:latin typeface="Times New Roman (Headings)"/>
              </a:rPr>
              <a:t>hữu</a:t>
            </a:r>
            <a:r>
              <a:rPr lang="en-US" dirty="0">
                <a:latin typeface="Times New Roman (Headings)"/>
              </a:rPr>
              <a:t> </a:t>
            </a:r>
            <a:r>
              <a:rPr lang="en-US" dirty="0" err="1">
                <a:latin typeface="Times New Roman (Headings)"/>
              </a:rPr>
              <a:t>hạn</a:t>
            </a:r>
            <a:r>
              <a:rPr lang="en-US" dirty="0">
                <a:latin typeface="Times New Roman (Headings)"/>
              </a:rPr>
              <a:t> K</a:t>
            </a:r>
          </a:p>
        </p:txBody>
      </p:sp>
      <p:sp>
        <p:nvSpPr>
          <p:cNvPr id="10" name="TextBox 9">
            <a:extLst>
              <a:ext uri="{FF2B5EF4-FFF2-40B4-BE49-F238E27FC236}">
                <a16:creationId xmlns:a16="http://schemas.microsoft.com/office/drawing/2014/main" id="{C07E690B-0CFB-42E6-9BEC-CEF646888816}"/>
              </a:ext>
            </a:extLst>
          </p:cNvPr>
          <p:cNvSpPr txBox="1"/>
          <p:nvPr/>
        </p:nvSpPr>
        <p:spPr>
          <a:xfrm>
            <a:off x="705235" y="3511774"/>
            <a:ext cx="10463844" cy="463397"/>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Tần</a:t>
            </a:r>
            <a:r>
              <a:rPr lang="en-US" dirty="0">
                <a:latin typeface="Times New Roman (Headings)"/>
              </a:rPr>
              <a:t> </a:t>
            </a:r>
            <a:r>
              <a:rPr lang="en-US" dirty="0" err="1">
                <a:latin typeface="Times New Roman (Headings)"/>
              </a:rPr>
              <a:t>suất</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đến</a:t>
            </a:r>
            <a:r>
              <a:rPr lang="en-US" dirty="0">
                <a:latin typeface="Times New Roman (Headings)"/>
              </a:rPr>
              <a:t> </a:t>
            </a:r>
            <a:r>
              <a:rPr lang="en-US" dirty="0" err="1">
                <a:latin typeface="Times New Roman (Headings)"/>
              </a:rPr>
              <a:t>với</a:t>
            </a:r>
            <a:r>
              <a:rPr lang="en-US" dirty="0">
                <a:latin typeface="Times New Roman (Headings)"/>
              </a:rPr>
              <a:t> </a:t>
            </a:r>
            <a:r>
              <a:rPr lang="en-US" dirty="0" err="1">
                <a:latin typeface="Times New Roman (Headings)"/>
              </a:rPr>
              <a:t>dịch</a:t>
            </a:r>
            <a:r>
              <a:rPr lang="en-US" dirty="0">
                <a:latin typeface="Times New Roman (Headings)"/>
              </a:rPr>
              <a:t> </a:t>
            </a:r>
            <a:r>
              <a:rPr lang="en-US" dirty="0" err="1">
                <a:latin typeface="Times New Roman (Headings)"/>
              </a:rPr>
              <a:t>vụ</a:t>
            </a:r>
            <a:r>
              <a:rPr lang="en-US" dirty="0">
                <a:latin typeface="Times New Roman (Headings)"/>
              </a:rPr>
              <a:t> đ</a:t>
            </a:r>
            <a:r>
              <a:rPr lang="vi-VN" dirty="0">
                <a:latin typeface="Times New Roman (Headings)"/>
              </a:rPr>
              <a:t>ư</a:t>
            </a:r>
            <a:r>
              <a:rPr lang="en-US" dirty="0" err="1">
                <a:latin typeface="Times New Roman (Headings)"/>
              </a:rPr>
              <a:t>ợc</a:t>
            </a:r>
            <a:r>
              <a:rPr lang="en-US" dirty="0">
                <a:latin typeface="Times New Roman (Headings)"/>
              </a:rPr>
              <a:t> phần </a:t>
            </a:r>
            <a:r>
              <a:rPr lang="en-US" dirty="0" err="1">
                <a:latin typeface="Times New Roman (Headings)"/>
              </a:rPr>
              <a:t>bố</a:t>
            </a:r>
            <a:r>
              <a:rPr lang="en-US" dirty="0">
                <a:latin typeface="Times New Roman (Headings)"/>
              </a:rPr>
              <a:t> </a:t>
            </a:r>
            <a:r>
              <a:rPr lang="en-US" dirty="0" err="1">
                <a:latin typeface="Times New Roman (Headings)"/>
              </a:rPr>
              <a:t>ngẫu</a:t>
            </a:r>
            <a:r>
              <a:rPr lang="en-US" dirty="0">
                <a:latin typeface="Times New Roman (Headings)"/>
              </a:rPr>
              <a:t> </a:t>
            </a:r>
            <a:r>
              <a:rPr lang="en-US" dirty="0" err="1">
                <a:latin typeface="Times New Roman (Headings)"/>
              </a:rPr>
              <a:t>nhiên</a:t>
            </a:r>
            <a:r>
              <a:rPr lang="en-US" dirty="0">
                <a:latin typeface="Times New Roman (Headings)"/>
              </a:rPr>
              <a:t> </a:t>
            </a:r>
            <a:r>
              <a:rPr lang="en-US" dirty="0" err="1">
                <a:latin typeface="Times New Roman (Headings)"/>
              </a:rPr>
              <a:t>theo</a:t>
            </a:r>
            <a:r>
              <a:rPr lang="en-US" dirty="0">
                <a:latin typeface="Times New Roman (Headings)"/>
              </a:rPr>
              <a:t> quy </a:t>
            </a:r>
            <a:r>
              <a:rPr lang="en-US" dirty="0" err="1">
                <a:latin typeface="Times New Roman (Headings)"/>
              </a:rPr>
              <a:t>luật</a:t>
            </a:r>
            <a:r>
              <a:rPr lang="en-US" dirty="0">
                <a:latin typeface="Times New Roman (Headings)"/>
              </a:rPr>
              <a:t> xác </a:t>
            </a:r>
            <a:r>
              <a:rPr lang="en-US" dirty="0" err="1">
                <a:latin typeface="Times New Roman (Headings)"/>
              </a:rPr>
              <a:t>suất</a:t>
            </a:r>
            <a:r>
              <a:rPr lang="en-US" dirty="0">
                <a:latin typeface="Times New Roman (Headings)"/>
              </a:rPr>
              <a:t> Poisson có </a:t>
            </a:r>
            <a:r>
              <a:rPr lang="en-US" dirty="0" err="1">
                <a:latin typeface="Times New Roman (Headings)"/>
              </a:rPr>
              <a:t>tỉ</a:t>
            </a:r>
            <a:r>
              <a:rPr lang="en-US" dirty="0">
                <a:latin typeface="Times New Roman (Headings)"/>
              </a:rPr>
              <a:t> </a:t>
            </a:r>
            <a:r>
              <a:rPr lang="en-US" dirty="0" err="1">
                <a:latin typeface="Times New Roman (Headings)"/>
              </a:rPr>
              <a:t>suất</a:t>
            </a:r>
            <a:r>
              <a:rPr lang="en-US" dirty="0">
                <a:latin typeface="Times New Roman (Headings)"/>
              </a:rPr>
              <a:t> </a:t>
            </a:r>
            <a:r>
              <a:rPr lang="en-US" dirty="0" err="1">
                <a:latin typeface="Times New Roman (Headings)"/>
              </a:rPr>
              <a:t>là</a:t>
            </a:r>
            <a:r>
              <a:rPr lang="en-US" dirty="0">
                <a:latin typeface="Times New Roman (Headings)"/>
              </a:rPr>
              <a:t> </a:t>
            </a:r>
            <a:r>
              <a:rPr lang="el-GR" dirty="0"/>
              <a:t>λ</a:t>
            </a:r>
            <a:endParaRPr lang="en-US" dirty="0">
              <a:latin typeface="Times New Roman (Headings)"/>
            </a:endParaRPr>
          </a:p>
        </p:txBody>
      </p:sp>
      <p:sp>
        <p:nvSpPr>
          <p:cNvPr id="13" name="TextBox 12">
            <a:extLst>
              <a:ext uri="{FF2B5EF4-FFF2-40B4-BE49-F238E27FC236}">
                <a16:creationId xmlns:a16="http://schemas.microsoft.com/office/drawing/2014/main" id="{72BCC5EB-C648-4032-9381-F7DFB90C3840}"/>
              </a:ext>
            </a:extLst>
          </p:cNvPr>
          <p:cNvSpPr txBox="1"/>
          <p:nvPr/>
        </p:nvSpPr>
        <p:spPr>
          <a:xfrm>
            <a:off x="705234" y="3995270"/>
            <a:ext cx="11232299" cy="457754"/>
          </a:xfrm>
          <a:prstGeom prst="rect">
            <a:avLst/>
          </a:prstGeom>
          <a:noFill/>
        </p:spPr>
        <p:txBody>
          <a:bodyPr wrap="square" rtlCol="0">
            <a:spAutoFit/>
          </a:bodyPr>
          <a:lstStyle/>
          <a:p>
            <a:pPr>
              <a:lnSpc>
                <a:spcPct val="150000"/>
              </a:lnSpc>
              <a:spcBef>
                <a:spcPts val="1200"/>
              </a:spcBef>
            </a:pPr>
            <a:r>
              <a:rPr lang="en-US" dirty="0">
                <a:latin typeface="Times New Roman (Headings)"/>
              </a:rPr>
              <a:t>- </a:t>
            </a:r>
            <a:r>
              <a:rPr lang="en-US" dirty="0" err="1">
                <a:latin typeface="Times New Roman (Headings)"/>
              </a:rPr>
              <a:t>Thời</a:t>
            </a:r>
            <a:r>
              <a:rPr lang="en-US" dirty="0">
                <a:latin typeface="Times New Roman (Headings)"/>
              </a:rPr>
              <a:t> </a:t>
            </a:r>
            <a:r>
              <a:rPr lang="en-US" dirty="0" err="1">
                <a:latin typeface="Times New Roman (Headings)"/>
              </a:rPr>
              <a:t>gian</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tại</a:t>
            </a:r>
            <a:r>
              <a:rPr lang="en-US" dirty="0">
                <a:latin typeface="Times New Roman (Headings)"/>
              </a:rPr>
              <a:t> </a:t>
            </a:r>
            <a:r>
              <a:rPr lang="en-US" dirty="0" err="1">
                <a:latin typeface="Times New Roman (Headings)"/>
              </a:rPr>
              <a:t>mỗi</a:t>
            </a:r>
            <a:r>
              <a:rPr lang="en-US" dirty="0">
                <a:latin typeface="Times New Roman (Headings)"/>
              </a:rPr>
              <a:t> </a:t>
            </a:r>
            <a:r>
              <a:rPr lang="en-US" dirty="0" err="1">
                <a:latin typeface="Times New Roman (Headings)"/>
              </a:rPr>
              <a:t>trạm</a:t>
            </a:r>
            <a:r>
              <a:rPr lang="en-US" dirty="0">
                <a:latin typeface="Times New Roman (Headings)"/>
              </a:rPr>
              <a:t> </a:t>
            </a:r>
            <a:r>
              <a:rPr lang="en-US" dirty="0" err="1">
                <a:latin typeface="Times New Roman (Headings)"/>
              </a:rPr>
              <a:t>phục</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thì</a:t>
            </a:r>
            <a:r>
              <a:rPr lang="en-US" dirty="0">
                <a:latin typeface="Times New Roman (Headings)"/>
              </a:rPr>
              <a:t> </a:t>
            </a:r>
            <a:r>
              <a:rPr lang="en-US" dirty="0" err="1">
                <a:latin typeface="Times New Roman (Headings)"/>
              </a:rPr>
              <a:t>độc</a:t>
            </a:r>
            <a:r>
              <a:rPr lang="en-US" dirty="0">
                <a:latin typeface="Times New Roman (Headings)"/>
              </a:rPr>
              <a:t> lập </a:t>
            </a:r>
            <a:r>
              <a:rPr lang="en-US" dirty="0" err="1">
                <a:latin typeface="Times New Roman (Headings)"/>
              </a:rPr>
              <a:t>với</a:t>
            </a:r>
            <a:r>
              <a:rPr lang="en-US" dirty="0">
                <a:latin typeface="Times New Roman (Headings)"/>
              </a:rPr>
              <a:t> nhau </a:t>
            </a:r>
            <a:r>
              <a:rPr lang="en-US" dirty="0" err="1">
                <a:latin typeface="Times New Roman (Headings)"/>
              </a:rPr>
              <a:t>và</a:t>
            </a:r>
            <a:r>
              <a:rPr lang="en-US" dirty="0">
                <a:latin typeface="Times New Roman (Headings)"/>
              </a:rPr>
              <a:t> </a:t>
            </a:r>
            <a:r>
              <a:rPr lang="en-US" dirty="0" err="1">
                <a:latin typeface="Times New Roman (Headings)"/>
              </a:rPr>
              <a:t>phân</a:t>
            </a:r>
            <a:r>
              <a:rPr lang="en-US" dirty="0">
                <a:latin typeface="Times New Roman (Headings)"/>
              </a:rPr>
              <a:t> </a:t>
            </a:r>
            <a:r>
              <a:rPr lang="en-US" dirty="0" err="1">
                <a:latin typeface="Times New Roman (Headings)"/>
              </a:rPr>
              <a:t>bố</a:t>
            </a:r>
            <a:r>
              <a:rPr lang="en-US" dirty="0">
                <a:latin typeface="Times New Roman (Headings)"/>
              </a:rPr>
              <a:t> </a:t>
            </a:r>
            <a:r>
              <a:rPr lang="en-US" dirty="0" err="1">
                <a:latin typeface="Times New Roman (Headings)"/>
              </a:rPr>
              <a:t>theo</a:t>
            </a:r>
            <a:r>
              <a:rPr lang="en-US" dirty="0">
                <a:latin typeface="Times New Roman (Headings)"/>
              </a:rPr>
              <a:t> quy </a:t>
            </a:r>
            <a:r>
              <a:rPr lang="en-US" dirty="0" err="1">
                <a:latin typeface="Times New Roman (Headings)"/>
              </a:rPr>
              <a:t>luật</a:t>
            </a:r>
            <a:r>
              <a:rPr lang="en-US" dirty="0">
                <a:latin typeface="Times New Roman (Headings)"/>
              </a:rPr>
              <a:t> </a:t>
            </a:r>
            <a:r>
              <a:rPr lang="en-US" dirty="0" err="1">
                <a:latin typeface="Times New Roman (Headings)"/>
              </a:rPr>
              <a:t>hàm</a:t>
            </a:r>
            <a:r>
              <a:rPr lang="en-US" dirty="0">
                <a:latin typeface="Times New Roman (Headings)"/>
              </a:rPr>
              <a:t> </a:t>
            </a:r>
            <a:r>
              <a:rPr lang="en-US" dirty="0" err="1">
                <a:latin typeface="Times New Roman (Headings)"/>
              </a:rPr>
              <a:t>mũ</a:t>
            </a:r>
            <a:r>
              <a:rPr lang="en-US" dirty="0">
                <a:latin typeface="Times New Roman (Headings)"/>
              </a:rPr>
              <a:t> có </a:t>
            </a:r>
            <a:r>
              <a:rPr lang="en-US" dirty="0" err="1">
                <a:latin typeface="Times New Roman (Headings)"/>
              </a:rPr>
              <a:t>tỉ</a:t>
            </a:r>
            <a:r>
              <a:rPr lang="en-US" dirty="0">
                <a:latin typeface="Times New Roman (Headings)"/>
              </a:rPr>
              <a:t> số </a:t>
            </a:r>
            <a:r>
              <a:rPr lang="en-US" dirty="0" err="1">
                <a:latin typeface="Times New Roman (Headings)"/>
              </a:rPr>
              <a:t>là</a:t>
            </a:r>
            <a:r>
              <a:rPr lang="en-US" dirty="0">
                <a:latin typeface="Times New Roman (Headings)"/>
              </a:rPr>
              <a:t> 𝜇</a:t>
            </a:r>
          </a:p>
        </p:txBody>
      </p:sp>
      <p:sp>
        <p:nvSpPr>
          <p:cNvPr id="15" name="TextBox 14">
            <a:extLst>
              <a:ext uri="{FF2B5EF4-FFF2-40B4-BE49-F238E27FC236}">
                <a16:creationId xmlns:a16="http://schemas.microsoft.com/office/drawing/2014/main" id="{475AA76D-B6FC-41E2-8040-D009509D92A5}"/>
              </a:ext>
            </a:extLst>
          </p:cNvPr>
          <p:cNvSpPr txBox="1"/>
          <p:nvPr/>
        </p:nvSpPr>
        <p:spPr>
          <a:xfrm>
            <a:off x="462507" y="4936129"/>
            <a:ext cx="10949299" cy="498663"/>
          </a:xfrm>
          <a:prstGeom prst="rect">
            <a:avLst/>
          </a:prstGeom>
          <a:noFill/>
        </p:spPr>
        <p:txBody>
          <a:bodyPr wrap="square" rtlCol="0">
            <a:spAutoFit/>
          </a:bodyPr>
          <a:lstStyle/>
          <a:p>
            <a:pPr>
              <a:lnSpc>
                <a:spcPct val="150000"/>
              </a:lnSpc>
              <a:spcBef>
                <a:spcPts val="1200"/>
              </a:spcBef>
            </a:pPr>
            <a:r>
              <a:rPr lang="vi-VN" sz="2000" i="1" dirty="0">
                <a:latin typeface="Times New Roman (Headings)"/>
              </a:rPr>
              <a:t> Yêu cầu của bài toán thiết kế là làm thế nào để thiết kế được một trung tâm dịch vụ phục vụ khách hàn</a:t>
            </a:r>
            <a:r>
              <a:rPr lang="en-US" sz="2000" i="1" dirty="0">
                <a:latin typeface="Times New Roman (Headings)"/>
              </a:rPr>
              <a:t>g.</a:t>
            </a:r>
          </a:p>
        </p:txBody>
      </p:sp>
    </p:spTree>
    <p:extLst>
      <p:ext uri="{BB962C8B-B14F-4D97-AF65-F5344CB8AC3E}">
        <p14:creationId xmlns:p14="http://schemas.microsoft.com/office/powerpoint/2010/main" val="177249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71703D-1295-4866-9501-7CEF2343F59A}"/>
              </a:ext>
            </a:extLst>
          </p:cNvPr>
          <p:cNvSpPr txBox="1"/>
          <p:nvPr/>
        </p:nvSpPr>
        <p:spPr>
          <a:xfrm>
            <a:off x="7677418" y="104592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FC69368E-8773-4ADD-8F9B-3CCB7B4BB995}"/>
              </a:ext>
            </a:extLst>
          </p:cNvPr>
          <p:cNvSpPr txBox="1"/>
          <p:nvPr/>
        </p:nvSpPr>
        <p:spPr>
          <a:xfrm>
            <a:off x="1358481" y="119358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pic>
        <p:nvPicPr>
          <p:cNvPr id="5" name="Picture 4">
            <a:extLst>
              <a:ext uri="{FF2B5EF4-FFF2-40B4-BE49-F238E27FC236}">
                <a16:creationId xmlns:a16="http://schemas.microsoft.com/office/drawing/2014/main" id="{1B31AB3B-3B02-43B5-8457-C00AFBC97E58}"/>
              </a:ext>
            </a:extLst>
          </p:cNvPr>
          <p:cNvPicPr>
            <a:picLocks noChangeAspect="1"/>
          </p:cNvPicPr>
          <p:nvPr/>
        </p:nvPicPr>
        <p:blipFill>
          <a:blip r:embed="rId3"/>
          <a:stretch>
            <a:fillRect/>
          </a:stretch>
        </p:blipFill>
        <p:spPr>
          <a:xfrm>
            <a:off x="841721" y="2479069"/>
            <a:ext cx="10508558" cy="2917825"/>
          </a:xfrm>
          <a:prstGeom prst="rect">
            <a:avLst/>
          </a:prstGeom>
        </p:spPr>
      </p:pic>
      <p:sp>
        <p:nvSpPr>
          <p:cNvPr id="6" name="Rectangle 5">
            <a:extLst>
              <a:ext uri="{FF2B5EF4-FFF2-40B4-BE49-F238E27FC236}">
                <a16:creationId xmlns:a16="http://schemas.microsoft.com/office/drawing/2014/main" id="{90691234-91C6-4666-B461-349B1852C250}"/>
              </a:ext>
            </a:extLst>
          </p:cNvPr>
          <p:cNvSpPr/>
          <p:nvPr/>
        </p:nvSpPr>
        <p:spPr>
          <a:xfrm>
            <a:off x="1115736" y="182724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264868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F994AF-4441-4CE7-8F1D-1FB2F82BC1FD}"/>
              </a:ext>
            </a:extLst>
          </p:cNvPr>
          <p:cNvPicPr>
            <a:picLocks noChangeAspect="1"/>
          </p:cNvPicPr>
          <p:nvPr/>
        </p:nvPicPr>
        <p:blipFill>
          <a:blip r:embed="rId3"/>
          <a:stretch>
            <a:fillRect/>
          </a:stretch>
        </p:blipFill>
        <p:spPr>
          <a:xfrm>
            <a:off x="694876" y="2518139"/>
            <a:ext cx="5001342" cy="1938020"/>
          </a:xfrm>
          <a:prstGeom prst="rect">
            <a:avLst/>
          </a:prstGeom>
        </p:spPr>
      </p:pic>
      <p:sp>
        <p:nvSpPr>
          <p:cNvPr id="10" name="TextBox 9">
            <a:extLst>
              <a:ext uri="{FF2B5EF4-FFF2-40B4-BE49-F238E27FC236}">
                <a16:creationId xmlns:a16="http://schemas.microsoft.com/office/drawing/2014/main" id="{83739C2E-B889-4A10-960E-D3A075144DA5}"/>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6448B257-6D73-4C02-BD0A-AB1B5339D89D}"/>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4" name="Rectangle 13">
            <a:extLst>
              <a:ext uri="{FF2B5EF4-FFF2-40B4-BE49-F238E27FC236}">
                <a16:creationId xmlns:a16="http://schemas.microsoft.com/office/drawing/2014/main" id="{7AB1B34B-1A4B-42CD-B295-7B36F0BE302F}"/>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TextBox 15">
            <a:extLst>
              <a:ext uri="{FF2B5EF4-FFF2-40B4-BE49-F238E27FC236}">
                <a16:creationId xmlns:a16="http://schemas.microsoft.com/office/drawing/2014/main" id="{88E9D404-882D-400A-8C9F-C26924CEA66E}"/>
              </a:ext>
            </a:extLst>
          </p:cNvPr>
          <p:cNvSpPr txBox="1"/>
          <p:nvPr/>
        </p:nvSpPr>
        <p:spPr>
          <a:xfrm>
            <a:off x="851057" y="1721007"/>
            <a:ext cx="5675484"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 Xác </a:t>
            </a:r>
            <a:r>
              <a:rPr lang="en-US" sz="2000" b="1" dirty="0" err="1">
                <a:latin typeface="Times New Roman (Headings)"/>
              </a:rPr>
              <a:t>suất</a:t>
            </a:r>
            <a:r>
              <a:rPr lang="en-US" sz="2000" b="1" dirty="0">
                <a:latin typeface="Times New Roman (Headings)"/>
              </a:rPr>
              <a:t> </a:t>
            </a:r>
            <a:r>
              <a:rPr lang="en-US" sz="2000" b="1" dirty="0" err="1">
                <a:latin typeface="Times New Roman (Headings)"/>
              </a:rPr>
              <a:t>khách</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đến</a:t>
            </a:r>
            <a:r>
              <a:rPr lang="en-US" sz="2000" b="1" dirty="0">
                <a:latin typeface="Times New Roman (Headings)"/>
              </a:rPr>
              <a:t> </a:t>
            </a:r>
            <a:r>
              <a:rPr lang="en-US" sz="2000" b="1" dirty="0" err="1">
                <a:latin typeface="Times New Roman (Headings)"/>
              </a:rPr>
              <a:t>dịch</a:t>
            </a:r>
            <a:r>
              <a:rPr lang="en-US" sz="2000" b="1" dirty="0">
                <a:latin typeface="Times New Roman (Headings)"/>
              </a:rPr>
              <a:t> </a:t>
            </a:r>
            <a:r>
              <a:rPr lang="en-US" sz="2000" b="1" dirty="0" err="1">
                <a:latin typeface="Times New Roman (Headings)"/>
              </a:rPr>
              <a:t>vụ</a:t>
            </a:r>
            <a:r>
              <a:rPr lang="en-US" sz="2000" b="1" dirty="0">
                <a:latin typeface="Times New Roman (Headings)"/>
              </a:rPr>
              <a:t>:</a:t>
            </a:r>
          </a:p>
        </p:txBody>
      </p:sp>
      <p:pic>
        <p:nvPicPr>
          <p:cNvPr id="5" name="Picture 4">
            <a:extLst>
              <a:ext uri="{FF2B5EF4-FFF2-40B4-BE49-F238E27FC236}">
                <a16:creationId xmlns:a16="http://schemas.microsoft.com/office/drawing/2014/main" id="{7412A981-C186-4708-8981-220863410F97}"/>
              </a:ext>
            </a:extLst>
          </p:cNvPr>
          <p:cNvPicPr>
            <a:picLocks noChangeAspect="1"/>
          </p:cNvPicPr>
          <p:nvPr/>
        </p:nvPicPr>
        <p:blipFill>
          <a:blip r:embed="rId4"/>
          <a:stretch>
            <a:fillRect/>
          </a:stretch>
        </p:blipFill>
        <p:spPr>
          <a:xfrm>
            <a:off x="5696218" y="2251702"/>
            <a:ext cx="6334416" cy="1580541"/>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21BD543-A18A-4C0D-9B87-C817B0C20B96}"/>
                  </a:ext>
                </a:extLst>
              </p:cNvPr>
              <p:cNvSpPr txBox="1"/>
              <p:nvPr/>
            </p:nvSpPr>
            <p:spPr>
              <a:xfrm>
                <a:off x="851057" y="4610922"/>
                <a:ext cx="5675484" cy="457754"/>
              </a:xfrm>
              <a:prstGeom prst="rect">
                <a:avLst/>
              </a:prstGeom>
              <a:noFill/>
            </p:spPr>
            <p:txBody>
              <a:bodyPr wrap="square" rtlCol="0">
                <a:spAutoFit/>
              </a:bodyPr>
              <a:lstStyle/>
              <a:p>
                <a:pPr>
                  <a:lnSpc>
                    <a:spcPct val="150000"/>
                  </a:lnSpc>
                  <a:spcBef>
                    <a:spcPts val="1200"/>
                  </a:spcBef>
                </a:pPr>
                <a:r>
                  <a:rPr lang="vi-VN" dirty="0">
                    <a:latin typeface="Times New Roman (Headings)"/>
                  </a:rPr>
                  <a:t>Các giá trị </a:t>
                </a:r>
                <a14:m>
                  <m:oMath xmlns:m="http://schemas.openxmlformats.org/officeDocument/2006/math">
                    <m:sSub>
                      <m:sSubPr>
                        <m:ctrlPr>
                          <a:rPr lang="vi-VN" i="1" smtClean="0">
                            <a:latin typeface="Cambria Math" panose="02040503050406030204" pitchFamily="18" charset="0"/>
                          </a:rPr>
                        </m:ctrlPr>
                      </m:sSubPr>
                      <m:e>
                        <m:r>
                          <m:rPr>
                            <m:nor/>
                          </m:rPr>
                          <a:rPr lang="vi-VN" dirty="0">
                            <a:latin typeface="Times New Roman (Headings)"/>
                          </a:rPr>
                          <m:t>𝜇</m:t>
                        </m:r>
                      </m:e>
                      <m:sub>
                        <m:r>
                          <a:rPr lang="en-US" b="0" i="1" smtClean="0">
                            <a:latin typeface="Cambria Math" panose="02040503050406030204" pitchFamily="18" charset="0"/>
                          </a:rPr>
                          <m:t>𝑖</m:t>
                        </m:r>
                      </m:sub>
                    </m:sSub>
                  </m:oMath>
                </a14:m>
                <a:r>
                  <a:rPr lang="vi-VN" dirty="0">
                    <a:latin typeface="Times New Roman (Headings)"/>
                  </a:rPr>
                  <a:t> và </a:t>
                </a:r>
                <a14:m>
                  <m:oMath xmlns:m="http://schemas.openxmlformats.org/officeDocument/2006/math">
                    <m:sSub>
                      <m:sSubPr>
                        <m:ctrlPr>
                          <a:rPr lang="vi-VN" i="1">
                            <a:latin typeface="Cambria Math" panose="02040503050406030204" pitchFamily="18" charset="0"/>
                          </a:rPr>
                        </m:ctrlPr>
                      </m:sSubPr>
                      <m:e>
                        <m:r>
                          <m:rPr>
                            <m:nor/>
                          </m:rPr>
                          <a:rPr lang="vi-VN" dirty="0">
                            <a:latin typeface="Times New Roman (Headings)"/>
                          </a:rPr>
                          <m:t>𝜇</m:t>
                        </m:r>
                      </m:e>
                      <m:sub>
                        <m:r>
                          <a:rPr lang="en-US" i="1">
                            <a:latin typeface="Cambria Math" panose="02040503050406030204" pitchFamily="18" charset="0"/>
                          </a:rPr>
                          <m:t>𝑖</m:t>
                        </m:r>
                      </m:sub>
                    </m:sSub>
                    <m:r>
                      <a:rPr lang="en-US" i="1">
                        <a:latin typeface="Cambria Math" panose="02040503050406030204" pitchFamily="18" charset="0"/>
                      </a:rPr>
                      <m:t> </m:t>
                    </m:r>
                  </m:oMath>
                </a14:m>
                <a:r>
                  <a:rPr lang="vi-VN" dirty="0">
                    <a:latin typeface="Times New Roman (Headings)"/>
                  </a:rPr>
                  <a:t>được cho bởi công thức</a:t>
                </a:r>
                <a:r>
                  <a:rPr lang="en-US" dirty="0">
                    <a:latin typeface="Times New Roman (Headings)"/>
                  </a:rPr>
                  <a:t>:</a:t>
                </a:r>
              </a:p>
            </p:txBody>
          </p:sp>
        </mc:Choice>
        <mc:Fallback xmlns="">
          <p:sp>
            <p:nvSpPr>
              <p:cNvPr id="17" name="TextBox 16">
                <a:extLst>
                  <a:ext uri="{FF2B5EF4-FFF2-40B4-BE49-F238E27FC236}">
                    <a16:creationId xmlns:a16="http://schemas.microsoft.com/office/drawing/2014/main" id="{A21BD543-A18A-4C0D-9B87-C817B0C20B96}"/>
                  </a:ext>
                </a:extLst>
              </p:cNvPr>
              <p:cNvSpPr txBox="1">
                <a:spLocks noRot="1" noChangeAspect="1" noMove="1" noResize="1" noEditPoints="1" noAdjustHandles="1" noChangeArrowheads="1" noChangeShapeType="1" noTextEdit="1"/>
              </p:cNvSpPr>
              <p:nvPr/>
            </p:nvSpPr>
            <p:spPr>
              <a:xfrm>
                <a:off x="851057" y="4610922"/>
                <a:ext cx="5675484" cy="457754"/>
              </a:xfrm>
              <a:prstGeom prst="rect">
                <a:avLst/>
              </a:prstGeom>
              <a:blipFill>
                <a:blip r:embed="rId5"/>
                <a:stretch>
                  <a:fillRect l="-967" b="-213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9F718EB-95A9-4AAC-827A-28D9281EB102}"/>
              </a:ext>
            </a:extLst>
          </p:cNvPr>
          <p:cNvPicPr>
            <a:picLocks noChangeAspect="1"/>
          </p:cNvPicPr>
          <p:nvPr/>
        </p:nvPicPr>
        <p:blipFill>
          <a:blip r:embed="rId6"/>
          <a:stretch>
            <a:fillRect/>
          </a:stretch>
        </p:blipFill>
        <p:spPr>
          <a:xfrm>
            <a:off x="3330429" y="5234838"/>
            <a:ext cx="5362182" cy="828218"/>
          </a:xfrm>
          <a:prstGeom prst="rect">
            <a:avLst/>
          </a:prstGeom>
        </p:spPr>
      </p:pic>
    </p:spTree>
    <p:extLst>
      <p:ext uri="{BB962C8B-B14F-4D97-AF65-F5344CB8AC3E}">
        <p14:creationId xmlns:p14="http://schemas.microsoft.com/office/powerpoint/2010/main" val="137270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61D6138-CD16-420D-8B74-DB647749A065}"/>
              </a:ext>
            </a:extLst>
          </p:cNvPr>
          <p:cNvPicPr>
            <a:picLocks noChangeAspect="1"/>
          </p:cNvPicPr>
          <p:nvPr/>
        </p:nvPicPr>
        <p:blipFill>
          <a:blip r:embed="rId3"/>
          <a:stretch>
            <a:fillRect/>
          </a:stretch>
        </p:blipFill>
        <p:spPr>
          <a:xfrm>
            <a:off x="8101678" y="2123212"/>
            <a:ext cx="3663055" cy="1126390"/>
          </a:xfrm>
          <a:prstGeom prst="rect">
            <a:avLst/>
          </a:prstGeom>
        </p:spPr>
      </p:pic>
      <p:sp>
        <p:nvSpPr>
          <p:cNvPr id="10" name="TextBox 9">
            <a:extLst>
              <a:ext uri="{FF2B5EF4-FFF2-40B4-BE49-F238E27FC236}">
                <a16:creationId xmlns:a16="http://schemas.microsoft.com/office/drawing/2014/main" id="{7F308C95-A93E-45D1-B3A4-591D1E9A029F}"/>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2" name="TextBox 11">
            <a:extLst>
              <a:ext uri="{FF2B5EF4-FFF2-40B4-BE49-F238E27FC236}">
                <a16:creationId xmlns:a16="http://schemas.microsoft.com/office/drawing/2014/main" id="{5811012D-D4C3-4EB0-8911-763ECCBC3534}"/>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4" name="Rectangle 13">
            <a:extLst>
              <a:ext uri="{FF2B5EF4-FFF2-40B4-BE49-F238E27FC236}">
                <a16:creationId xmlns:a16="http://schemas.microsoft.com/office/drawing/2014/main" id="{F854649A-C539-40DC-AB8E-FBBF974D57E8}"/>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TextBox 15">
            <a:extLst>
              <a:ext uri="{FF2B5EF4-FFF2-40B4-BE49-F238E27FC236}">
                <a16:creationId xmlns:a16="http://schemas.microsoft.com/office/drawing/2014/main" id="{56BFA2BF-41CB-4052-B483-156986877B0B}"/>
              </a:ext>
            </a:extLst>
          </p:cNvPr>
          <p:cNvSpPr txBox="1"/>
          <p:nvPr/>
        </p:nvSpPr>
        <p:spPr>
          <a:xfrm>
            <a:off x="851057" y="1721007"/>
            <a:ext cx="6182908" cy="498663"/>
          </a:xfrm>
          <a:prstGeom prst="rect">
            <a:avLst/>
          </a:prstGeom>
          <a:noFill/>
        </p:spPr>
        <p:txBody>
          <a:bodyPr wrap="square" rtlCol="0">
            <a:spAutoFit/>
          </a:bodyPr>
          <a:lstStyle/>
          <a:p>
            <a:pPr>
              <a:lnSpc>
                <a:spcPct val="150000"/>
              </a:lnSpc>
              <a:spcBef>
                <a:spcPts val="1200"/>
              </a:spcBef>
            </a:pPr>
            <a:r>
              <a:rPr lang="en-US" sz="2000" b="1" dirty="0">
                <a:latin typeface="Times New Roman (Headings)"/>
              </a:rPr>
              <a:t> Xác </a:t>
            </a:r>
            <a:r>
              <a:rPr lang="en-US" sz="2000" b="1" dirty="0" err="1">
                <a:latin typeface="Times New Roman (Headings)"/>
              </a:rPr>
              <a:t>suất</a:t>
            </a:r>
            <a:r>
              <a:rPr lang="en-US" sz="2000" b="1" dirty="0">
                <a:latin typeface="Times New Roman (Headings)"/>
              </a:rPr>
              <a:t> </a:t>
            </a:r>
            <a:r>
              <a:rPr lang="en-US" sz="2000" b="1" dirty="0" err="1">
                <a:latin typeface="Times New Roman (Headings)"/>
              </a:rPr>
              <a:t>khách</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đến</a:t>
            </a:r>
            <a:r>
              <a:rPr lang="en-US" sz="2000" b="1" dirty="0">
                <a:latin typeface="Times New Roman (Headings)"/>
              </a:rPr>
              <a:t> </a:t>
            </a:r>
            <a:r>
              <a:rPr lang="en-US" sz="2000" b="1" dirty="0" err="1">
                <a:latin typeface="Times New Roman (Headings)"/>
              </a:rPr>
              <a:t>dịch</a:t>
            </a:r>
            <a:r>
              <a:rPr lang="en-US" sz="2000" b="1" dirty="0">
                <a:latin typeface="Times New Roman (Headings)"/>
              </a:rPr>
              <a:t> </a:t>
            </a:r>
            <a:r>
              <a:rPr lang="en-US" sz="2000" b="1" dirty="0" err="1">
                <a:latin typeface="Times New Roman (Headings)"/>
              </a:rPr>
              <a:t>vụ</a:t>
            </a:r>
            <a:r>
              <a:rPr lang="en-US" sz="2000" b="1" dirty="0">
                <a:latin typeface="Times New Roman (Headings)"/>
              </a:rPr>
              <a:t> </a:t>
            </a:r>
            <a:r>
              <a:rPr lang="en-US" sz="2000" b="1" dirty="0" err="1">
                <a:latin typeface="Times New Roman (Headings)"/>
              </a:rPr>
              <a:t>khi</a:t>
            </a:r>
            <a:r>
              <a:rPr lang="en-US" sz="2000" b="1" dirty="0">
                <a:latin typeface="Times New Roman (Headings)"/>
              </a:rPr>
              <a:t> </a:t>
            </a:r>
            <a:r>
              <a:rPr lang="en-US" sz="2000" b="1" dirty="0" err="1">
                <a:latin typeface="Times New Roman (Headings)"/>
              </a:rPr>
              <a:t>hàng</a:t>
            </a:r>
            <a:r>
              <a:rPr lang="en-US" sz="2000" b="1" dirty="0">
                <a:latin typeface="Times New Roman (Headings)"/>
              </a:rPr>
              <a:t> </a:t>
            </a:r>
            <a:r>
              <a:rPr lang="en-US" sz="2000" b="1" dirty="0" err="1">
                <a:latin typeface="Times New Roman (Headings)"/>
              </a:rPr>
              <a:t>đợi</a:t>
            </a:r>
            <a:r>
              <a:rPr lang="en-US" sz="2000" b="1" dirty="0">
                <a:latin typeface="Times New Roman (Headings)"/>
              </a:rPr>
              <a:t> </a:t>
            </a:r>
            <a:r>
              <a:rPr lang="en-US" sz="2000" b="1" dirty="0" err="1">
                <a:latin typeface="Times New Roman (Headings)"/>
              </a:rPr>
              <a:t>bị</a:t>
            </a:r>
            <a:r>
              <a:rPr lang="en-US" sz="2000" b="1" dirty="0">
                <a:latin typeface="Times New Roman (Headings)"/>
              </a:rPr>
              <a:t> </a:t>
            </a:r>
            <a:r>
              <a:rPr lang="en-US" sz="2000" b="1" dirty="0" err="1">
                <a:latin typeface="Times New Roman (Headings)"/>
              </a:rPr>
              <a:t>đầy</a:t>
            </a:r>
            <a:r>
              <a:rPr lang="en-US" sz="2000" b="1" dirty="0">
                <a:latin typeface="Times New Roman (Headings)"/>
              </a:rPr>
              <a: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1519C4-626A-4D8A-B42B-54982BDA6632}"/>
                  </a:ext>
                </a:extLst>
              </p:cNvPr>
              <p:cNvSpPr txBox="1"/>
              <p:nvPr/>
            </p:nvSpPr>
            <p:spPr>
              <a:xfrm>
                <a:off x="851057" y="2437076"/>
                <a:ext cx="7541103" cy="498663"/>
              </a:xfrm>
              <a:prstGeom prst="rect">
                <a:avLst/>
              </a:prstGeom>
              <a:noFill/>
            </p:spPr>
            <p:txBody>
              <a:bodyPr wrap="square" rtlCol="0">
                <a:spAutoFit/>
              </a:bodyPr>
              <a:lstStyle/>
              <a:p>
                <a:pPr>
                  <a:lnSpc>
                    <a:spcPct val="150000"/>
                  </a:lnSpc>
                  <a:spcBef>
                    <a:spcPts val="1200"/>
                  </a:spcBef>
                </a:pPr>
                <a:r>
                  <a:rPr lang="en-US" sz="2000" dirty="0">
                    <a:latin typeface="Times New Roman (Headings)"/>
                  </a:rPr>
                  <a:t>Xác </a:t>
                </a:r>
                <a:r>
                  <a:rPr lang="en-US" sz="2000" dirty="0" err="1">
                    <a:latin typeface="Times New Roman (Headings)"/>
                  </a:rPr>
                  <a:t>suất</a:t>
                </a:r>
                <a:r>
                  <a:rPr lang="en-US" sz="2000" dirty="0">
                    <a:latin typeface="Times New Roman (Headings)"/>
                  </a:rPr>
                  <a:t> </a:t>
                </a:r>
                <a14:m>
                  <m:oMath xmlns:m="http://schemas.openxmlformats.org/officeDocument/2006/math">
                    <m:sSub>
                      <m:sSubPr>
                        <m:ctrlPr>
                          <a:rPr lang="vi-VN" sz="2000" i="1">
                            <a:latin typeface="Cambria Math" panose="02040503050406030204" pitchFamily="18" charset="0"/>
                          </a:rPr>
                        </m:ctrlPr>
                      </m:sSubPr>
                      <m:e>
                        <m:r>
                          <a:rPr lang="en-US" sz="2000" b="0" i="1" smtClean="0">
                            <a:latin typeface="Cambria Math" panose="02040503050406030204" pitchFamily="18" charset="0"/>
                          </a:rPr>
                          <m:t>𝑃</m:t>
                        </m:r>
                      </m:e>
                      <m:sub>
                        <m:r>
                          <a:rPr lang="en-US" sz="2000" b="0" i="1" dirty="0" smtClean="0">
                            <a:latin typeface="Cambria Math" panose="02040503050406030204" pitchFamily="18" charset="0"/>
                          </a:rPr>
                          <m:t>𝑟</m:t>
                        </m:r>
                      </m:sub>
                    </m:sSub>
                  </m:oMath>
                </a14:m>
                <a:r>
                  <a:rPr lang="en-US" sz="2000" dirty="0">
                    <a:latin typeface="Times New Roman (Headings)"/>
                  </a:rPr>
                  <a:t> </a:t>
                </a:r>
                <a:r>
                  <a:rPr lang="en-US" sz="2000" dirty="0" err="1">
                    <a:latin typeface="Times New Roman (Headings)"/>
                  </a:rPr>
                  <a:t>để</a:t>
                </a:r>
                <a:r>
                  <a:rPr lang="en-US" sz="2000" dirty="0">
                    <a:latin typeface="Times New Roman (Headings)"/>
                  </a:rPr>
                  <a:t> </a:t>
                </a:r>
                <a:r>
                  <a:rPr lang="en-US" sz="2000" dirty="0" err="1">
                    <a:latin typeface="Times New Roman (Headings)"/>
                  </a:rPr>
                  <a:t>một</a:t>
                </a:r>
                <a:r>
                  <a:rPr lang="en-US" sz="2000" dirty="0">
                    <a:latin typeface="Times New Roman (Headings)"/>
                  </a:rPr>
                  <a:t> </a:t>
                </a:r>
                <a:r>
                  <a:rPr lang="en-US" sz="2000" dirty="0" err="1">
                    <a:latin typeface="Times New Roman (Headings)"/>
                  </a:rPr>
                  <a:t>khách</a:t>
                </a:r>
                <a:r>
                  <a:rPr lang="en-US" sz="2000" dirty="0">
                    <a:latin typeface="Times New Roman (Headings)"/>
                  </a:rPr>
                  <a:t> </a:t>
                </a:r>
                <a:r>
                  <a:rPr lang="en-US" sz="2000" dirty="0" err="1">
                    <a:latin typeface="Times New Roman (Headings)"/>
                  </a:rPr>
                  <a:t>hàng</a:t>
                </a:r>
                <a:r>
                  <a:rPr lang="en-US" sz="2000" dirty="0">
                    <a:latin typeface="Times New Roman (Headings)"/>
                  </a:rPr>
                  <a:t> </a:t>
                </a:r>
                <a:r>
                  <a:rPr lang="en-US" sz="2000" dirty="0" err="1">
                    <a:latin typeface="Times New Roman (Headings)"/>
                  </a:rPr>
                  <a:t>bị</a:t>
                </a:r>
                <a:r>
                  <a:rPr lang="en-US" sz="2000" dirty="0">
                    <a:latin typeface="Times New Roman (Headings)"/>
                  </a:rPr>
                  <a:t> </a:t>
                </a:r>
                <a:r>
                  <a:rPr lang="en-US" sz="2000" dirty="0" err="1">
                    <a:latin typeface="Times New Roman (Headings)"/>
                  </a:rPr>
                  <a:t>từ</a:t>
                </a:r>
                <a:r>
                  <a:rPr lang="en-US" sz="2000" dirty="0">
                    <a:latin typeface="Times New Roman (Headings)"/>
                  </a:rPr>
                  <a:t> </a:t>
                </a:r>
                <a:r>
                  <a:rPr lang="en-US" sz="2000" dirty="0" err="1">
                    <a:latin typeface="Times New Roman (Headings)"/>
                  </a:rPr>
                  <a:t>chối</a:t>
                </a:r>
                <a:r>
                  <a:rPr lang="en-US" sz="2000" dirty="0">
                    <a:latin typeface="Times New Roman (Headings)"/>
                  </a:rPr>
                  <a:t> </a:t>
                </a:r>
                <a:r>
                  <a:rPr lang="en-US" sz="2000" dirty="0" err="1">
                    <a:latin typeface="Times New Roman (Headings)"/>
                  </a:rPr>
                  <a:t>dịch</a:t>
                </a:r>
                <a:r>
                  <a:rPr lang="en-US" sz="2000" dirty="0">
                    <a:latin typeface="Times New Roman (Headings)"/>
                  </a:rPr>
                  <a:t> </a:t>
                </a:r>
                <a:r>
                  <a:rPr lang="en-US" sz="2000" dirty="0" err="1">
                    <a:latin typeface="Times New Roman (Headings)"/>
                  </a:rPr>
                  <a:t>vụ</a:t>
                </a:r>
                <a:r>
                  <a:rPr lang="en-US" sz="2000" dirty="0">
                    <a:latin typeface="Times New Roman (Headings)"/>
                  </a:rPr>
                  <a:t> </a:t>
                </a:r>
                <a:r>
                  <a:rPr lang="en-US" sz="2000" dirty="0" err="1">
                    <a:latin typeface="Times New Roman (Headings)"/>
                  </a:rPr>
                  <a:t>được</a:t>
                </a:r>
                <a:r>
                  <a:rPr lang="en-US" sz="2000" dirty="0">
                    <a:latin typeface="Times New Roman (Headings)"/>
                  </a:rPr>
                  <a:t> </a:t>
                </a:r>
                <a:r>
                  <a:rPr lang="en-US" sz="2000" dirty="0" err="1">
                    <a:latin typeface="Times New Roman (Headings)"/>
                  </a:rPr>
                  <a:t>tính</a:t>
                </a:r>
                <a:r>
                  <a:rPr lang="en-US" sz="2000" dirty="0">
                    <a:latin typeface="Times New Roman (Headings)"/>
                  </a:rPr>
                  <a:t> như </a:t>
                </a:r>
                <a:r>
                  <a:rPr lang="en-US" sz="2000" dirty="0" err="1">
                    <a:latin typeface="Times New Roman (Headings)"/>
                  </a:rPr>
                  <a:t>sau</a:t>
                </a:r>
                <a:r>
                  <a:rPr lang="en-US" sz="2000" dirty="0">
                    <a:latin typeface="Times New Roman (Headings)"/>
                  </a:rPr>
                  <a:t>: </a:t>
                </a:r>
              </a:p>
            </p:txBody>
          </p:sp>
        </mc:Choice>
        <mc:Fallback xmlns="">
          <p:sp>
            <p:nvSpPr>
              <p:cNvPr id="17" name="TextBox 16">
                <a:extLst>
                  <a:ext uri="{FF2B5EF4-FFF2-40B4-BE49-F238E27FC236}">
                    <a16:creationId xmlns:a16="http://schemas.microsoft.com/office/drawing/2014/main" id="{3C1519C4-626A-4D8A-B42B-54982BDA6632}"/>
                  </a:ext>
                </a:extLst>
              </p:cNvPr>
              <p:cNvSpPr txBox="1">
                <a:spLocks noRot="1" noChangeAspect="1" noMove="1" noResize="1" noEditPoints="1" noAdjustHandles="1" noChangeArrowheads="1" noChangeShapeType="1" noTextEdit="1"/>
              </p:cNvSpPr>
              <p:nvPr/>
            </p:nvSpPr>
            <p:spPr>
              <a:xfrm>
                <a:off x="851057" y="2437076"/>
                <a:ext cx="7541103" cy="498663"/>
              </a:xfrm>
              <a:prstGeom prst="rect">
                <a:avLst/>
              </a:prstGeom>
              <a:blipFill>
                <a:blip r:embed="rId4"/>
                <a:stretch>
                  <a:fillRect l="-889" b="-20732"/>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6D91F7F-07C3-45F8-A841-F5C9DF8B942C}"/>
              </a:ext>
            </a:extLst>
          </p:cNvPr>
          <p:cNvPicPr>
            <a:picLocks noChangeAspect="1"/>
          </p:cNvPicPr>
          <p:nvPr/>
        </p:nvPicPr>
        <p:blipFill>
          <a:blip r:embed="rId5"/>
          <a:stretch>
            <a:fillRect/>
          </a:stretch>
        </p:blipFill>
        <p:spPr>
          <a:xfrm>
            <a:off x="963705" y="4448800"/>
            <a:ext cx="10264590" cy="1821963"/>
          </a:xfrm>
          <a:prstGeom prst="rect">
            <a:avLst/>
          </a:prstGeom>
        </p:spPr>
      </p:pic>
      <p:sp>
        <p:nvSpPr>
          <p:cNvPr id="19" name="TextBox 18">
            <a:extLst>
              <a:ext uri="{FF2B5EF4-FFF2-40B4-BE49-F238E27FC236}">
                <a16:creationId xmlns:a16="http://schemas.microsoft.com/office/drawing/2014/main" id="{84E205F3-5A2B-441A-AE85-C21BD8BC647A}"/>
              </a:ext>
            </a:extLst>
          </p:cNvPr>
          <p:cNvSpPr txBox="1"/>
          <p:nvPr/>
        </p:nvSpPr>
        <p:spPr>
          <a:xfrm>
            <a:off x="963705" y="3685640"/>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Số lượng khách hàng trung bình trong hàng đợi </a:t>
            </a:r>
            <a:r>
              <a:rPr lang="en-US" sz="2000" b="1" dirty="0">
                <a:latin typeface="Times New Roman (Headings)"/>
              </a:rPr>
              <a:t>:</a:t>
            </a:r>
          </a:p>
        </p:txBody>
      </p:sp>
    </p:spTree>
    <p:extLst>
      <p:ext uri="{BB962C8B-B14F-4D97-AF65-F5344CB8AC3E}">
        <p14:creationId xmlns:p14="http://schemas.microsoft.com/office/powerpoint/2010/main" val="220747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013A21A-6440-4CD4-9FC7-9EB2C7020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98C42E8-7D9D-4AD1-8D44-18ED5265FD83}"/>
              </a:ext>
            </a:extLst>
          </p:cNvPr>
          <p:cNvSpPr txBox="1"/>
          <p:nvPr/>
        </p:nvSpPr>
        <p:spPr>
          <a:xfrm>
            <a:off x="7677418" y="568401"/>
            <a:ext cx="3491661" cy="646331"/>
          </a:xfrm>
          <a:prstGeom prst="rect">
            <a:avLst/>
          </a:prstGeom>
          <a:noFill/>
        </p:spPr>
        <p:txBody>
          <a:bodyPr wrap="none" rtlCol="0">
            <a:spAutoFit/>
          </a:bodyPr>
          <a:lstStyle/>
          <a:p>
            <a:r>
              <a:rPr lang="en-US" sz="3200" b="1" dirty="0">
                <a:latin typeface="Times New Roman (Headings)"/>
              </a:rPr>
              <a:t>Phần 1</a:t>
            </a:r>
            <a:r>
              <a:rPr lang="en-US" sz="3200" dirty="0">
                <a:latin typeface="Times New Roman (Headings)"/>
              </a:rPr>
              <a:t>: </a:t>
            </a:r>
            <a:r>
              <a:rPr lang="en-US" sz="3600" dirty="0" err="1">
                <a:latin typeface="Times New Roman (Headings)"/>
              </a:rPr>
              <a:t>Giới</a:t>
            </a:r>
            <a:r>
              <a:rPr lang="en-US" sz="3600" dirty="0">
                <a:latin typeface="Times New Roman (Headings)"/>
              </a:rPr>
              <a:t> </a:t>
            </a:r>
            <a:r>
              <a:rPr lang="en-US" sz="3600" dirty="0" err="1">
                <a:latin typeface="Times New Roman (Headings)"/>
              </a:rPr>
              <a:t>thiệu</a:t>
            </a:r>
            <a:endParaRPr lang="en-US" sz="3200" dirty="0">
              <a:latin typeface="Times New Roman (Headings)"/>
            </a:endParaRPr>
          </a:p>
        </p:txBody>
      </p:sp>
      <p:sp>
        <p:nvSpPr>
          <p:cNvPr id="14" name="TextBox 13">
            <a:extLst>
              <a:ext uri="{FF2B5EF4-FFF2-40B4-BE49-F238E27FC236}">
                <a16:creationId xmlns:a16="http://schemas.microsoft.com/office/drawing/2014/main" id="{3B65E61C-0CDB-4709-B0AA-5D865B5F47A5}"/>
              </a:ext>
            </a:extLst>
          </p:cNvPr>
          <p:cNvSpPr txBox="1"/>
          <p:nvPr/>
        </p:nvSpPr>
        <p:spPr>
          <a:xfrm>
            <a:off x="1358481" y="716069"/>
            <a:ext cx="5675484" cy="498663"/>
          </a:xfrm>
          <a:prstGeom prst="rect">
            <a:avLst/>
          </a:prstGeom>
          <a:noFill/>
        </p:spPr>
        <p:txBody>
          <a:bodyPr wrap="square" rtlCol="0">
            <a:spAutoFit/>
          </a:bodyPr>
          <a:lstStyle/>
          <a:p>
            <a:pPr>
              <a:lnSpc>
                <a:spcPct val="150000"/>
              </a:lnSpc>
              <a:spcBef>
                <a:spcPts val="1200"/>
              </a:spcBef>
            </a:pPr>
            <a:r>
              <a:rPr lang="en-US" sz="2000" b="1" dirty="0" err="1">
                <a:latin typeface="Times New Roman (Headings)"/>
              </a:rPr>
              <a:t>Xây</a:t>
            </a:r>
            <a:r>
              <a:rPr lang="en-US" sz="2000" b="1" dirty="0">
                <a:latin typeface="Times New Roman (Headings)"/>
              </a:rPr>
              <a:t> </a:t>
            </a:r>
            <a:r>
              <a:rPr lang="en-US" sz="2000" b="1" dirty="0" err="1">
                <a:latin typeface="Times New Roman (Headings)"/>
              </a:rPr>
              <a:t>dựng</a:t>
            </a:r>
            <a:r>
              <a:rPr lang="en-US" sz="2000" b="1" dirty="0">
                <a:latin typeface="Times New Roman (Headings)"/>
              </a:rPr>
              <a:t> </a:t>
            </a:r>
            <a:r>
              <a:rPr lang="en-US" sz="2000" b="1" dirty="0" err="1">
                <a:latin typeface="Times New Roman (Headings)"/>
              </a:rPr>
              <a:t>mô</a:t>
            </a:r>
            <a:r>
              <a:rPr lang="en-US" sz="2000" b="1" dirty="0">
                <a:latin typeface="Times New Roman (Headings)"/>
              </a:rPr>
              <a:t> </a:t>
            </a:r>
            <a:r>
              <a:rPr lang="en-US" sz="2000" b="1" dirty="0" err="1">
                <a:latin typeface="Times New Roman (Headings)"/>
              </a:rPr>
              <a:t>hình</a:t>
            </a:r>
            <a:r>
              <a:rPr lang="en-US" sz="2000" b="1" dirty="0">
                <a:latin typeface="Times New Roman (Headings)"/>
              </a:rPr>
              <a:t> </a:t>
            </a:r>
            <a:r>
              <a:rPr lang="en-US" sz="2000" b="1" dirty="0" err="1">
                <a:latin typeface="Times New Roman (Headings)"/>
              </a:rPr>
              <a:t>toán</a:t>
            </a:r>
            <a:r>
              <a:rPr lang="en-US" sz="2000" b="1" dirty="0">
                <a:latin typeface="Times New Roman (Headings)"/>
              </a:rPr>
              <a:t> </a:t>
            </a:r>
            <a:r>
              <a:rPr lang="en-US" sz="2000" b="1" dirty="0" err="1">
                <a:latin typeface="Times New Roman (Headings)"/>
              </a:rPr>
              <a:t>học</a:t>
            </a:r>
            <a:endParaRPr lang="en-US" sz="2000" b="1" dirty="0">
              <a:latin typeface="Times New Roman (Headings)"/>
            </a:endParaRPr>
          </a:p>
        </p:txBody>
      </p:sp>
      <p:sp>
        <p:nvSpPr>
          <p:cNvPr id="16" name="Rectangle 15">
            <a:extLst>
              <a:ext uri="{FF2B5EF4-FFF2-40B4-BE49-F238E27FC236}">
                <a16:creationId xmlns:a16="http://schemas.microsoft.com/office/drawing/2014/main" id="{288DBC51-00EC-4597-9E75-9784BF9D053F}"/>
              </a:ext>
            </a:extLst>
          </p:cNvPr>
          <p:cNvSpPr/>
          <p:nvPr/>
        </p:nvSpPr>
        <p:spPr>
          <a:xfrm>
            <a:off x="1115736" y="1349728"/>
            <a:ext cx="10293291" cy="57231"/>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7" name="Picture 6">
            <a:extLst>
              <a:ext uri="{FF2B5EF4-FFF2-40B4-BE49-F238E27FC236}">
                <a16:creationId xmlns:a16="http://schemas.microsoft.com/office/drawing/2014/main" id="{ABCC575D-5247-4964-B931-FF90C8003A98}"/>
              </a:ext>
            </a:extLst>
          </p:cNvPr>
          <p:cNvPicPr>
            <a:picLocks noChangeAspect="1"/>
          </p:cNvPicPr>
          <p:nvPr/>
        </p:nvPicPr>
        <p:blipFill>
          <a:blip r:embed="rId3"/>
          <a:stretch>
            <a:fillRect/>
          </a:stretch>
        </p:blipFill>
        <p:spPr>
          <a:xfrm>
            <a:off x="817501" y="2256719"/>
            <a:ext cx="11315700" cy="1609725"/>
          </a:xfrm>
          <a:prstGeom prst="rect">
            <a:avLst/>
          </a:prstGeom>
        </p:spPr>
      </p:pic>
      <p:sp>
        <p:nvSpPr>
          <p:cNvPr id="19" name="TextBox 18">
            <a:extLst>
              <a:ext uri="{FF2B5EF4-FFF2-40B4-BE49-F238E27FC236}">
                <a16:creationId xmlns:a16="http://schemas.microsoft.com/office/drawing/2014/main" id="{EC6874A2-82C8-4014-BCD0-C532A009075B}"/>
              </a:ext>
            </a:extLst>
          </p:cNvPr>
          <p:cNvSpPr txBox="1"/>
          <p:nvPr/>
        </p:nvSpPr>
        <p:spPr>
          <a:xfrm>
            <a:off x="746381" y="1631132"/>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 Thời gian đợi trung bình của khách hàng</a:t>
            </a:r>
            <a:r>
              <a:rPr lang="en-US" sz="2000" b="1" dirty="0">
                <a:latin typeface="Times New Roman (Headings)"/>
              </a:rPr>
              <a:t> :</a:t>
            </a:r>
          </a:p>
        </p:txBody>
      </p:sp>
      <p:pic>
        <p:nvPicPr>
          <p:cNvPr id="8" name="Picture 7">
            <a:extLst>
              <a:ext uri="{FF2B5EF4-FFF2-40B4-BE49-F238E27FC236}">
                <a16:creationId xmlns:a16="http://schemas.microsoft.com/office/drawing/2014/main" id="{9E23A5FD-0BE3-4357-A366-2A18F3A6AA96}"/>
              </a:ext>
            </a:extLst>
          </p:cNvPr>
          <p:cNvPicPr>
            <a:picLocks noChangeAspect="1"/>
          </p:cNvPicPr>
          <p:nvPr/>
        </p:nvPicPr>
        <p:blipFill>
          <a:blip r:embed="rId4"/>
          <a:stretch>
            <a:fillRect/>
          </a:stretch>
        </p:blipFill>
        <p:spPr>
          <a:xfrm>
            <a:off x="6086227" y="5339164"/>
            <a:ext cx="2076460" cy="532158"/>
          </a:xfrm>
          <a:prstGeom prst="rect">
            <a:avLst/>
          </a:prstGeom>
        </p:spPr>
      </p:pic>
      <p:sp>
        <p:nvSpPr>
          <p:cNvPr id="20" name="TextBox 19">
            <a:extLst>
              <a:ext uri="{FF2B5EF4-FFF2-40B4-BE49-F238E27FC236}">
                <a16:creationId xmlns:a16="http://schemas.microsoft.com/office/drawing/2014/main" id="{AA808697-25E5-4808-98CF-CB17B8E99EF2}"/>
              </a:ext>
            </a:extLst>
          </p:cNvPr>
          <p:cNvSpPr txBox="1"/>
          <p:nvPr/>
        </p:nvSpPr>
        <p:spPr>
          <a:xfrm>
            <a:off x="746381" y="3899939"/>
            <a:ext cx="6182908" cy="498663"/>
          </a:xfrm>
          <a:prstGeom prst="rect">
            <a:avLst/>
          </a:prstGeom>
          <a:noFill/>
        </p:spPr>
        <p:txBody>
          <a:bodyPr wrap="square" rtlCol="0">
            <a:spAutoFit/>
          </a:bodyPr>
          <a:lstStyle/>
          <a:p>
            <a:pPr>
              <a:lnSpc>
                <a:spcPct val="150000"/>
              </a:lnSpc>
              <a:spcBef>
                <a:spcPts val="1200"/>
              </a:spcBef>
            </a:pPr>
            <a:r>
              <a:rPr lang="vi-VN" sz="2000" b="1" dirty="0">
                <a:latin typeface="Times New Roman (Headings)"/>
              </a:rPr>
              <a:t> Chi phí cơ hội do khách hàng bị từ chối dịch vụ</a:t>
            </a:r>
            <a:r>
              <a:rPr lang="en-US" sz="2000" b="1" dirty="0">
                <a:latin typeface="Times New Roman (Headings)"/>
              </a:rPr>
              <a:t>:</a:t>
            </a:r>
          </a:p>
        </p:txBody>
      </p:sp>
      <p:sp>
        <p:nvSpPr>
          <p:cNvPr id="21" name="TextBox 20">
            <a:extLst>
              <a:ext uri="{FF2B5EF4-FFF2-40B4-BE49-F238E27FC236}">
                <a16:creationId xmlns:a16="http://schemas.microsoft.com/office/drawing/2014/main" id="{25C220B7-C0F5-4A77-8944-0057D12BB966}"/>
              </a:ext>
            </a:extLst>
          </p:cNvPr>
          <p:cNvSpPr txBox="1"/>
          <p:nvPr/>
        </p:nvSpPr>
        <p:spPr>
          <a:xfrm>
            <a:off x="817500" y="4432097"/>
            <a:ext cx="11086477" cy="873572"/>
          </a:xfrm>
          <a:prstGeom prst="rect">
            <a:avLst/>
          </a:prstGeom>
          <a:noFill/>
        </p:spPr>
        <p:txBody>
          <a:bodyPr wrap="square" rtlCol="0">
            <a:spAutoFit/>
          </a:bodyPr>
          <a:lstStyle/>
          <a:p>
            <a:pPr>
              <a:lnSpc>
                <a:spcPct val="150000"/>
              </a:lnSpc>
              <a:spcBef>
                <a:spcPts val="1200"/>
              </a:spcBef>
            </a:pPr>
            <a:r>
              <a:rPr lang="vi-VN" dirty="0">
                <a:latin typeface="Times New Roman (Headings)"/>
              </a:rPr>
              <a:t>Gọi 𝑓 là chi phí trung bình bị mất đi do khách hàng bị từ chối dịch vụ khi hàng đợi bị đầy.</a:t>
            </a:r>
            <a:r>
              <a:rPr lang="en-US" dirty="0">
                <a:latin typeface="Times New Roman (Headings)"/>
              </a:rPr>
              <a:t> </a:t>
            </a:r>
            <a:r>
              <a:rPr lang="vi-VN" dirty="0">
                <a:latin typeface="Times New Roman (Headings)"/>
              </a:rPr>
              <a:t>Chi phí trung bình được tính dựa trên số lượng trung bình khách hàng bị từ chối dịch vụ do hàng đợi đầy</a:t>
            </a:r>
            <a:r>
              <a:rPr lang="en-US" dirty="0">
                <a:latin typeface="Times New Roman (Headings)"/>
              </a:rPr>
              <a:t>.</a:t>
            </a:r>
          </a:p>
        </p:txBody>
      </p:sp>
      <p:sp>
        <p:nvSpPr>
          <p:cNvPr id="22" name="TextBox 21">
            <a:extLst>
              <a:ext uri="{FF2B5EF4-FFF2-40B4-BE49-F238E27FC236}">
                <a16:creationId xmlns:a16="http://schemas.microsoft.com/office/drawing/2014/main" id="{2748EC29-41C2-4CF3-9A17-85373AA6AEFE}"/>
              </a:ext>
            </a:extLst>
          </p:cNvPr>
          <p:cNvSpPr txBox="1"/>
          <p:nvPr/>
        </p:nvSpPr>
        <p:spPr>
          <a:xfrm>
            <a:off x="817499" y="6041335"/>
            <a:ext cx="11086477" cy="458074"/>
          </a:xfrm>
          <a:prstGeom prst="rect">
            <a:avLst/>
          </a:prstGeom>
          <a:noFill/>
        </p:spPr>
        <p:txBody>
          <a:bodyPr wrap="square" rtlCol="0">
            <a:spAutoFit/>
          </a:bodyPr>
          <a:lstStyle/>
          <a:p>
            <a:pPr>
              <a:lnSpc>
                <a:spcPct val="150000"/>
              </a:lnSpc>
              <a:spcBef>
                <a:spcPts val="1200"/>
              </a:spcBef>
            </a:pPr>
            <a:r>
              <a:rPr lang="vi-VN" dirty="0">
                <a:latin typeface="Times New Roman (Headings)"/>
              </a:rPr>
              <a:t>Trong đó c là khoản phí mà khách hàng phải trả khi thực hiện dịch vụ. </a:t>
            </a:r>
            <a:endParaRPr lang="en-US" dirty="0">
              <a:latin typeface="Times New Roman (Headings)"/>
            </a:endParaRPr>
          </a:p>
        </p:txBody>
      </p:sp>
    </p:spTree>
    <p:extLst>
      <p:ext uri="{BB962C8B-B14F-4D97-AF65-F5344CB8AC3E}">
        <p14:creationId xmlns:p14="http://schemas.microsoft.com/office/powerpoint/2010/main" val="413344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F38C01-2718-408C-AEDC-B4718387D619}"/>
              </a:ext>
            </a:extLst>
          </p:cNvPr>
          <p:cNvSpPr txBox="1"/>
          <p:nvPr/>
        </p:nvSpPr>
        <p:spPr>
          <a:xfrm>
            <a:off x="1167561" y="802640"/>
            <a:ext cx="4549643" cy="646331"/>
          </a:xfrm>
          <a:prstGeom prst="rect">
            <a:avLst/>
          </a:prstGeom>
          <a:noFill/>
        </p:spPr>
        <p:txBody>
          <a:bodyPr wrap="none" rtlCol="0">
            <a:spAutoFit/>
          </a:bodyPr>
          <a:lstStyle/>
          <a:p>
            <a:r>
              <a:rPr lang="en-US" sz="3200" b="1" dirty="0">
                <a:latin typeface="Times New Roman (Headings)"/>
              </a:rPr>
              <a:t>Phần 2</a:t>
            </a:r>
            <a:r>
              <a:rPr lang="en-US" sz="3200" dirty="0">
                <a:latin typeface="Times New Roman (Headings)"/>
              </a:rPr>
              <a:t>: </a:t>
            </a:r>
            <a:r>
              <a:rPr lang="en-US" sz="3600" dirty="0" err="1">
                <a:latin typeface="Times New Roman (Headings)"/>
              </a:rPr>
              <a:t>Bài</a:t>
            </a:r>
            <a:r>
              <a:rPr lang="en-US" sz="3600" dirty="0">
                <a:latin typeface="Times New Roman (Headings)"/>
              </a:rPr>
              <a:t> </a:t>
            </a:r>
            <a:r>
              <a:rPr lang="en-US" sz="3600" dirty="0" err="1">
                <a:latin typeface="Times New Roman (Headings)"/>
              </a:rPr>
              <a:t>toán</a:t>
            </a:r>
            <a:r>
              <a:rPr lang="en-US" sz="3600" dirty="0">
                <a:latin typeface="Times New Roman (Headings)"/>
              </a:rPr>
              <a:t> </a:t>
            </a:r>
            <a:r>
              <a:rPr lang="en-US" sz="3600" dirty="0" err="1">
                <a:latin typeface="Times New Roman (Headings)"/>
              </a:rPr>
              <a:t>thực</a:t>
            </a:r>
            <a:r>
              <a:rPr lang="en-US" sz="3600" dirty="0">
                <a:latin typeface="Times New Roman (Headings)"/>
              </a:rPr>
              <a:t> </a:t>
            </a:r>
            <a:r>
              <a:rPr lang="en-US" sz="3600" dirty="0" err="1">
                <a:latin typeface="Times New Roman (Headings)"/>
              </a:rPr>
              <a:t>tế</a:t>
            </a:r>
            <a:endParaRPr lang="en-US" sz="3200" dirty="0">
              <a:latin typeface="Times New Roman (Headings)"/>
            </a:endParaRPr>
          </a:p>
        </p:txBody>
      </p:sp>
      <p:sp>
        <p:nvSpPr>
          <p:cNvPr id="7" name="Oval 6">
            <a:extLst>
              <a:ext uri="{FF2B5EF4-FFF2-40B4-BE49-F238E27FC236}">
                <a16:creationId xmlns:a16="http://schemas.microsoft.com/office/drawing/2014/main" id="{0BC2F7BB-D1DA-42F4-A800-A887BDEB4EC0}"/>
              </a:ext>
            </a:extLst>
          </p:cNvPr>
          <p:cNvSpPr/>
          <p:nvPr/>
        </p:nvSpPr>
        <p:spPr>
          <a:xfrm>
            <a:off x="3363986" y="2306972"/>
            <a:ext cx="4311941" cy="94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Trung</a:t>
            </a:r>
            <a:r>
              <a:rPr lang="en-US" dirty="0">
                <a:latin typeface="Times New Roman (Headings)"/>
              </a:rPr>
              <a:t> </a:t>
            </a:r>
            <a:r>
              <a:rPr lang="en-US" dirty="0" err="1">
                <a:latin typeface="Times New Roman (Headings)"/>
              </a:rPr>
              <a:t>tâm</a:t>
            </a:r>
            <a:r>
              <a:rPr lang="en-US" dirty="0">
                <a:latin typeface="Times New Roman (Headings)"/>
              </a:rPr>
              <a:t> </a:t>
            </a:r>
            <a:r>
              <a:rPr lang="en-US" dirty="0" err="1">
                <a:latin typeface="Times New Roman (Headings)"/>
              </a:rPr>
              <a:t>dịch</a:t>
            </a:r>
            <a:r>
              <a:rPr lang="en-US" dirty="0">
                <a:latin typeface="Times New Roman (Headings)"/>
              </a:rPr>
              <a:t> </a:t>
            </a:r>
            <a:r>
              <a:rPr lang="en-US" dirty="0" err="1">
                <a:latin typeface="Times New Roman (Headings)"/>
              </a:rPr>
              <a:t>vụ</a:t>
            </a:r>
            <a:r>
              <a:rPr lang="en-US" dirty="0">
                <a:latin typeface="Times New Roman (Headings)"/>
              </a:rPr>
              <a:t> </a:t>
            </a:r>
            <a:r>
              <a:rPr lang="en-US" dirty="0" err="1">
                <a:latin typeface="Times New Roman (Headings)"/>
              </a:rPr>
              <a:t>chăm</a:t>
            </a:r>
            <a:r>
              <a:rPr lang="en-US" dirty="0">
                <a:latin typeface="Times New Roman (Headings)"/>
              </a:rPr>
              <a:t> </a:t>
            </a:r>
            <a:r>
              <a:rPr lang="en-US" dirty="0" err="1">
                <a:latin typeface="Times New Roman (Headings)"/>
              </a:rPr>
              <a:t>sóc</a:t>
            </a:r>
            <a:r>
              <a:rPr lang="en-US" dirty="0">
                <a:latin typeface="Times New Roman (Headings)"/>
              </a:rPr>
              <a:t> </a:t>
            </a: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qua </a:t>
            </a:r>
            <a:r>
              <a:rPr lang="en-US" dirty="0" err="1">
                <a:latin typeface="Times New Roman (Headings)"/>
              </a:rPr>
              <a:t>điện</a:t>
            </a:r>
            <a:r>
              <a:rPr lang="en-US" dirty="0">
                <a:latin typeface="Times New Roman (Headings)"/>
              </a:rPr>
              <a:t> </a:t>
            </a:r>
            <a:r>
              <a:rPr lang="en-US" dirty="0" err="1">
                <a:latin typeface="Times New Roman (Headings)"/>
              </a:rPr>
              <a:t>thoại</a:t>
            </a:r>
            <a:endParaRPr lang="en-US" dirty="0">
              <a:latin typeface="Times New Roman (Headings)"/>
            </a:endParaRPr>
          </a:p>
        </p:txBody>
      </p:sp>
      <p:sp>
        <p:nvSpPr>
          <p:cNvPr id="8" name="Oval 7">
            <a:extLst>
              <a:ext uri="{FF2B5EF4-FFF2-40B4-BE49-F238E27FC236}">
                <a16:creationId xmlns:a16="http://schemas.microsoft.com/office/drawing/2014/main" id="{E7F917D8-F9C2-4727-9969-35D2734FAD7E}"/>
              </a:ext>
            </a:extLst>
          </p:cNvPr>
          <p:cNvSpPr/>
          <p:nvPr/>
        </p:nvSpPr>
        <p:spPr>
          <a:xfrm>
            <a:off x="587231" y="4328719"/>
            <a:ext cx="2290194"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Khách</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công</a:t>
            </a:r>
            <a:r>
              <a:rPr lang="en-US" dirty="0">
                <a:latin typeface="Times New Roman (Headings)"/>
              </a:rPr>
              <a:t> </a:t>
            </a:r>
            <a:r>
              <a:rPr lang="en-US" dirty="0" err="1">
                <a:latin typeface="Times New Roman (Headings)"/>
              </a:rPr>
              <a:t>nghiệp</a:t>
            </a:r>
            <a:endParaRPr lang="en-US" dirty="0">
              <a:latin typeface="Times New Roman (Headings)"/>
            </a:endParaRPr>
          </a:p>
        </p:txBody>
      </p:sp>
      <p:sp>
        <p:nvSpPr>
          <p:cNvPr id="9" name="Oval 8">
            <a:extLst>
              <a:ext uri="{FF2B5EF4-FFF2-40B4-BE49-F238E27FC236}">
                <a16:creationId xmlns:a16="http://schemas.microsoft.com/office/drawing/2014/main" id="{3240C13A-944D-4577-9088-E324067BF064}"/>
              </a:ext>
            </a:extLst>
          </p:cNvPr>
          <p:cNvSpPr/>
          <p:nvPr/>
        </p:nvSpPr>
        <p:spPr>
          <a:xfrm>
            <a:off x="4366576" y="4328719"/>
            <a:ext cx="2701255"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dùng</a:t>
            </a:r>
            <a:r>
              <a:rPr lang="en-US" dirty="0">
                <a:latin typeface="Times New Roman (Headings)"/>
              </a:rPr>
              <a:t> </a:t>
            </a:r>
            <a:r>
              <a:rPr lang="en-US" dirty="0" err="1">
                <a:latin typeface="Times New Roman (Headings)"/>
              </a:rPr>
              <a:t>thuê</a:t>
            </a:r>
            <a:r>
              <a:rPr lang="en-US" dirty="0">
                <a:latin typeface="Times New Roman (Headings)"/>
              </a:rPr>
              <a:t> bao </a:t>
            </a:r>
            <a:r>
              <a:rPr lang="en-US" dirty="0" err="1">
                <a:latin typeface="Times New Roman (Headings)"/>
              </a:rPr>
              <a:t>trả</a:t>
            </a:r>
            <a:r>
              <a:rPr lang="en-US" dirty="0">
                <a:latin typeface="Times New Roman (Headings)"/>
              </a:rPr>
              <a:t> tr</a:t>
            </a:r>
            <a:r>
              <a:rPr lang="vi-VN" dirty="0">
                <a:latin typeface="Times New Roman (Headings)"/>
              </a:rPr>
              <a:t>ư</a:t>
            </a:r>
            <a:r>
              <a:rPr lang="en-US" dirty="0" err="1">
                <a:latin typeface="Times New Roman (Headings)"/>
              </a:rPr>
              <a:t>ớc</a:t>
            </a:r>
            <a:endParaRPr lang="en-US" dirty="0">
              <a:latin typeface="Times New Roman (Headings)"/>
            </a:endParaRPr>
          </a:p>
        </p:txBody>
      </p:sp>
      <p:sp>
        <p:nvSpPr>
          <p:cNvPr id="13" name="Oval 12">
            <a:extLst>
              <a:ext uri="{FF2B5EF4-FFF2-40B4-BE49-F238E27FC236}">
                <a16:creationId xmlns:a16="http://schemas.microsoft.com/office/drawing/2014/main" id="{49F1D4DE-5133-4AC5-B38F-BBD60DFBC99B}"/>
              </a:ext>
            </a:extLst>
          </p:cNvPr>
          <p:cNvSpPr/>
          <p:nvPr/>
        </p:nvSpPr>
        <p:spPr>
          <a:xfrm>
            <a:off x="8797361" y="4328719"/>
            <a:ext cx="2701255" cy="1189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Headings)"/>
              </a:rPr>
              <a:t>Khác</a:t>
            </a:r>
            <a:r>
              <a:rPr lang="en-US" dirty="0">
                <a:latin typeface="Times New Roman (Headings)"/>
              </a:rPr>
              <a:t> </a:t>
            </a:r>
            <a:r>
              <a:rPr lang="en-US" dirty="0" err="1">
                <a:latin typeface="Times New Roman (Headings)"/>
              </a:rPr>
              <a:t>hàng</a:t>
            </a:r>
            <a:r>
              <a:rPr lang="en-US" dirty="0">
                <a:latin typeface="Times New Roman (Headings)"/>
              </a:rPr>
              <a:t> </a:t>
            </a:r>
            <a:r>
              <a:rPr lang="en-US" dirty="0" err="1">
                <a:latin typeface="Times New Roman (Headings)"/>
              </a:rPr>
              <a:t>dùng</a:t>
            </a:r>
            <a:r>
              <a:rPr lang="en-US" dirty="0">
                <a:latin typeface="Times New Roman (Headings)"/>
              </a:rPr>
              <a:t> </a:t>
            </a:r>
            <a:r>
              <a:rPr lang="en-US" dirty="0" err="1">
                <a:latin typeface="Times New Roman (Headings)"/>
              </a:rPr>
              <a:t>thuê</a:t>
            </a:r>
            <a:r>
              <a:rPr lang="en-US" dirty="0">
                <a:latin typeface="Times New Roman (Headings)"/>
              </a:rPr>
              <a:t> bao </a:t>
            </a:r>
            <a:r>
              <a:rPr lang="en-US" dirty="0" err="1">
                <a:latin typeface="Times New Roman (Headings)"/>
              </a:rPr>
              <a:t>trả</a:t>
            </a:r>
            <a:r>
              <a:rPr lang="en-US" dirty="0">
                <a:latin typeface="Times New Roman (Headings)"/>
              </a:rPr>
              <a:t> tr</a:t>
            </a:r>
            <a:r>
              <a:rPr lang="vi-VN" dirty="0">
                <a:latin typeface="Times New Roman (Headings)"/>
              </a:rPr>
              <a:t>ư</a:t>
            </a:r>
            <a:r>
              <a:rPr lang="en-US" dirty="0" err="1">
                <a:latin typeface="Times New Roman (Headings)"/>
              </a:rPr>
              <a:t>ớc</a:t>
            </a:r>
            <a:endParaRPr lang="en-US" dirty="0">
              <a:latin typeface="Times New Roman (Headings)"/>
            </a:endParaRPr>
          </a:p>
        </p:txBody>
      </p:sp>
      <p:cxnSp>
        <p:nvCxnSpPr>
          <p:cNvPr id="15" name="Straight Arrow Connector 14">
            <a:extLst>
              <a:ext uri="{FF2B5EF4-FFF2-40B4-BE49-F238E27FC236}">
                <a16:creationId xmlns:a16="http://schemas.microsoft.com/office/drawing/2014/main" id="{B3D7221E-25A1-4ABA-AD68-18732217150A}"/>
              </a:ext>
            </a:extLst>
          </p:cNvPr>
          <p:cNvCxnSpPr/>
          <p:nvPr/>
        </p:nvCxnSpPr>
        <p:spPr>
          <a:xfrm>
            <a:off x="7197754" y="3154261"/>
            <a:ext cx="2416029" cy="119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97D787FF-43BF-480B-82F8-1551950E511B}"/>
              </a:ext>
            </a:extLst>
          </p:cNvPr>
          <p:cNvCxnSpPr/>
          <p:nvPr/>
        </p:nvCxnSpPr>
        <p:spPr>
          <a:xfrm rot="16200000" flipH="1">
            <a:off x="4818427" y="3350352"/>
            <a:ext cx="1101055" cy="906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0543BA-9441-4BB1-81CE-16115101286D}"/>
              </a:ext>
            </a:extLst>
          </p:cNvPr>
          <p:cNvCxnSpPr/>
          <p:nvPr/>
        </p:nvCxnSpPr>
        <p:spPr>
          <a:xfrm flipH="1">
            <a:off x="1954635" y="3011648"/>
            <a:ext cx="1551963" cy="133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13FA5C7-F48C-4182-ADD0-5242F176C9F1}"/>
                  </a:ext>
                </a:extLst>
              </p:cNvPr>
              <p:cNvSpPr txBox="1"/>
              <p:nvPr/>
            </p:nvSpPr>
            <p:spPr>
              <a:xfrm>
                <a:off x="353417" y="6132579"/>
                <a:ext cx="11086477" cy="458074"/>
              </a:xfrm>
              <a:prstGeom prst="rect">
                <a:avLst/>
              </a:prstGeom>
              <a:noFill/>
            </p:spPr>
            <p:txBody>
              <a:bodyPr wrap="square" rtlCol="0">
                <a:spAutoFit/>
              </a:bodyPr>
              <a:lstStyle/>
              <a:p>
                <a:pPr>
                  <a:lnSpc>
                    <a:spcPct val="150000"/>
                  </a:lnSpc>
                  <a:spcBef>
                    <a:spcPts val="1200"/>
                  </a:spcBef>
                </a:pPr>
                <a:r>
                  <a:rPr lang="vi-VN" dirty="0">
                    <a:solidFill>
                      <a:schemeClr val="bg1"/>
                    </a:solidFill>
                    <a:latin typeface="Times New Roman (Headings)"/>
                  </a:rPr>
                  <a:t> Chi phí cơ hội bị mất một khách hàng ở ba nhóm khách hàng lần lượt là </a:t>
                </a:r>
                <a14:m>
                  <m:oMath xmlns:m="http://schemas.openxmlformats.org/officeDocument/2006/math">
                    <m:sSub>
                      <m:sSubPr>
                        <m:ctrlPr>
                          <a:rPr lang="vi-VN"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𝑐</m:t>
                        </m:r>
                      </m:e>
                      <m:sub>
                        <m:r>
                          <a:rPr lang="en-US" b="0" i="1" dirty="0" smtClean="0">
                            <a:solidFill>
                              <a:schemeClr val="bg1"/>
                            </a:solidFill>
                            <a:latin typeface="Cambria Math" panose="02040503050406030204" pitchFamily="18" charset="0"/>
                          </a:rPr>
                          <m:t>1</m:t>
                        </m:r>
                      </m:sub>
                    </m:sSub>
                  </m:oMath>
                </a14:m>
                <a:r>
                  <a:rPr lang="vi-VN" dirty="0">
                    <a:solidFill>
                      <a:schemeClr val="bg1"/>
                    </a:solidFill>
                    <a:latin typeface="Times New Roman (Headings)"/>
                  </a:rPr>
                  <a: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2</m:t>
                        </m:r>
                      </m:sub>
                    </m:sSub>
                  </m:oMath>
                </a14:m>
                <a:r>
                  <a:rPr lang="vi-VN" dirty="0">
                    <a:solidFill>
                      <a:schemeClr val="bg1"/>
                    </a:solidFill>
                    <a:latin typeface="Times New Roman (Headings)"/>
                  </a:rPr>
                  <a:t>,</a:t>
                </a:r>
                <a:r>
                  <a:rPr lang="en-US" dirty="0">
                    <a:solidFill>
                      <a:schemeClr val="bg1"/>
                    </a:solidFill>
                    <a:latin typeface="Times New Roman (Headings)"/>
                  </a:rPr>
                  <a: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3</m:t>
                        </m:r>
                      </m:sub>
                    </m:sSub>
                  </m:oMath>
                </a14:m>
                <a:r>
                  <a:rPr lang="vi-VN" dirty="0">
                    <a:solidFill>
                      <a:schemeClr val="bg1"/>
                    </a:solidFill>
                    <a:latin typeface="Times New Roman (Headings)"/>
                  </a:rPr>
                  <a:t> (trong đó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i="1" dirty="0">
                            <a:solidFill>
                              <a:schemeClr val="bg1"/>
                            </a:solidFill>
                            <a:latin typeface="Cambria Math" panose="02040503050406030204" pitchFamily="18" charset="0"/>
                          </a:rPr>
                          <m:t>1</m:t>
                        </m:r>
                      </m:sub>
                    </m:sSub>
                  </m:oMath>
                </a14:m>
                <a:r>
                  <a:rPr lang="vi-VN" dirty="0">
                    <a:solidFill>
                      <a:schemeClr val="bg1"/>
                    </a:solidFill>
                    <a:latin typeface="Times New Roman (Headings)"/>
                  </a:rPr>
                  <a:t> &gt;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2</m:t>
                        </m:r>
                      </m:sub>
                    </m:sSub>
                  </m:oMath>
                </a14:m>
                <a:r>
                  <a:rPr lang="vi-VN" dirty="0">
                    <a:solidFill>
                      <a:schemeClr val="bg1"/>
                    </a:solidFill>
                    <a:latin typeface="Times New Roman (Headings)"/>
                  </a:rPr>
                  <a:t> &gt; </a:t>
                </a:r>
                <a14:m>
                  <m:oMath xmlns:m="http://schemas.openxmlformats.org/officeDocument/2006/math">
                    <m:sSub>
                      <m:sSubPr>
                        <m:ctrlPr>
                          <a:rPr lang="vi-V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𝑐</m:t>
                        </m:r>
                      </m:e>
                      <m:sub>
                        <m:r>
                          <a:rPr lang="en-US" b="0" i="1" smtClean="0">
                            <a:solidFill>
                              <a:schemeClr val="bg1"/>
                            </a:solidFill>
                            <a:latin typeface="Cambria Math" panose="02040503050406030204" pitchFamily="18" charset="0"/>
                          </a:rPr>
                          <m:t>3</m:t>
                        </m:r>
                      </m:sub>
                    </m:sSub>
                  </m:oMath>
                </a14:m>
                <a:r>
                  <a:rPr lang="vi-VN" dirty="0">
                    <a:solidFill>
                      <a:schemeClr val="bg1"/>
                    </a:solidFill>
                    <a:latin typeface="Times New Roman (Headings)"/>
                  </a:rPr>
                  <a:t>)</a:t>
                </a:r>
                <a:endParaRPr lang="en-US" dirty="0">
                  <a:solidFill>
                    <a:schemeClr val="bg1"/>
                  </a:solidFill>
                  <a:latin typeface="Times New Roman (Headings)"/>
                </a:endParaRPr>
              </a:p>
            </p:txBody>
          </p:sp>
        </mc:Choice>
        <mc:Fallback xmlns="">
          <p:sp>
            <p:nvSpPr>
              <p:cNvPr id="22" name="TextBox 21">
                <a:extLst>
                  <a:ext uri="{FF2B5EF4-FFF2-40B4-BE49-F238E27FC236}">
                    <a16:creationId xmlns:a16="http://schemas.microsoft.com/office/drawing/2014/main" id="{813FA5C7-F48C-4182-ADD0-5242F176C9F1}"/>
                  </a:ext>
                </a:extLst>
              </p:cNvPr>
              <p:cNvSpPr txBox="1">
                <a:spLocks noRot="1" noChangeAspect="1" noMove="1" noResize="1" noEditPoints="1" noAdjustHandles="1" noChangeArrowheads="1" noChangeShapeType="1" noTextEdit="1"/>
              </p:cNvSpPr>
              <p:nvPr/>
            </p:nvSpPr>
            <p:spPr>
              <a:xfrm>
                <a:off x="353417" y="6132579"/>
                <a:ext cx="11086477" cy="458074"/>
              </a:xfrm>
              <a:prstGeom prst="rect">
                <a:avLst/>
              </a:prstGeom>
              <a:blipFill>
                <a:blip r:embed="rId2"/>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11530555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133</TotalTime>
  <Words>1114</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Cambria Math</vt:lpstr>
      <vt:lpstr>Gill Sans MT</vt:lpstr>
      <vt:lpstr>Times New Roman</vt:lpstr>
      <vt:lpstr>Times New Roman (Headings)</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Thùy Linh Vũ</dc:creator>
  <cp:lastModifiedBy>Thùy Linh Vũ</cp:lastModifiedBy>
  <cp:revision>17</cp:revision>
  <dcterms:created xsi:type="dcterms:W3CDTF">2020-07-12T09:54:22Z</dcterms:created>
  <dcterms:modified xsi:type="dcterms:W3CDTF">2020-07-12T16:22:54Z</dcterms:modified>
</cp:coreProperties>
</file>