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774" r:id="rId1"/>
  </p:sldMasterIdLst>
  <p:notesMasterIdLst>
    <p:notesMasterId r:id="rId3"/>
  </p:notesMasterIdLst>
  <p:sldIdLst>
    <p:sldId id="256" r:id="rId2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gQcZsfPmTGvyyFPu7izN7AyRV0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2475" tIns="46225" rIns="92475" bIns="46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82427" y="3"/>
            <a:ext cx="2929274" cy="4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103" y="575009"/>
            <a:ext cx="6620256" cy="3724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82427" y="8744096"/>
            <a:ext cx="2929274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Notes view: </a:t>
            </a: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4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2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21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sz="10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910">
          <p15:clr>
            <a:srgbClr val="F26B43"/>
          </p15:clr>
        </p15:guide>
        <p15:guide id="2" pos="2189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574675"/>
            <a:ext cx="66214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1:notes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509" name="Google Shape;509;p1:notes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 view: </a:t>
            </a: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2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5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587DA83-5663-4C9C-B9AA-0B40A3DAFF81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0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left arrow">
  <p:cSld name="Green left arrow">
    <p:bg>
      <p:bgPr>
        <a:solidFill>
          <a:srgbClr val="F2F2F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354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5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669AF7-7BEB-44E4-9852-375E34362B5B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17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7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9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1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3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2D6E202-B606-4609-B914-27C9371A1F6D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76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"/>
          <p:cNvSpPr txBox="1">
            <a:spLocks noGrp="1"/>
          </p:cNvSpPr>
          <p:nvPr>
            <p:ph type="title"/>
          </p:nvPr>
        </p:nvSpPr>
        <p:spPr>
          <a:xfrm>
            <a:off x="5172074" y="558268"/>
            <a:ext cx="5983605" cy="1079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rgbClr val="D4DF33"/>
              </a:buClr>
              <a:buSzPts val="3200"/>
            </a:pPr>
            <a:r>
              <a:rPr lang="en-US" sz="4800" b="1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  <a:ea typeface="+mj-ea"/>
                <a:cs typeface="+mj-cs"/>
              </a:rPr>
              <a:t>Executive Summary</a:t>
            </a:r>
          </a:p>
        </p:txBody>
      </p:sp>
      <p:pic>
        <p:nvPicPr>
          <p:cNvPr id="2" name="Picture 1" descr="Angled shot of pen on a graph">
            <a:extLst>
              <a:ext uri="{FF2B5EF4-FFF2-40B4-BE49-F238E27FC236}">
                <a16:creationId xmlns:a16="http://schemas.microsoft.com/office/drawing/2014/main" id="{95C8B698-76E6-6980-D992-C01CC732DC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8978" r="46443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sp>
        <p:nvSpPr>
          <p:cNvPr id="512" name="Google Shape;512;p1"/>
          <p:cNvSpPr txBox="1"/>
          <p:nvPr/>
        </p:nvSpPr>
        <p:spPr>
          <a:xfrm>
            <a:off x="6733030" y="1991210"/>
            <a:ext cx="4422649" cy="4389118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 fontScale="47500" lnSpcReduction="20000"/>
          </a:bodyPr>
          <a:lstStyle/>
          <a:p>
            <a:pPr marL="108000" marR="0" lvl="1" indent="0" algn="just" defTabSz="9144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Calibri" panose="020F0502020204030204" pitchFamily="34" charset="0"/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sym typeface="Trebuchet MS"/>
            </a:endParaRPr>
          </a:p>
          <a:p>
            <a:pPr marL="108000" marR="0" lvl="1" indent="0" algn="just" defTabSz="9144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Calibri" panose="020F0502020204030204" pitchFamily="34" charset="0"/>
              <a:buNone/>
            </a:pPr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sym typeface="Trebuchet MS"/>
              </a:rPr>
              <a:t>Churn is high </a:t>
            </a:r>
          </a:p>
          <a:p>
            <a:pPr marL="393750" marR="0" lvl="1" indent="-285750" algn="just" defTabSz="9144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sym typeface="Trebuchet MS"/>
              </a:rPr>
              <a:t>9.7% across 14,606 customers</a:t>
            </a:r>
          </a:p>
          <a:p>
            <a:pPr marL="108000" marR="0" lvl="1" algn="just" defTabSz="9144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  <a:sym typeface="Trebuchet MS"/>
            </a:endParaRPr>
          </a:p>
          <a:p>
            <a:pPr marL="108000" marR="0" lvl="1" algn="just" defTabSz="9144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  <a:sym typeface="Trebuchet MS"/>
            </a:endParaRPr>
          </a:p>
          <a:p>
            <a:pPr marL="108000" marR="0" lvl="1" algn="just" defTabSz="9144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sym typeface="Trebuchet MS"/>
              </a:rPr>
              <a:t>The predictive model is able to predict churn, but the main driver is not the customer’s price sensitivity </a:t>
            </a:r>
          </a:p>
          <a:p>
            <a:pPr marL="393750" marR="0" lvl="1" indent="-285750" algn="just" defTabSz="9144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sym typeface="Trebuchet MS"/>
              </a:rPr>
              <a:t>Last year electronic consumption, </a:t>
            </a:r>
            <a:r>
              <a:rPr lang="en-US" sz="2500" dirty="0">
                <a:latin typeface="Aptos" panose="020B0004020202020204" pitchFamily="34" charset="0"/>
              </a:rPr>
              <a:t>forecasted bill of meter rental for the next 12 months, and net margin seem to be the three largest drivers</a:t>
            </a:r>
          </a:p>
          <a:p>
            <a:pPr marL="108000" marR="0" lvl="1" algn="just" defTabSz="9144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  <a:sym typeface="Trebuchet MS"/>
            </a:endParaRPr>
          </a:p>
          <a:p>
            <a:pPr marL="108000" marR="0" lvl="1" algn="just" defTabSz="9144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sym typeface="Trebuchet MS"/>
              </a:rPr>
              <a:t>Discount strategy should be effective but targeted appropriately</a:t>
            </a:r>
          </a:p>
          <a:p>
            <a:pPr marL="393750" marR="0" lvl="1" indent="-285750" algn="just" defTabSz="9144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sym typeface="Trebuchet MS"/>
              </a:rPr>
              <a:t>Discount to only high-value customers with high churn probability </a:t>
            </a:r>
          </a:p>
          <a:p>
            <a:pPr marL="108000" marR="0" lvl="1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sym typeface="Trebuchet MS"/>
            </a:endParaRPr>
          </a:p>
          <a:p>
            <a:pPr marL="323999" lvl="1" indent="-216000" defTabSz="9144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Calibri" panose="020F050202020403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sym typeface="Trebuchet MS"/>
            </a:endParaRPr>
          </a:p>
          <a:p>
            <a:pPr marL="323999" lvl="1" indent="-216000" defTabSz="9144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Calibri" panose="020F050202020403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sym typeface="Trebuchet MS"/>
            </a:endParaRPr>
          </a:p>
        </p:txBody>
      </p:sp>
      <p:sp>
        <p:nvSpPr>
          <p:cNvPr id="513" name="Google Shape;513;p1"/>
          <p:cNvSpPr txBox="1"/>
          <p:nvPr/>
        </p:nvSpPr>
        <p:spPr>
          <a:xfrm>
            <a:off x="721658" y="1533900"/>
            <a:ext cx="3136800" cy="3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latin typeface="Trebuchet MS"/>
                <a:ea typeface="Trebuchet MS"/>
                <a:cs typeface="Trebuchet MS"/>
                <a:sym typeface="Trebuchet MS"/>
              </a:rPr>
              <a:t>A good executive summary provides all the key information in one slide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latin typeface="Trebuchet MS"/>
                <a:ea typeface="Trebuchet MS"/>
                <a:cs typeface="Trebuchet MS"/>
                <a:sym typeface="Trebuchet MS"/>
              </a:rPr>
              <a:t>Consultants typically communicate in a “top down” or pyramid fashion, starting with the conclusion and then providing the supporting information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latin typeface="Trebuchet MS"/>
                <a:ea typeface="Trebuchet MS"/>
                <a:cs typeface="Trebuchet MS"/>
                <a:sym typeface="Trebuchet MS"/>
              </a:rPr>
              <a:t>The goal is to communicate as much information in as few words as possible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Graphic 4" descr="Bar graph with upward trend outline">
            <a:extLst>
              <a:ext uri="{FF2B5EF4-FFF2-40B4-BE49-F238E27FC236}">
                <a16:creationId xmlns:a16="http://schemas.microsoft.com/office/drawing/2014/main" id="{8A7109E4-D9E7-59B6-742D-0D5CD76D0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1735" y="1938324"/>
            <a:ext cx="1097280" cy="109728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F780554E-D87E-FA28-831D-C5171B1C5F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98685" y="3428847"/>
            <a:ext cx="1197864" cy="1197864"/>
          </a:xfrm>
          <a:prstGeom prst="rect">
            <a:avLst/>
          </a:prstGeom>
        </p:spPr>
      </p:pic>
      <p:pic>
        <p:nvPicPr>
          <p:cNvPr id="9" name="Graphic 8" descr="Tag outline">
            <a:extLst>
              <a:ext uri="{FF2B5EF4-FFF2-40B4-BE49-F238E27FC236}">
                <a16:creationId xmlns:a16="http://schemas.microsoft.com/office/drawing/2014/main" id="{FAA7739C-01DA-6F91-AB47-6100E780D5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7528" y="4907227"/>
            <a:ext cx="1197864" cy="1197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A3B55C-67CB-933B-747D-AC522D3F994A}"/>
              </a:ext>
            </a:extLst>
          </p:cNvPr>
          <p:cNvSpPr txBox="1"/>
          <p:nvPr/>
        </p:nvSpPr>
        <p:spPr>
          <a:xfrm>
            <a:off x="5829299" y="5388108"/>
            <a:ext cx="441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rgbClr val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58</TotalTime>
  <Words>126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Corbel</vt:lpstr>
      <vt:lpstr>Trebuchet MS</vt:lpstr>
      <vt:lpstr>Wingdings</vt:lpstr>
      <vt:lpstr>Banded</vt:lpstr>
      <vt:lpstr>Executive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 best practice</dc:title>
  <dc:creator>The Boston Consulting Group</dc:creator>
  <cp:lastModifiedBy>NGUYEN, LILLY H.K.L. (Student)</cp:lastModifiedBy>
  <cp:revision>35</cp:revision>
  <dcterms:created xsi:type="dcterms:W3CDTF">2016-11-04T11:46:04Z</dcterms:created>
  <dcterms:modified xsi:type="dcterms:W3CDTF">2024-08-21T14:00:37Z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</Properties>
</file>