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sldIdLst>
    <p:sldId id="256" r:id="rId5"/>
    <p:sldId id="302" r:id="rId6"/>
    <p:sldId id="303" r:id="rId7"/>
    <p:sldId id="280" r:id="rId8"/>
    <p:sldId id="301" r:id="rId9"/>
    <p:sldId id="312" r:id="rId10"/>
    <p:sldId id="306" r:id="rId11"/>
    <p:sldId id="304" r:id="rId12"/>
    <p:sldId id="313" r:id="rId13"/>
    <p:sldId id="314" r:id="rId14"/>
    <p:sldId id="305" r:id="rId15"/>
    <p:sldId id="315" r:id="rId16"/>
    <p:sldId id="316" r:id="rId17"/>
    <p:sldId id="318" r:id="rId18"/>
    <p:sldId id="317" r:id="rId19"/>
    <p:sldId id="319" r:id="rId20"/>
    <p:sldId id="320" r:id="rId21"/>
    <p:sldId id="321" r:id="rId22"/>
    <p:sldId id="322" r:id="rId23"/>
    <p:sldId id="323" r:id="rId24"/>
    <p:sldId id="336" r:id="rId25"/>
    <p:sldId id="324" r:id="rId26"/>
    <p:sldId id="325" r:id="rId27"/>
    <p:sldId id="327" r:id="rId28"/>
    <p:sldId id="328" r:id="rId29"/>
    <p:sldId id="329" r:id="rId30"/>
    <p:sldId id="330" r:id="rId31"/>
    <p:sldId id="331" r:id="rId32"/>
    <p:sldId id="309" r:id="rId33"/>
    <p:sldId id="332" r:id="rId34"/>
    <p:sldId id="333" r:id="rId35"/>
    <p:sldId id="334" r:id="rId36"/>
    <p:sldId id="335"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35CEF8-8955-4AB9-BDF8-B10874EDE398}">
          <p14:sldIdLst>
            <p14:sldId id="256"/>
            <p14:sldId id="302"/>
            <p14:sldId id="303"/>
            <p14:sldId id="280"/>
            <p14:sldId id="301"/>
            <p14:sldId id="312"/>
            <p14:sldId id="306"/>
            <p14:sldId id="304"/>
            <p14:sldId id="313"/>
            <p14:sldId id="314"/>
            <p14:sldId id="305"/>
            <p14:sldId id="315"/>
            <p14:sldId id="316"/>
            <p14:sldId id="318"/>
            <p14:sldId id="317"/>
            <p14:sldId id="319"/>
            <p14:sldId id="320"/>
            <p14:sldId id="321"/>
            <p14:sldId id="322"/>
            <p14:sldId id="323"/>
            <p14:sldId id="336"/>
            <p14:sldId id="324"/>
            <p14:sldId id="325"/>
            <p14:sldId id="327"/>
            <p14:sldId id="328"/>
            <p14:sldId id="329"/>
            <p14:sldId id="330"/>
            <p14:sldId id="331"/>
            <p14:sldId id="309"/>
            <p14:sldId id="332"/>
            <p14:sldId id="333"/>
            <p14:sldId id="334"/>
            <p14:sldId id="335"/>
            <p14:sldId id="281"/>
          </p14:sldIdLst>
        </p14:section>
      </p14:sectionLst>
    </p:ex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pc" initials="p" lastIdx="3" clrIdx="3">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1"/>
  </p:normalViewPr>
  <p:slideViewPr>
    <p:cSldViewPr>
      <p:cViewPr varScale="1">
        <p:scale>
          <a:sx n="87" d="100"/>
          <a:sy n="87" d="100"/>
        </p:scale>
        <p:origin x="480" y="77"/>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4-10-22T14:23:24.928" idx="1">
    <p:pos x="793" y="3111"/>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4-10-22T15:22:00.118" idx="2">
    <p:pos x="5514" y="64"/>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43000" y="1676400"/>
            <a:ext cx="10040112" cy="2387600"/>
          </a:xfrm>
        </p:spPr>
        <p:txBody>
          <a:bodyPr/>
          <a:lstStyle/>
          <a:p>
            <a:pPr algn="ctr"/>
            <a:r>
              <a:rPr lang="en-US" sz="7200" i="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Data Structures and Algorithms </a:t>
            </a:r>
            <a:endParaRPr lang="en-US" sz="85700"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447800" y="4343400"/>
            <a:ext cx="10040112" cy="1280160"/>
          </a:xfrm>
        </p:spPr>
        <p:txBody>
          <a:bodyPr/>
          <a:lstStyle/>
          <a:p>
            <a:pPr algn="r"/>
            <a:r>
              <a:rPr lang="en-US" dirty="0"/>
              <a:t>Nguyen Quang Linh</a:t>
            </a:r>
          </a:p>
          <a:p>
            <a:pPr algn="r"/>
            <a:r>
              <a:rPr lang="en-US" dirty="0"/>
              <a:t>BH01804​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43000" y="1905000"/>
            <a:ext cx="10363200" cy="2387600"/>
          </a:xfrm>
        </p:spPr>
        <p:txBody>
          <a:bodyPr anchor="t">
            <a:noAutofit/>
          </a:bodyPr>
          <a:lstStyle/>
          <a:p>
            <a:pPr algn="ctr"/>
            <a:r>
              <a:rPr lang="en-US" sz="7200" i="1" dirty="0">
                <a:effectLst>
                  <a:outerShdw blurRad="38100" dist="38100" dir="2700000" algn="tl">
                    <a:srgbClr val="000000">
                      <a:alpha val="43137"/>
                    </a:srgbClr>
                  </a:outerShdw>
                </a:effectLst>
                <a:latin typeface="Calibri" panose="020F0502020204030204" pitchFamily="34" charset="0"/>
              </a:rPr>
              <a:t>3. Memory Stack In Function Call</a:t>
            </a:r>
            <a:br>
              <a:rPr lang="en-US" sz="1600" dirty="0"/>
            </a:br>
            <a:endParaRPr lang="en-US" sz="7200" i="1" dirty="0">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209495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152400" y="-266700"/>
            <a:ext cx="3886200" cy="1905000"/>
          </a:xfrm>
        </p:spPr>
        <p:txBody>
          <a:bodyPr/>
          <a:lstStyle/>
          <a:p>
            <a:pPr algn="l"/>
            <a:r>
              <a:rPr lang="en-US" sz="2800" dirty="0"/>
              <a:t>Memory Stack Definition</a:t>
            </a:r>
          </a:p>
        </p:txBody>
      </p:sp>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4" name="Content Placeholder 5">
            <a:extLst>
              <a:ext uri="{FF2B5EF4-FFF2-40B4-BE49-F238E27FC236}">
                <a16:creationId xmlns:a16="http://schemas.microsoft.com/office/drawing/2014/main" id="{80E79474-C479-1B11-1FBA-88407D26A52A}"/>
              </a:ext>
            </a:extLst>
          </p:cNvPr>
          <p:cNvSpPr>
            <a:spLocks noGrp="1"/>
          </p:cNvSpPr>
          <p:nvPr>
            <p:ph sz="half" idx="2"/>
          </p:nvPr>
        </p:nvSpPr>
        <p:spPr>
          <a:xfrm>
            <a:off x="457200" y="1307823"/>
            <a:ext cx="3886200" cy="2514600"/>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b="1" dirty="0"/>
              <a:t>1. Concept:</a:t>
            </a:r>
          </a:p>
          <a:p>
            <a:r>
              <a:rPr lang="en-US" dirty="0"/>
              <a:t>Memory Stack is an important data structure in programming, especially in systems programming. Stacks are used to manage memory for local variables, store program state, and make function calls during execution.</a:t>
            </a:r>
          </a:p>
        </p:txBody>
      </p:sp>
      <p:sp>
        <p:nvSpPr>
          <p:cNvPr id="15" name="TextBox 14">
            <a:extLst>
              <a:ext uri="{FF2B5EF4-FFF2-40B4-BE49-F238E27FC236}">
                <a16:creationId xmlns:a16="http://schemas.microsoft.com/office/drawing/2014/main" id="{D2177207-C249-1345-53A0-545B37446F8A}"/>
              </a:ext>
            </a:extLst>
          </p:cNvPr>
          <p:cNvSpPr txBox="1"/>
          <p:nvPr/>
        </p:nvSpPr>
        <p:spPr>
          <a:xfrm>
            <a:off x="5486400" y="1447800"/>
            <a:ext cx="48768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2. Functions and Roles of Memory Stacks</a:t>
            </a:r>
          </a:p>
          <a:p>
            <a:pPr marL="285750" indent="-285750">
              <a:buFont typeface="Arial" panose="020B0604020202020204" pitchFamily="34" charset="0"/>
              <a:buChar char="•"/>
            </a:pPr>
            <a:r>
              <a:rPr lang="en-US" dirty="0"/>
              <a:t>Memory Management</a:t>
            </a:r>
          </a:p>
          <a:p>
            <a:pPr marL="285750" indent="-285750">
              <a:buFont typeface="Arial" panose="020B0604020202020204" pitchFamily="34" charset="0"/>
              <a:buChar char="•"/>
            </a:pPr>
            <a:r>
              <a:rPr lang="en-US" dirty="0"/>
              <a:t>Function Calling</a:t>
            </a:r>
          </a:p>
          <a:p>
            <a:pPr marL="285750" indent="-285750">
              <a:buFont typeface="Arial" panose="020B0604020202020204" pitchFamily="34" charset="0"/>
              <a:buChar char="•"/>
            </a:pPr>
            <a:r>
              <a:rPr lang="en-US" dirty="0"/>
              <a:t>Recursion Management</a:t>
            </a:r>
          </a:p>
        </p:txBody>
      </p:sp>
      <p:sp>
        <p:nvSpPr>
          <p:cNvPr id="16" name="TextBox 15">
            <a:extLst>
              <a:ext uri="{FF2B5EF4-FFF2-40B4-BE49-F238E27FC236}">
                <a16:creationId xmlns:a16="http://schemas.microsoft.com/office/drawing/2014/main" id="{8588C8DA-0D25-EAE6-264C-7B5F7561F342}"/>
              </a:ext>
            </a:extLst>
          </p:cNvPr>
          <p:cNvSpPr txBox="1"/>
          <p:nvPr/>
        </p:nvSpPr>
        <p:spPr>
          <a:xfrm>
            <a:off x="4953000" y="3505200"/>
            <a:ext cx="62484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a:t>3. Benefits of Stack Memory</a:t>
            </a:r>
          </a:p>
          <a:p>
            <a:pPr marL="285750" indent="-285750">
              <a:buFont typeface="Arial" panose="020B0604020202020204" pitchFamily="34" charset="0"/>
              <a:buChar char="•"/>
            </a:pPr>
            <a:r>
              <a:rPr lang="en-US" dirty="0"/>
              <a:t>Fast Access Speed: Accessing and managing memory in the stack is faster than in the heap (dynamic memory) due to the simple management mechanism.</a:t>
            </a:r>
          </a:p>
          <a:p>
            <a:pPr marL="285750" indent="-285750">
              <a:buFont typeface="Arial" panose="020B0604020202020204" pitchFamily="34" charset="0"/>
              <a:buChar char="•"/>
            </a:pPr>
            <a:r>
              <a:rPr lang="en-US" dirty="0"/>
              <a:t>Automatic Release: When the function completes, the corresponding stack frame is automatically released, reducing the risk of memory leaks.</a:t>
            </a:r>
          </a:p>
        </p:txBody>
      </p:sp>
    </p:spTree>
    <p:extLst>
      <p:ext uri="{BB962C8B-B14F-4D97-AF65-F5344CB8AC3E}">
        <p14:creationId xmlns:p14="http://schemas.microsoft.com/office/powerpoint/2010/main" val="77226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A0AD-52EA-8A3D-00F9-72C649D792FF}"/>
              </a:ext>
            </a:extLst>
          </p:cNvPr>
          <p:cNvSpPr>
            <a:spLocks noGrp="1"/>
          </p:cNvSpPr>
          <p:nvPr>
            <p:ph type="title"/>
          </p:nvPr>
        </p:nvSpPr>
        <p:spPr>
          <a:xfrm>
            <a:off x="-428244" y="-533400"/>
            <a:ext cx="6172200" cy="2588745"/>
          </a:xfrm>
        </p:spPr>
        <p:txBody>
          <a:bodyPr/>
          <a:lstStyle/>
          <a:p>
            <a:r>
              <a:rPr lang="en-US" sz="3600" dirty="0"/>
              <a:t>Operations on Memory Stack</a:t>
            </a:r>
          </a:p>
        </p:txBody>
      </p:sp>
      <p:sp>
        <p:nvSpPr>
          <p:cNvPr id="3" name="Text Placeholder 2">
            <a:extLst>
              <a:ext uri="{FF2B5EF4-FFF2-40B4-BE49-F238E27FC236}">
                <a16:creationId xmlns:a16="http://schemas.microsoft.com/office/drawing/2014/main" id="{90961576-ECF8-2387-1D6B-533B869103A2}"/>
              </a:ext>
            </a:extLst>
          </p:cNvPr>
          <p:cNvSpPr>
            <a:spLocks noGrp="1"/>
          </p:cNvSpPr>
          <p:nvPr>
            <p:ph type="body" idx="1"/>
          </p:nvPr>
        </p:nvSpPr>
        <p:spPr>
          <a:xfrm>
            <a:off x="539262" y="2383714"/>
            <a:ext cx="3419856" cy="649068"/>
          </a:xfrm>
        </p:spPr>
        <p:txBody>
          <a:bodyPr/>
          <a:lstStyle/>
          <a:p>
            <a:r>
              <a:rPr lang="en-US" sz="1400" dirty="0"/>
              <a:t>Push: Add New Stack Frame</a:t>
            </a:r>
          </a:p>
        </p:txBody>
      </p:sp>
      <p:sp>
        <p:nvSpPr>
          <p:cNvPr id="4" name="Content Placeholder 3">
            <a:extLst>
              <a:ext uri="{FF2B5EF4-FFF2-40B4-BE49-F238E27FC236}">
                <a16:creationId xmlns:a16="http://schemas.microsoft.com/office/drawing/2014/main" id="{642609F2-7307-B671-065E-0168414672CB}"/>
              </a:ext>
            </a:extLst>
          </p:cNvPr>
          <p:cNvSpPr>
            <a:spLocks noGrp="1"/>
          </p:cNvSpPr>
          <p:nvPr>
            <p:ph sz="half" idx="2"/>
          </p:nvPr>
        </p:nvSpPr>
        <p:spPr>
          <a:xfrm>
            <a:off x="533400" y="3038019"/>
            <a:ext cx="3419856" cy="2925554"/>
          </a:xfrm>
        </p:spPr>
        <p:style>
          <a:lnRef idx="1">
            <a:schemeClr val="accent3"/>
          </a:lnRef>
          <a:fillRef idx="2">
            <a:schemeClr val="accent3"/>
          </a:fillRef>
          <a:effectRef idx="1">
            <a:schemeClr val="accent3"/>
          </a:effectRef>
          <a:fontRef idx="minor">
            <a:schemeClr val="dk1"/>
          </a:fontRef>
        </p:style>
        <p:txBody>
          <a:bodyPr/>
          <a:lstStyle/>
          <a:p>
            <a:r>
              <a:rPr lang="en-US" dirty="0"/>
              <a:t>When a function is called, a new stack frame is created and added to the top of the stack.</a:t>
            </a:r>
          </a:p>
          <a:p>
            <a:r>
              <a:rPr lang="en-US" dirty="0"/>
              <a:t>This frame contains the function's parameters and return address, helping the program know where to continue when the function ends.</a:t>
            </a:r>
          </a:p>
        </p:txBody>
      </p:sp>
      <p:sp>
        <p:nvSpPr>
          <p:cNvPr id="12" name="Text Placeholder 11">
            <a:extLst>
              <a:ext uri="{FF2B5EF4-FFF2-40B4-BE49-F238E27FC236}">
                <a16:creationId xmlns:a16="http://schemas.microsoft.com/office/drawing/2014/main" id="{B1A869CC-7228-424F-689B-19D4CEA20FF0}"/>
              </a:ext>
            </a:extLst>
          </p:cNvPr>
          <p:cNvSpPr>
            <a:spLocks noGrp="1"/>
          </p:cNvSpPr>
          <p:nvPr>
            <p:ph type="body" sz="quarter" idx="3"/>
          </p:nvPr>
        </p:nvSpPr>
        <p:spPr>
          <a:xfrm>
            <a:off x="4387948" y="2398603"/>
            <a:ext cx="3419856" cy="584775"/>
          </a:xfrm>
        </p:spPr>
        <p:txBody>
          <a:bodyPr/>
          <a:lstStyle/>
          <a:p>
            <a:r>
              <a:rPr lang="en-US" sz="1400" dirty="0"/>
              <a:t>Pop: Removing a Stack Frame</a:t>
            </a:r>
          </a:p>
        </p:txBody>
      </p:sp>
      <p:sp>
        <p:nvSpPr>
          <p:cNvPr id="14" name="Content Placeholder 13">
            <a:extLst>
              <a:ext uri="{FF2B5EF4-FFF2-40B4-BE49-F238E27FC236}">
                <a16:creationId xmlns:a16="http://schemas.microsoft.com/office/drawing/2014/main" id="{110B594D-EC9B-B552-2A8F-EE5113E8B143}"/>
              </a:ext>
            </a:extLst>
          </p:cNvPr>
          <p:cNvSpPr>
            <a:spLocks noGrp="1"/>
          </p:cNvSpPr>
          <p:nvPr>
            <p:ph sz="quarter" idx="4"/>
          </p:nvPr>
        </p:nvSpPr>
        <p:spPr>
          <a:xfrm>
            <a:off x="4387948" y="3060136"/>
            <a:ext cx="3419856" cy="2378700"/>
          </a:xfrm>
        </p:spPr>
        <p:style>
          <a:lnRef idx="1">
            <a:schemeClr val="accent3"/>
          </a:lnRef>
          <a:fillRef idx="2">
            <a:schemeClr val="accent3"/>
          </a:fillRef>
          <a:effectRef idx="1">
            <a:schemeClr val="accent3"/>
          </a:effectRef>
          <a:fontRef idx="minor">
            <a:schemeClr val="dk1"/>
          </a:fontRef>
        </p:style>
        <p:txBody>
          <a:bodyPr/>
          <a:lstStyle/>
          <a:p>
            <a:r>
              <a:rPr lang="en-US" dirty="0"/>
              <a:t>When a function completes, the corresponding stack frame is removed (pop) from the top of the stack.</a:t>
            </a:r>
          </a:p>
          <a:p>
            <a:r>
              <a:rPr lang="en-US" dirty="0"/>
              <a:t>This frees up memory and returns control to the calling function.</a:t>
            </a:r>
          </a:p>
        </p:txBody>
      </p:sp>
      <p:sp>
        <p:nvSpPr>
          <p:cNvPr id="9" name="Text Placeholder 8">
            <a:extLst>
              <a:ext uri="{FF2B5EF4-FFF2-40B4-BE49-F238E27FC236}">
                <a16:creationId xmlns:a16="http://schemas.microsoft.com/office/drawing/2014/main" id="{EBAA58E7-F0D8-F39A-CEFD-71E5913073EF}"/>
              </a:ext>
            </a:extLst>
          </p:cNvPr>
          <p:cNvSpPr>
            <a:spLocks noGrp="1"/>
          </p:cNvSpPr>
          <p:nvPr>
            <p:ph type="body" sz="quarter" idx="13"/>
          </p:nvPr>
        </p:nvSpPr>
        <p:spPr>
          <a:xfrm>
            <a:off x="8238588" y="2342488"/>
            <a:ext cx="3419856" cy="365760"/>
          </a:xfrm>
        </p:spPr>
        <p:txBody>
          <a:bodyPr/>
          <a:lstStyle/>
          <a:p>
            <a:r>
              <a:rPr lang="en-US" sz="1400" dirty="0"/>
              <a:t>Peek: View Information Without Performing an Operation</a:t>
            </a:r>
          </a:p>
        </p:txBody>
      </p:sp>
      <p:sp>
        <p:nvSpPr>
          <p:cNvPr id="10" name="Content Placeholder 9">
            <a:extLst>
              <a:ext uri="{FF2B5EF4-FFF2-40B4-BE49-F238E27FC236}">
                <a16:creationId xmlns:a16="http://schemas.microsoft.com/office/drawing/2014/main" id="{E54F306D-CD94-F11A-8633-26962EE68BF7}"/>
              </a:ext>
            </a:extLst>
          </p:cNvPr>
          <p:cNvSpPr>
            <a:spLocks noGrp="1"/>
          </p:cNvSpPr>
          <p:nvPr>
            <p:ph sz="quarter" idx="14"/>
          </p:nvPr>
        </p:nvSpPr>
        <p:spPr>
          <a:xfrm>
            <a:off x="8153400" y="3088807"/>
            <a:ext cx="3419856" cy="2925554"/>
          </a:xfrm>
        </p:spPr>
        <p:style>
          <a:lnRef idx="1">
            <a:schemeClr val="accent3"/>
          </a:lnRef>
          <a:fillRef idx="2">
            <a:schemeClr val="accent3"/>
          </a:fillRef>
          <a:effectRef idx="1">
            <a:schemeClr val="accent3"/>
          </a:effectRef>
          <a:fontRef idx="minor">
            <a:schemeClr val="dk1"/>
          </a:fontRef>
        </p:style>
        <p:txBody>
          <a:bodyPr/>
          <a:lstStyle/>
          <a:p>
            <a:r>
              <a:rPr lang="en-US" dirty="0"/>
              <a:t>The Peek operation allows you to view the return address or parameters of a function without removing the stack frame.</a:t>
            </a:r>
          </a:p>
          <a:p>
            <a:r>
              <a:rPr lang="en-US" dirty="0"/>
              <a:t>This is useful when you need to examine information without changing the state of the stack.</a:t>
            </a:r>
          </a:p>
        </p:txBody>
      </p:sp>
      <p:sp>
        <p:nvSpPr>
          <p:cNvPr id="8" name="Slide Number Placeholder 7">
            <a:extLst>
              <a:ext uri="{FF2B5EF4-FFF2-40B4-BE49-F238E27FC236}">
                <a16:creationId xmlns:a16="http://schemas.microsoft.com/office/drawing/2014/main" id="{94786B75-8C5A-A01F-F202-D3CB14D3031F}"/>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5" name="TextBox 4">
            <a:extLst>
              <a:ext uri="{FF2B5EF4-FFF2-40B4-BE49-F238E27FC236}">
                <a16:creationId xmlns:a16="http://schemas.microsoft.com/office/drawing/2014/main" id="{E269DAEA-82A1-9514-43B4-9DB0A4FC0064}"/>
              </a:ext>
            </a:extLst>
          </p:cNvPr>
          <p:cNvSpPr txBox="1"/>
          <p:nvPr/>
        </p:nvSpPr>
        <p:spPr>
          <a:xfrm>
            <a:off x="580448" y="1401535"/>
            <a:ext cx="10392351"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t>The memory stack supports several basic operations that help manage stack frames during program execution. Here are the three main operations: Push, Pop, and Peek.</a:t>
            </a:r>
          </a:p>
        </p:txBody>
      </p:sp>
    </p:spTree>
    <p:extLst>
      <p:ext uri="{BB962C8B-B14F-4D97-AF65-F5344CB8AC3E}">
        <p14:creationId xmlns:p14="http://schemas.microsoft.com/office/powerpoint/2010/main" val="64229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152400" y="392"/>
            <a:ext cx="5562600" cy="1133294"/>
          </a:xfrm>
        </p:spPr>
        <p:txBody>
          <a:bodyPr/>
          <a:lstStyle/>
          <a:p>
            <a:pPr algn="l"/>
            <a:r>
              <a:rPr lang="en-US" sz="2800" b="1" dirty="0"/>
              <a:t>How to Make Function Calls Using Stacks</a:t>
            </a:r>
            <a:endParaRPr lang="en-US" sz="28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228600" y="1418492"/>
            <a:ext cx="5334000" cy="4588054"/>
          </a:xfrm>
          <a:solidFill>
            <a:schemeClr val="accent1"/>
          </a:solidFill>
        </p:spPr>
        <p:style>
          <a:lnRef idx="1">
            <a:schemeClr val="accent6"/>
          </a:lnRef>
          <a:fillRef idx="2">
            <a:schemeClr val="accent6"/>
          </a:fillRef>
          <a:effectRef idx="1">
            <a:schemeClr val="accent6"/>
          </a:effectRef>
          <a:fontRef idx="minor">
            <a:schemeClr val="dk1"/>
          </a:fontRef>
        </p:style>
        <p:txBody>
          <a:bodyPr/>
          <a:lstStyle/>
          <a:p>
            <a:r>
              <a:rPr lang="en-US" b="1" dirty="0">
                <a:latin typeface="Calibri" panose="020F0502020204030204" pitchFamily="34" charset="0"/>
                <a:ea typeface="Calibri" panose="020F0502020204030204" pitchFamily="34" charset="0"/>
                <a:cs typeface="Calibri" panose="020F0502020204030204" pitchFamily="34" charset="0"/>
              </a:rPr>
              <a:t>1. When Calling a Function: Push Operation</a:t>
            </a:r>
          </a:p>
          <a:p>
            <a:r>
              <a:rPr lang="en-US" sz="1400" b="1" dirty="0">
                <a:latin typeface="Calibri" panose="020F0502020204030204" pitchFamily="34" charset="0"/>
                <a:ea typeface="Calibri" panose="020F0502020204030204" pitchFamily="34" charset="0"/>
                <a:cs typeface="Calibri" panose="020F0502020204030204" pitchFamily="34" charset="0"/>
              </a:rPr>
              <a:t>a. Storing the Return Address:</a:t>
            </a:r>
          </a:p>
          <a:p>
            <a:pPr marL="285750"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As soon as a function is called, the address that the program will return to after the function completes is pushed onto the stack. This ensures that the program knows where to continue from.</a:t>
            </a:r>
          </a:p>
          <a:p>
            <a:r>
              <a:rPr lang="en-US" sz="1400" b="1" dirty="0">
                <a:latin typeface="Calibri" panose="020F0502020204030204" pitchFamily="34" charset="0"/>
                <a:ea typeface="Calibri" panose="020F0502020204030204" pitchFamily="34" charset="0"/>
                <a:cs typeface="Calibri" panose="020F0502020204030204" pitchFamily="34" charset="0"/>
              </a:rPr>
              <a:t>b. Storing Function Parameters:</a:t>
            </a:r>
          </a:p>
          <a:p>
            <a:pPr marL="285750"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All parameters passed to the function will also be stored in a new stack frame. Each parameter is pushed onto the stack in order from left to right.</a:t>
            </a:r>
          </a:p>
          <a:p>
            <a:r>
              <a:rPr lang="en-US" sz="1400" b="1" dirty="0">
                <a:latin typeface="Calibri" panose="020F0502020204030204" pitchFamily="34" charset="0"/>
                <a:ea typeface="Calibri" panose="020F0502020204030204" pitchFamily="34" charset="0"/>
                <a:cs typeface="Calibri" panose="020F0502020204030204" pitchFamily="34" charset="0"/>
              </a:rPr>
              <a:t>c. Storing Local Variables:</a:t>
            </a:r>
          </a:p>
          <a:p>
            <a:pPr marL="285750" indent="-2857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All local variables of the function will be initialized and stored onto the stack. This allows the function to access and modify these variables during execution.</a:t>
            </a:r>
          </a:p>
        </p:txBody>
      </p:sp>
      <p:sp>
        <p:nvSpPr>
          <p:cNvPr id="2" name="TextBox 1">
            <a:extLst>
              <a:ext uri="{FF2B5EF4-FFF2-40B4-BE49-F238E27FC236}">
                <a16:creationId xmlns:a16="http://schemas.microsoft.com/office/drawing/2014/main" id="{CF6AE511-A977-F925-3751-08B3310F23AD}"/>
              </a:ext>
            </a:extLst>
          </p:cNvPr>
          <p:cNvSpPr txBox="1"/>
          <p:nvPr/>
        </p:nvSpPr>
        <p:spPr>
          <a:xfrm>
            <a:off x="6324600" y="1418492"/>
            <a:ext cx="55626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2. Function Execution</a:t>
            </a:r>
          </a:p>
          <a:p>
            <a:pPr marL="285750" indent="-285750">
              <a:buFont typeface="Arial" panose="020B0604020202020204" pitchFamily="34" charset="0"/>
              <a:buChar char="•"/>
            </a:pPr>
            <a:r>
              <a:rPr lang="en-US" sz="1600" spc="100" dirty="0">
                <a:latin typeface="Calibri" panose="020F0502020204030204" pitchFamily="34" charset="0"/>
                <a:ea typeface="Calibri" panose="020F0502020204030204" pitchFamily="34" charset="0"/>
                <a:cs typeface="Calibri" panose="020F0502020204030204" pitchFamily="34" charset="0"/>
              </a:rPr>
              <a:t>When the function is called, the program begins executing the statements inside the function. At this point, the program can access the parameters and local variables stored on the stack.</a:t>
            </a:r>
          </a:p>
        </p:txBody>
      </p:sp>
      <p:sp>
        <p:nvSpPr>
          <p:cNvPr id="5" name="TextBox 4">
            <a:extLst>
              <a:ext uri="{FF2B5EF4-FFF2-40B4-BE49-F238E27FC236}">
                <a16:creationId xmlns:a16="http://schemas.microsoft.com/office/drawing/2014/main" id="{11B83126-57F6-178B-A57C-3B085F887F0F}"/>
              </a:ext>
            </a:extLst>
          </p:cNvPr>
          <p:cNvSpPr txBox="1"/>
          <p:nvPr/>
        </p:nvSpPr>
        <p:spPr>
          <a:xfrm>
            <a:off x="6324600" y="3333373"/>
            <a:ext cx="5562600" cy="253402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3. When the Function Finishes: Pop Operation</a:t>
            </a:r>
          </a:p>
          <a:p>
            <a:pPr>
              <a:lnSpc>
                <a:spcPct val="150000"/>
              </a:lnSpc>
              <a:spcBef>
                <a:spcPts val="1000"/>
              </a:spcBef>
            </a:pPr>
            <a:r>
              <a:rPr lang="en-US" sz="1400" b="1" spc="100" dirty="0">
                <a:latin typeface="Calibri" panose="020F0502020204030204" pitchFamily="34" charset="0"/>
                <a:ea typeface="Calibri" panose="020F0502020204030204" pitchFamily="34" charset="0"/>
                <a:cs typeface="Calibri" panose="020F0502020204030204" pitchFamily="34" charset="0"/>
              </a:rPr>
              <a:t>a. Release the Stack:</a:t>
            </a:r>
          </a:p>
          <a:p>
            <a:pPr marL="285750" indent="-285750">
              <a:buFont typeface="Arial" panose="020B0604020202020204" pitchFamily="34" charset="0"/>
              <a:buChar char="•"/>
            </a:pPr>
            <a:r>
              <a:rPr lang="en-US" sz="1400" spc="100" dirty="0">
                <a:latin typeface="Calibri" panose="020F0502020204030204" pitchFamily="34" charset="0"/>
                <a:ea typeface="Calibri" panose="020F0502020204030204" pitchFamily="34" charset="0"/>
                <a:cs typeface="Calibri" panose="020F0502020204030204" pitchFamily="34" charset="0"/>
              </a:rPr>
              <a:t>When the function completes, the corresponding stack frame is removed (pop) from the stack. This frees up the memory allocated for the parameters and local variables.</a:t>
            </a:r>
          </a:p>
          <a:p>
            <a:pPr>
              <a:lnSpc>
                <a:spcPct val="150000"/>
              </a:lnSpc>
              <a:spcBef>
                <a:spcPts val="1000"/>
              </a:spcBef>
            </a:pPr>
            <a:r>
              <a:rPr lang="en-US" sz="1400" b="1" spc="100" dirty="0">
                <a:latin typeface="Calibri" panose="020F0502020204030204" pitchFamily="34" charset="0"/>
                <a:ea typeface="Calibri" panose="020F0502020204030204" pitchFamily="34" charset="0"/>
                <a:cs typeface="Calibri" panose="020F0502020204030204" pitchFamily="34" charset="0"/>
              </a:rPr>
              <a:t>b. Return Address Access:</a:t>
            </a:r>
          </a:p>
          <a:p>
            <a:pPr marL="285750" indent="-285750">
              <a:buFont typeface="Arial" panose="020B0604020202020204" pitchFamily="34" charset="0"/>
              <a:buChar char="•"/>
            </a:pPr>
            <a:r>
              <a:rPr lang="en-US" sz="1400" spc="100" dirty="0">
                <a:latin typeface="Calibri" panose="020F0502020204030204" pitchFamily="34" charset="0"/>
                <a:ea typeface="Calibri" panose="020F0502020204030204" pitchFamily="34" charset="0"/>
                <a:cs typeface="Calibri" panose="020F0502020204030204" pitchFamily="34" charset="0"/>
              </a:rPr>
              <a:t>The return address from the stack frame is retrieved, and the program continues from that address, back to the point where the function was called.</a:t>
            </a:r>
          </a:p>
        </p:txBody>
      </p:sp>
    </p:spTree>
    <p:extLst>
      <p:ext uri="{BB962C8B-B14F-4D97-AF65-F5344CB8AC3E}">
        <p14:creationId xmlns:p14="http://schemas.microsoft.com/office/powerpoint/2010/main" val="262339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152400" y="392"/>
            <a:ext cx="6629400" cy="1133294"/>
          </a:xfrm>
        </p:spPr>
        <p:txBody>
          <a:bodyPr/>
          <a:lstStyle/>
          <a:p>
            <a:pPr algn="l"/>
            <a:r>
              <a:rPr lang="en-US" sz="2800" b="1" dirty="0"/>
              <a:t>Stack Frame and Its Role</a:t>
            </a:r>
            <a:endParaRPr lang="en-US" sz="28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8305800" y="574757"/>
            <a:ext cx="3059723" cy="2854243"/>
          </a:xfrm>
          <a:solidFill>
            <a:schemeClr val="accent1"/>
          </a:solidFill>
        </p:spPr>
        <p:style>
          <a:lnRef idx="1">
            <a:schemeClr val="accent6"/>
          </a:lnRef>
          <a:fillRef idx="2">
            <a:schemeClr val="accent6"/>
          </a:fillRef>
          <a:effectRef idx="1">
            <a:schemeClr val="accent6"/>
          </a:effectRef>
          <a:fontRef idx="minor">
            <a:schemeClr val="dk1"/>
          </a:fontRef>
        </p:style>
        <p:txBody>
          <a:bodyPr/>
          <a:lstStyle/>
          <a:p>
            <a:r>
              <a:rPr lang="en-US" b="1" dirty="0">
                <a:latin typeface="Calibri" panose="020F0502020204030204" pitchFamily="34" charset="0"/>
                <a:ea typeface="Calibri" panose="020F0502020204030204" pitchFamily="34" charset="0"/>
                <a:cs typeface="Calibri" panose="020F0502020204030204" pitchFamily="34" charset="0"/>
              </a:rPr>
              <a:t>3. Role of Stack Frame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Local Variable and Parameter Management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Keeping Call State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Supporting Recursion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Structure Maintenance</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CF6AE511-A977-F925-3751-08B3310F23AD}"/>
              </a:ext>
            </a:extLst>
          </p:cNvPr>
          <p:cNvSpPr txBox="1"/>
          <p:nvPr/>
        </p:nvSpPr>
        <p:spPr>
          <a:xfrm>
            <a:off x="457200" y="1201534"/>
            <a:ext cx="5017477" cy="141577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1. Stack Frame Concept</a:t>
            </a:r>
          </a:p>
          <a:p>
            <a:r>
              <a:rPr lang="en-US" sz="1400" spc="100" dirty="0">
                <a:latin typeface="Calibri" panose="020F0502020204030204" pitchFamily="34" charset="0"/>
                <a:ea typeface="Calibri" panose="020F0502020204030204" pitchFamily="34" charset="0"/>
                <a:cs typeface="Calibri" panose="020F0502020204030204" pitchFamily="34" charset="0"/>
              </a:rPr>
              <a:t>A stack frame is an important structure in the memory stack that stores all the information needed to execute a function call. Each time a function is called, a new stack frame is created to hold the function's local variables, parameters, and return address.</a:t>
            </a:r>
          </a:p>
        </p:txBody>
      </p:sp>
      <p:sp>
        <p:nvSpPr>
          <p:cNvPr id="5" name="TextBox 4">
            <a:extLst>
              <a:ext uri="{FF2B5EF4-FFF2-40B4-BE49-F238E27FC236}">
                <a16:creationId xmlns:a16="http://schemas.microsoft.com/office/drawing/2014/main" id="{11B83126-57F6-178B-A57C-3B085F887F0F}"/>
              </a:ext>
            </a:extLst>
          </p:cNvPr>
          <p:cNvSpPr txBox="1"/>
          <p:nvPr/>
        </p:nvSpPr>
        <p:spPr>
          <a:xfrm>
            <a:off x="234461" y="3084455"/>
            <a:ext cx="7608278" cy="285424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2. Structure of a Stack Frame</a:t>
            </a:r>
          </a:p>
          <a:p>
            <a:pPr marL="342900" indent="-342900">
              <a:lnSpc>
                <a:spcPct val="150000"/>
              </a:lnSpc>
              <a:spcBef>
                <a:spcPts val="1000"/>
              </a:spcBef>
              <a:buAutoNum type="alphaLcPeriod"/>
            </a:pPr>
            <a:r>
              <a:rPr lang="en-US" sz="1400" b="1" spc="100" dirty="0">
                <a:latin typeface="Calibri" panose="020F0502020204030204" pitchFamily="34" charset="0"/>
                <a:ea typeface="Calibri" panose="020F0502020204030204" pitchFamily="34" charset="0"/>
                <a:cs typeface="Calibri" panose="020F0502020204030204" pitchFamily="34" charset="0"/>
              </a:rPr>
              <a:t>Base Pointer (BP):</a:t>
            </a:r>
          </a:p>
          <a:p>
            <a:pPr marL="171450" indent="-171450">
              <a:lnSpc>
                <a:spcPct val="150000"/>
              </a:lnSpc>
              <a:spcBef>
                <a:spcPts val="1000"/>
              </a:spcBef>
              <a:buFont typeface="Arial" panose="020B0604020202020204" pitchFamily="34" charset="0"/>
              <a:buChar char="•"/>
            </a:pPr>
            <a:r>
              <a:rPr lang="en-US" sz="1200" spc="100" dirty="0">
                <a:latin typeface="Calibri" panose="020F0502020204030204" pitchFamily="34" charset="0"/>
                <a:ea typeface="Calibri" panose="020F0502020204030204" pitchFamily="34" charset="0"/>
                <a:cs typeface="Calibri" panose="020F0502020204030204" pitchFamily="34" charset="0"/>
              </a:rPr>
              <a:t>BP is used to store the address of the bottom of the current stack frame. It holds information about the location of parameters and local variables in the stack frame.</a:t>
            </a:r>
          </a:p>
          <a:p>
            <a:pPr>
              <a:lnSpc>
                <a:spcPct val="150000"/>
              </a:lnSpc>
              <a:spcBef>
                <a:spcPts val="1000"/>
              </a:spcBef>
            </a:pPr>
            <a:r>
              <a:rPr lang="en-US" sz="1400" b="1" spc="100" dirty="0">
                <a:latin typeface="Calibri" panose="020F0502020204030204" pitchFamily="34" charset="0"/>
                <a:ea typeface="Calibri" panose="020F0502020204030204" pitchFamily="34" charset="0"/>
                <a:cs typeface="Calibri" panose="020F0502020204030204" pitchFamily="34" charset="0"/>
              </a:rPr>
              <a:t>b. Stack Pointer (SP):</a:t>
            </a:r>
          </a:p>
          <a:p>
            <a:pPr marL="171450" indent="-171450">
              <a:lnSpc>
                <a:spcPct val="150000"/>
              </a:lnSpc>
              <a:spcBef>
                <a:spcPts val="1000"/>
              </a:spcBef>
              <a:buFont typeface="Arial" panose="020B0604020202020204" pitchFamily="34" charset="0"/>
              <a:buChar char="•"/>
            </a:pPr>
            <a:r>
              <a:rPr lang="en-US" sz="1200" spc="100" dirty="0">
                <a:latin typeface="Calibri" panose="020F0502020204030204" pitchFamily="34" charset="0"/>
                <a:ea typeface="Calibri" panose="020F0502020204030204" pitchFamily="34" charset="0"/>
                <a:cs typeface="Calibri" panose="020F0502020204030204" pitchFamily="34" charset="0"/>
              </a:rPr>
              <a:t>SP points to the top of the stack and moves up and down as stack frames are created or released. When a function is called, SP is incremented to store the new stack frame. When the function ends, SP is decremented as the stack frame is removed.</a:t>
            </a:r>
          </a:p>
        </p:txBody>
      </p:sp>
    </p:spTree>
    <p:extLst>
      <p:ext uri="{BB962C8B-B14F-4D97-AF65-F5344CB8AC3E}">
        <p14:creationId xmlns:p14="http://schemas.microsoft.com/office/powerpoint/2010/main" val="40176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304800" y="1981200"/>
            <a:ext cx="5562600" cy="2362200"/>
          </a:xfrm>
        </p:spPr>
        <p:txBody>
          <a:bodyPr/>
          <a:lstStyle/>
          <a:p>
            <a:pPr algn="l"/>
            <a:r>
              <a:rPr lang="en-US" sz="3600" b="1" dirty="0"/>
              <a:t>The Importance of Memory Stacks</a:t>
            </a:r>
            <a:endParaRPr lang="en-US" sz="36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5638800" y="1447800"/>
            <a:ext cx="5641848" cy="4177386"/>
          </a:xfrm>
        </p:spPr>
        <p:style>
          <a:lnRef idx="1">
            <a:schemeClr val="accent4"/>
          </a:lnRef>
          <a:fillRef idx="3">
            <a:schemeClr val="accent4"/>
          </a:fillRef>
          <a:effectRef idx="2">
            <a:schemeClr val="accent4"/>
          </a:effectRef>
          <a:fontRef idx="minor">
            <a:schemeClr val="lt1"/>
          </a:fontRef>
        </p:style>
        <p:txBody>
          <a:bodyPr/>
          <a:lstStyle/>
          <a:p>
            <a:r>
              <a:rPr lang="en-US" sz="2000" b="1" dirty="0">
                <a:latin typeface="Calibri" panose="020F0502020204030204" pitchFamily="34" charset="0"/>
                <a:ea typeface="Calibri" panose="020F0502020204030204" pitchFamily="34" charset="0"/>
                <a:cs typeface="Calibri" panose="020F0502020204030204" pitchFamily="34" charset="0"/>
              </a:rPr>
              <a:t>The memory stack plays a crucial role in handling recursive functions. When a function calls itself, the memory stack helps keep track of function calls and maintains the state of each call, thus allowing for correct and efficient execution.</a:t>
            </a:r>
            <a:endParaRPr lang="en-US"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90600" y="2362200"/>
            <a:ext cx="10363200" cy="2387600"/>
          </a:xfrm>
        </p:spPr>
        <p:txBody>
          <a:bodyPr anchor="t">
            <a:noAutofit/>
          </a:bodyPr>
          <a:lstStyle/>
          <a:p>
            <a:pPr algn="ctr"/>
            <a:r>
              <a:rPr lang="en-US" sz="7200" i="1" dirty="0">
                <a:effectLst>
                  <a:outerShdw blurRad="38100" dist="38100" dir="2700000" algn="tl">
                    <a:srgbClr val="000000">
                      <a:alpha val="43137"/>
                    </a:srgbClr>
                  </a:outerShdw>
                </a:effectLst>
                <a:latin typeface="Calibri" panose="020F0502020204030204" pitchFamily="34" charset="0"/>
              </a:rPr>
              <a:t>4. FIFO Queue</a:t>
            </a:r>
            <a:br>
              <a:rPr lang="en-US" sz="1600" dirty="0"/>
            </a:br>
            <a:br>
              <a:rPr lang="en-US" sz="1600" dirty="0"/>
            </a:br>
            <a:endParaRPr lang="en-US" sz="7200" i="1" dirty="0">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9244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152400" y="392"/>
            <a:ext cx="6629400" cy="1133294"/>
          </a:xfrm>
        </p:spPr>
        <p:txBody>
          <a:bodyPr/>
          <a:lstStyle/>
          <a:p>
            <a:pPr algn="l"/>
            <a:r>
              <a:rPr lang="en-US" sz="2800" b="1" dirty="0"/>
              <a:t>Introducing FIFO Queue</a:t>
            </a:r>
            <a:endParaRPr lang="en-US" sz="28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6477000" y="1193671"/>
            <a:ext cx="3059723" cy="2235329"/>
          </a:xfrm>
          <a:solidFill>
            <a:schemeClr val="accent1"/>
          </a:solidFill>
        </p:spPr>
        <p:style>
          <a:lnRef idx="1">
            <a:schemeClr val="accent6"/>
          </a:lnRef>
          <a:fillRef idx="2">
            <a:schemeClr val="accent6"/>
          </a:fillRef>
          <a:effectRef idx="1">
            <a:schemeClr val="accent6"/>
          </a:effectRef>
          <a:fontRef idx="minor">
            <a:schemeClr val="dk1"/>
          </a:fontRef>
        </p:style>
        <p:txBody>
          <a:bodyPr/>
          <a:lstStyle/>
          <a:p>
            <a:r>
              <a:rPr lang="en-US" b="1" dirty="0">
                <a:latin typeface="Calibri" panose="020F0502020204030204" pitchFamily="34" charset="0"/>
                <a:ea typeface="Calibri" panose="020F0502020204030204" pitchFamily="34" charset="0"/>
                <a:cs typeface="Calibri" panose="020F0502020204030204" pitchFamily="34" charset="0"/>
              </a:rPr>
              <a:t>2. FIFO Queue Structure: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Enqueue: New element is added to the tail of the queue.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Dequeue: Element is removed from the head of the queue</a:t>
            </a:r>
            <a:endParaRPr lang="en-US" sz="1100"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CF6AE511-A977-F925-3751-08B3310F23AD}"/>
              </a:ext>
            </a:extLst>
          </p:cNvPr>
          <p:cNvSpPr txBox="1"/>
          <p:nvPr/>
        </p:nvSpPr>
        <p:spPr>
          <a:xfrm>
            <a:off x="685800" y="1142641"/>
            <a:ext cx="3848100" cy="2646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1. Definition of FIFO Queue</a:t>
            </a:r>
          </a:p>
          <a:p>
            <a:r>
              <a:rPr lang="en-US" sz="1600" spc="100" dirty="0">
                <a:latin typeface="Calibri" panose="020F0502020204030204" pitchFamily="34" charset="0"/>
                <a:ea typeface="Calibri" panose="020F0502020204030204" pitchFamily="34" charset="0"/>
                <a:cs typeface="Calibri" panose="020F0502020204030204" pitchFamily="34" charset="0"/>
              </a:rPr>
              <a:t>A FIFO (First In, First Out) queue is a data structure that allows elements to be added and removed on a “first in, first out” basis. This means that the first element added to the queue will be the first element removed. A FIFO queue works similar to a queue, where the person at the head of the queue will be served first.</a:t>
            </a:r>
            <a:endParaRPr lang="en-US" sz="1400" spc="1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1B83126-57F6-178B-A57C-3B085F887F0F}"/>
              </a:ext>
            </a:extLst>
          </p:cNvPr>
          <p:cNvSpPr txBox="1"/>
          <p:nvPr/>
        </p:nvSpPr>
        <p:spPr>
          <a:xfrm>
            <a:off x="4953000" y="4114800"/>
            <a:ext cx="350520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1" spc="100" dirty="0">
                <a:latin typeface="Calibri" panose="020F0502020204030204" pitchFamily="34" charset="0"/>
                <a:ea typeface="Calibri" panose="020F0502020204030204" pitchFamily="34" charset="0"/>
                <a:cs typeface="Calibri" panose="020F0502020204030204" pitchFamily="34" charset="0"/>
              </a:rPr>
              <a:t>3. Applications of FIFO Queues</a:t>
            </a:r>
          </a:p>
          <a:p>
            <a:pPr marL="285750" indent="-285750">
              <a:buFont typeface="Arial" panose="020B0604020202020204" pitchFamily="34" charset="0"/>
              <a:buChar char="•"/>
            </a:pPr>
            <a:r>
              <a:rPr lang="en-US" sz="1600" spc="100" dirty="0">
                <a:latin typeface="Calibri" panose="020F0502020204030204" pitchFamily="34" charset="0"/>
                <a:ea typeface="Calibri" panose="020F0502020204030204" pitchFamily="34" charset="0"/>
                <a:cs typeface="Calibri" panose="020F0502020204030204" pitchFamily="34" charset="0"/>
              </a:rPr>
              <a:t>Printing Systems</a:t>
            </a:r>
          </a:p>
          <a:p>
            <a:pPr marL="285750" indent="-285750">
              <a:buFont typeface="Arial" panose="020B0604020202020204" pitchFamily="34" charset="0"/>
              <a:buChar char="•"/>
            </a:pPr>
            <a:r>
              <a:rPr lang="en-US" sz="1600" spc="100" dirty="0">
                <a:latin typeface="Calibri" panose="020F0502020204030204" pitchFamily="34" charset="0"/>
                <a:ea typeface="Calibri" panose="020F0502020204030204" pitchFamily="34" charset="0"/>
                <a:cs typeface="Calibri" panose="020F0502020204030204" pitchFamily="34" charset="0"/>
              </a:rPr>
              <a:t>CPU Scheduling</a:t>
            </a:r>
          </a:p>
          <a:p>
            <a:pPr marL="285750" indent="-285750">
              <a:buFont typeface="Arial" panose="020B0604020202020204" pitchFamily="34" charset="0"/>
              <a:buChar char="•"/>
            </a:pPr>
            <a:r>
              <a:rPr lang="en-US" sz="1600" spc="100" dirty="0">
                <a:latin typeface="Calibri" panose="020F0502020204030204" pitchFamily="34" charset="0"/>
                <a:ea typeface="Calibri" panose="020F0502020204030204" pitchFamily="34" charset="0"/>
                <a:cs typeface="Calibri" panose="020F0502020204030204" pitchFamily="34" charset="0"/>
              </a:rPr>
              <a:t>Data Transmission Networks</a:t>
            </a:r>
          </a:p>
          <a:p>
            <a:pPr marL="285750" indent="-285750">
              <a:buFont typeface="Arial" panose="020B0604020202020204" pitchFamily="34" charset="0"/>
              <a:buChar char="•"/>
            </a:pPr>
            <a:r>
              <a:rPr lang="en-US" sz="1600" spc="100" dirty="0">
                <a:latin typeface="Calibri" panose="020F0502020204030204" pitchFamily="34" charset="0"/>
                <a:ea typeface="Calibri" panose="020F0502020204030204" pitchFamily="34" charset="0"/>
                <a:cs typeface="Calibri" panose="020F0502020204030204" pitchFamily="34" charset="0"/>
              </a:rPr>
              <a:t>Resource Management</a:t>
            </a:r>
            <a:endParaRPr lang="en-US" sz="1200" spc="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904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838200" y="1905000"/>
            <a:ext cx="4191000" cy="2133600"/>
          </a:xfrm>
        </p:spPr>
        <p:txBody>
          <a:bodyPr/>
          <a:lstStyle/>
          <a:p>
            <a:pPr algn="l"/>
            <a:r>
              <a:rPr lang="en-US" sz="4400" b="1" dirty="0"/>
              <a:t>Queue Structure</a:t>
            </a:r>
            <a:endParaRPr lang="en-US" sz="44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5715000" y="1058625"/>
            <a:ext cx="6172200" cy="4693498"/>
          </a:xfrm>
        </p:spPr>
        <p:style>
          <a:lnRef idx="1">
            <a:schemeClr val="accent4"/>
          </a:lnRef>
          <a:fillRef idx="2">
            <a:schemeClr val="accent4"/>
          </a:fillRef>
          <a:effectRef idx="1">
            <a:schemeClr val="accent4"/>
          </a:effectRef>
          <a:fontRef idx="minor">
            <a:schemeClr val="dk1"/>
          </a:fontRef>
        </p:style>
        <p: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1. Structure of Queue</a:t>
            </a:r>
          </a:p>
          <a:p>
            <a:r>
              <a:rPr lang="en-US" sz="1400" dirty="0">
                <a:latin typeface="Calibri" panose="020F0502020204030204" pitchFamily="34" charset="0"/>
                <a:ea typeface="Calibri" panose="020F0502020204030204" pitchFamily="34" charset="0"/>
                <a:cs typeface="Calibri" panose="020F0502020204030204" pitchFamily="34" charset="0"/>
              </a:rPr>
              <a:t>A queue is a linear data structure that allows the management of elements according to the FIFO (First In, First Out) principle.</a:t>
            </a:r>
          </a:p>
          <a:p>
            <a:r>
              <a:rPr lang="en-US" sz="1800" b="1" dirty="0">
                <a:latin typeface="Calibri" panose="020F0502020204030204" pitchFamily="34" charset="0"/>
                <a:ea typeface="Calibri" panose="020F0502020204030204" pitchFamily="34" charset="0"/>
                <a:cs typeface="Calibri" panose="020F0502020204030204" pitchFamily="34" charset="0"/>
              </a:rPr>
              <a:t>2. Queues have two main operations: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Enqueue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Dequeue</a:t>
            </a:r>
          </a:p>
          <a:p>
            <a:r>
              <a:rPr lang="en-US" sz="1800" b="1" dirty="0">
                <a:latin typeface="Calibri" panose="020F0502020204030204" pitchFamily="34" charset="0"/>
                <a:ea typeface="Calibri" panose="020F0502020204030204" pitchFamily="34" charset="0"/>
                <a:cs typeface="Calibri" panose="020F0502020204030204" pitchFamily="34" charset="0"/>
              </a:rPr>
              <a:t>3. Queues can be implemented in many different ways, including:</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Array-Based Queues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Linked List-Based Queues</a:t>
            </a:r>
          </a:p>
        </p:txBody>
      </p:sp>
    </p:spTree>
    <p:extLst>
      <p:ext uri="{BB962C8B-B14F-4D97-AF65-F5344CB8AC3E}">
        <p14:creationId xmlns:p14="http://schemas.microsoft.com/office/powerpoint/2010/main" val="247709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76200" y="-152400"/>
            <a:ext cx="8686800" cy="1066800"/>
          </a:xfrm>
        </p:spPr>
        <p:txBody>
          <a:bodyPr/>
          <a:lstStyle/>
          <a:p>
            <a:pPr algn="l"/>
            <a:r>
              <a:rPr lang="en-US" sz="4400" dirty="0"/>
              <a:t>Example: FIFO Queue</a:t>
            </a:r>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76200" y="625337"/>
            <a:ext cx="8305800" cy="5670272"/>
          </a:xfrm>
        </p:spPr>
        <p:style>
          <a:lnRef idx="1">
            <a:schemeClr val="accent4"/>
          </a:lnRef>
          <a:fillRef idx="2">
            <a:schemeClr val="accent4"/>
          </a:fillRef>
          <a:effectRef idx="1">
            <a:schemeClr val="accent4"/>
          </a:effectRef>
          <a:fontRef idx="minor">
            <a:schemeClr val="dk1"/>
          </a:fontRef>
        </p:style>
        <p:txBody>
          <a:bodyPr/>
          <a:lstStyle/>
          <a:p>
            <a:r>
              <a:rPr lang="en-US" sz="1100" b="1" dirty="0">
                <a:latin typeface="Calibri" panose="020F0502020204030204" pitchFamily="34" charset="0"/>
                <a:ea typeface="Calibri" panose="020F0502020204030204" pitchFamily="34" charset="0"/>
                <a:cs typeface="Calibri" panose="020F0502020204030204" pitchFamily="34" charset="0"/>
              </a:rPr>
              <a:t>1. Operating Principle:</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When a user sends a print command, it will be added to the print queue (Enqueue).</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The printing system will take the first command in the queue to execute (Dequeue).</a:t>
            </a:r>
          </a:p>
          <a:p>
            <a:r>
              <a:rPr lang="en-US" sz="1100" b="1" dirty="0">
                <a:latin typeface="Calibri" panose="020F0502020204030204" pitchFamily="34" charset="0"/>
                <a:ea typeface="Calibri" panose="020F0502020204030204" pitchFamily="34" charset="0"/>
                <a:cs typeface="Calibri" panose="020F0502020204030204" pitchFamily="34" charset="0"/>
              </a:rPr>
              <a:t>2. Process:</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1: User A sends a command to print document A.</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2: User B sends a command to print document B.</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3: User C sends a command to print document C.</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The print queue will now have the order: [A, B, C].</a:t>
            </a:r>
          </a:p>
          <a:p>
            <a:r>
              <a:rPr lang="en-US" sz="1100" b="1" dirty="0">
                <a:latin typeface="Calibri" panose="020F0502020204030204" pitchFamily="34" charset="0"/>
                <a:ea typeface="Calibri" panose="020F0502020204030204" pitchFamily="34" charset="0"/>
                <a:cs typeface="Calibri" panose="020F0502020204030204" pitchFamily="34" charset="0"/>
              </a:rPr>
              <a:t>3. Processing Print Commands:</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4: The system takes the first print command (document A) out of the queue to print.</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5: When document A finishes printing, it will be removed from the queue.</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Step 6: Next, the print command for document B will be processed.</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The print queue will now have the following order: [B, C].</a:t>
            </a:r>
          </a:p>
          <a:p>
            <a:r>
              <a:rPr lang="en-US" sz="1100" b="1" dirty="0">
                <a:latin typeface="Calibri" panose="020F0502020204030204" pitchFamily="34" charset="0"/>
                <a:ea typeface="Calibri" panose="020F0502020204030204" pitchFamily="34" charset="0"/>
                <a:cs typeface="Calibri" panose="020F0502020204030204" pitchFamily="34" charset="0"/>
              </a:rPr>
              <a:t>4. Result:</a:t>
            </a:r>
          </a:p>
          <a:p>
            <a:pPr marL="171450" indent="-17145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Printed document A will be completed first, then document B and finally document C, keeping the FIFO principle.</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6BC2265-67B2-9E10-0685-D964BA47B41A}"/>
              </a:ext>
            </a:extLst>
          </p:cNvPr>
          <p:cNvPicPr>
            <a:picLocks noChangeAspect="1"/>
          </p:cNvPicPr>
          <p:nvPr/>
        </p:nvPicPr>
        <p:blipFill>
          <a:blip r:embed="rId2"/>
          <a:stretch>
            <a:fillRect/>
          </a:stretch>
        </p:blipFill>
        <p:spPr>
          <a:xfrm>
            <a:off x="7848600" y="570946"/>
            <a:ext cx="3890664" cy="5459046"/>
          </a:xfrm>
          <a:prstGeom prst="rect">
            <a:avLst/>
          </a:prstGeom>
        </p:spPr>
      </p:pic>
    </p:spTree>
    <p:extLst>
      <p:ext uri="{BB962C8B-B14F-4D97-AF65-F5344CB8AC3E}">
        <p14:creationId xmlns:p14="http://schemas.microsoft.com/office/powerpoint/2010/main" val="73368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F4EFB8-B32B-E305-CA40-1BDEF9E3C5D6}"/>
              </a:ext>
            </a:extLst>
          </p:cNvPr>
          <p:cNvSpPr>
            <a:spLocks noGrp="1"/>
          </p:cNvSpPr>
          <p:nvPr>
            <p:ph type="title"/>
          </p:nvPr>
        </p:nvSpPr>
        <p:spPr>
          <a:xfrm>
            <a:off x="0" y="1717548"/>
            <a:ext cx="3505200" cy="3422904"/>
          </a:xfrm>
        </p:spPr>
        <p:txBody>
          <a:bodyPr/>
          <a:lstStyle/>
          <a:p>
            <a:r>
              <a:rPr lang="en-US" dirty="0">
                <a:effectLst>
                  <a:outerShdw blurRad="38100" dist="38100" dir="2700000" algn="tl">
                    <a:srgbClr val="000000">
                      <a:alpha val="43137"/>
                    </a:srgbClr>
                  </a:outerShdw>
                </a:effectLst>
              </a:rPr>
              <a:t>Content</a:t>
            </a:r>
          </a:p>
        </p:txBody>
      </p:sp>
      <p:sp>
        <p:nvSpPr>
          <p:cNvPr id="5" name="Content Placeholder 4">
            <a:extLst>
              <a:ext uri="{FF2B5EF4-FFF2-40B4-BE49-F238E27FC236}">
                <a16:creationId xmlns:a16="http://schemas.microsoft.com/office/drawing/2014/main" id="{3602EF04-C343-BFD2-AB41-A62063075783}"/>
              </a:ext>
            </a:extLst>
          </p:cNvPr>
          <p:cNvSpPr>
            <a:spLocks noGrp="1"/>
          </p:cNvSpPr>
          <p:nvPr>
            <p:ph sz="quarter" idx="13"/>
          </p:nvPr>
        </p:nvSpPr>
        <p:spPr>
          <a:xfrm>
            <a:off x="3581400" y="1295400"/>
            <a:ext cx="8004048" cy="4337050"/>
          </a:xfrm>
        </p:spPr>
        <p:txBody>
          <a:bodyPr/>
          <a:lstStyle/>
          <a:p>
            <a:pPr marL="457200" indent="-457200">
              <a:buFont typeface="+mj-lt"/>
              <a:buAutoNum type="arabicPeriod"/>
            </a:pPr>
            <a:r>
              <a:rPr lang="en-US" dirty="0"/>
              <a:t>Introduction</a:t>
            </a:r>
          </a:p>
          <a:p>
            <a:pPr marL="457200" indent="-457200">
              <a:buFont typeface="+mj-lt"/>
              <a:buAutoNum type="arabicPeriod"/>
            </a:pPr>
            <a:r>
              <a:rPr lang="en-US" dirty="0"/>
              <a:t>Data Structure Specification Design</a:t>
            </a:r>
          </a:p>
          <a:p>
            <a:pPr marL="457200" indent="-457200">
              <a:buFont typeface="+mj-lt"/>
              <a:buAutoNum type="arabicPeriod"/>
            </a:pPr>
            <a:r>
              <a:rPr lang="en-US" dirty="0"/>
              <a:t>Memory Stack In Function Call</a:t>
            </a:r>
          </a:p>
          <a:p>
            <a:pPr marL="457200" indent="-457200">
              <a:buFont typeface="+mj-lt"/>
              <a:buAutoNum type="arabicPeriod"/>
            </a:pPr>
            <a:r>
              <a:rPr lang="en-US" dirty="0"/>
              <a:t>FIFO Queue</a:t>
            </a:r>
          </a:p>
          <a:p>
            <a:pPr marL="457200" indent="-457200">
              <a:buFont typeface="+mj-lt"/>
              <a:buAutoNum type="arabicPeriod"/>
            </a:pPr>
            <a:r>
              <a:rPr lang="en-US" dirty="0"/>
              <a:t>Comparison of Sorting Algorithms</a:t>
            </a:r>
          </a:p>
          <a:p>
            <a:pPr marL="457200" indent="-457200">
              <a:buFont typeface="+mj-lt"/>
              <a:buAutoNum type="arabicPeriod"/>
            </a:pPr>
            <a:r>
              <a:rPr lang="en-US" dirty="0"/>
              <a:t>Shortest Path Algorithm</a:t>
            </a:r>
          </a:p>
        </p:txBody>
      </p:sp>
      <p:sp>
        <p:nvSpPr>
          <p:cNvPr id="3" name="Slide Number Placeholder 2">
            <a:extLst>
              <a:ext uri="{FF2B5EF4-FFF2-40B4-BE49-F238E27FC236}">
                <a16:creationId xmlns:a16="http://schemas.microsoft.com/office/drawing/2014/main" id="{4A003396-B624-401E-50C6-C0BB01AF161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30716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685800" y="685800"/>
            <a:ext cx="10972800" cy="1572768"/>
          </a:xfrm>
        </p:spPr>
        <p:txBody>
          <a:bodyPr/>
          <a:lstStyle/>
          <a:p>
            <a:r>
              <a:rPr lang="en-US" sz="4000" dirty="0"/>
              <a:t>Performance Comparison: Arrays vs. Linked Lists</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2499831351"/>
              </p:ext>
            </p:extLst>
          </p:nvPr>
        </p:nvGraphicFramePr>
        <p:xfrm>
          <a:off x="990600" y="2362200"/>
          <a:ext cx="9829801" cy="3054224"/>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689330750"/>
                    </a:ext>
                  </a:extLst>
                </a:gridCol>
                <a:gridCol w="3459481">
                  <a:extLst>
                    <a:ext uri="{9D8B030D-6E8A-4147-A177-3AD203B41FA5}">
                      <a16:colId xmlns:a16="http://schemas.microsoft.com/office/drawing/2014/main" val="2660631934"/>
                    </a:ext>
                  </a:extLst>
                </a:gridCol>
                <a:gridCol w="3931920">
                  <a:extLst>
                    <a:ext uri="{9D8B030D-6E8A-4147-A177-3AD203B41FA5}">
                      <a16:colId xmlns:a16="http://schemas.microsoft.com/office/drawing/2014/main" val="3909717689"/>
                    </a:ext>
                  </a:extLst>
                </a:gridCol>
              </a:tblGrid>
              <a:tr h="475280">
                <a:tc>
                  <a:txBody>
                    <a:bodyPr/>
                    <a:lstStyle/>
                    <a:p>
                      <a:pPr algn="ctr"/>
                      <a:r>
                        <a:rPr lang="en-US" sz="2000" b="1" i="0" spc="200" baseline="0" dirty="0">
                          <a:solidFill>
                            <a:schemeClr val="bg1"/>
                          </a:solidFill>
                          <a:latin typeface="+mn-lt"/>
                          <a:cs typeface="Arial" panose="020B0604020202020204" pitchFamily="34" charset="0"/>
                        </a:rPr>
                        <a:t>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Links 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644736">
                <a:tc>
                  <a:txBody>
                    <a:bodyPr/>
                    <a:lstStyle/>
                    <a:p>
                      <a:pPr algn="ctr"/>
                      <a:r>
                        <a:rPr lang="en-US" sz="1600" b="1" i="0" spc="100" baseline="0" dirty="0">
                          <a:solidFill>
                            <a:schemeClr val="tx1"/>
                          </a:solidFill>
                          <a:latin typeface="+mn-lt"/>
                          <a:cs typeface="Arial" panose="020B0604020202020204" pitchFamily="34" charset="0"/>
                        </a:rPr>
                        <a:t>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Fast (O(1))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Slower (O(n))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644736">
                <a:tc>
                  <a:txBody>
                    <a:bodyPr/>
                    <a:lstStyle/>
                    <a:p>
                      <a:pPr algn="ctr"/>
                      <a:r>
                        <a:rPr lang="en-US" sz="1600" b="1" i="0" spc="100" baseline="0" dirty="0">
                          <a:solidFill>
                            <a:schemeClr val="tx1"/>
                          </a:solidFill>
                          <a:latin typeface="+mn-lt"/>
                          <a:cs typeface="Arial" panose="020B0604020202020204" pitchFamily="34" charset="0"/>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Fixed, can be wasteful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Flexible, unlimited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r h="644736">
                <a:tc>
                  <a:txBody>
                    <a:bodyPr/>
                    <a:lstStyle/>
                    <a:p>
                      <a:pPr algn="ctr"/>
                      <a:r>
                        <a:rPr lang="en-US" sz="1600" b="1" i="0" spc="100" baseline="0" dirty="0">
                          <a:solidFill>
                            <a:schemeClr val="tx1"/>
                          </a:solidFill>
                          <a:latin typeface="+mn-lt"/>
                          <a:cs typeface="Arial" panose="020B0604020202020204" pitchFamily="34" charset="0"/>
                        </a:rPr>
                        <a:t>Resources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Takes up less memory if fixed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Takes up more 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415808797"/>
                  </a:ext>
                </a:extLst>
              </a:tr>
              <a:tr h="644736">
                <a:tc>
                  <a:txBody>
                    <a:bodyPr/>
                    <a:lstStyle/>
                    <a:p>
                      <a:pPr algn="ctr"/>
                      <a:r>
                        <a:rPr lang="en-US" sz="1600" b="1" i="0" spc="100" baseline="0" dirty="0">
                          <a:solidFill>
                            <a:schemeClr val="tx1"/>
                          </a:solidFill>
                          <a:latin typeface="+mn-lt"/>
                          <a:cs typeface="Arial" panose="020B0604020202020204" pitchFamily="34" charset="0"/>
                        </a:rPr>
                        <a:t>Add/Delete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Difficult (O(n) if moving is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Easy (O(1))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48290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C16CA-AD06-2902-B46D-1D188BF22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C289D3-282C-D022-62FB-2A19863BD072}"/>
              </a:ext>
            </a:extLst>
          </p:cNvPr>
          <p:cNvSpPr>
            <a:spLocks noGrp="1"/>
          </p:cNvSpPr>
          <p:nvPr>
            <p:ph type="title"/>
          </p:nvPr>
        </p:nvSpPr>
        <p:spPr>
          <a:xfrm>
            <a:off x="609600" y="0"/>
            <a:ext cx="10972800" cy="755776"/>
          </a:xfrm>
        </p:spPr>
        <p:txBody>
          <a:bodyPr/>
          <a:lstStyle/>
          <a:p>
            <a:r>
              <a:rPr lang="en-US" sz="4000" dirty="0"/>
              <a:t>Compare: Stack and Queue</a:t>
            </a:r>
          </a:p>
        </p:txBody>
      </p:sp>
      <p:graphicFrame>
        <p:nvGraphicFramePr>
          <p:cNvPr id="7" name="Table 4">
            <a:extLst>
              <a:ext uri="{FF2B5EF4-FFF2-40B4-BE49-F238E27FC236}">
                <a16:creationId xmlns:a16="http://schemas.microsoft.com/office/drawing/2014/main" id="{4EC57B49-F1EF-BEB7-2BF0-B532DE30D89F}"/>
              </a:ext>
            </a:extLst>
          </p:cNvPr>
          <p:cNvGraphicFramePr>
            <a:graphicFrameLocks noGrp="1"/>
          </p:cNvGraphicFramePr>
          <p:nvPr>
            <p:ph sz="half" idx="2"/>
            <p:extLst>
              <p:ext uri="{D42A27DB-BD31-4B8C-83A1-F6EECF244321}">
                <p14:modId xmlns:p14="http://schemas.microsoft.com/office/powerpoint/2010/main" val="1374866545"/>
              </p:ext>
            </p:extLst>
          </p:nvPr>
        </p:nvGraphicFramePr>
        <p:xfrm>
          <a:off x="990600" y="990600"/>
          <a:ext cx="9829801" cy="4807372"/>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689330750"/>
                    </a:ext>
                  </a:extLst>
                </a:gridCol>
                <a:gridCol w="3459481">
                  <a:extLst>
                    <a:ext uri="{9D8B030D-6E8A-4147-A177-3AD203B41FA5}">
                      <a16:colId xmlns:a16="http://schemas.microsoft.com/office/drawing/2014/main" val="2660631934"/>
                    </a:ext>
                  </a:extLst>
                </a:gridCol>
                <a:gridCol w="3931920">
                  <a:extLst>
                    <a:ext uri="{9D8B030D-6E8A-4147-A177-3AD203B41FA5}">
                      <a16:colId xmlns:a16="http://schemas.microsoft.com/office/drawing/2014/main" val="3909717689"/>
                    </a:ext>
                  </a:extLst>
                </a:gridCol>
              </a:tblGrid>
              <a:tr h="604998">
                <a:tc>
                  <a:txBody>
                    <a:bodyPr/>
                    <a:lstStyle/>
                    <a:p>
                      <a:pPr algn="ctr"/>
                      <a:r>
                        <a:rPr lang="en-US" sz="2000" b="1" i="0" spc="200" baseline="0" dirty="0">
                          <a:solidFill>
                            <a:schemeClr val="bg1"/>
                          </a:solidFill>
                          <a:latin typeface="+mn-lt"/>
                          <a:cs typeface="Arial" panose="020B0604020202020204" pitchFamily="34" charset="0"/>
                        </a:rPr>
                        <a:t>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dirty="0"/>
                        <a:t>Stack</a:t>
                      </a:r>
                      <a:endParaRPr lang="en-US" sz="2000" b="1" i="0" spc="200" baseline="0" dirty="0">
                        <a:solidFill>
                          <a:schemeClr val="bg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dirty="0"/>
                        <a:t>Queue</a:t>
                      </a:r>
                      <a:endParaRPr lang="en-US" sz="2000" b="1" i="0" spc="200" baseline="0" dirty="0">
                        <a:solidFill>
                          <a:schemeClr val="bg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912791">
                <a:tc>
                  <a:txBody>
                    <a:bodyPr/>
                    <a:lstStyle/>
                    <a:p>
                      <a:pPr algn="ctr"/>
                      <a:r>
                        <a:rPr lang="en-US" b="1" dirty="0"/>
                        <a:t>How it works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LIFO (Last In, First Out) - The last added element will be removed first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FIFO (First In, First Out) - The first element added will be removed first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820703">
                <a:tc>
                  <a:txBody>
                    <a:bodyPr/>
                    <a:lstStyle/>
                    <a:p>
                      <a:pPr algn="ctr"/>
                      <a:r>
                        <a:rPr lang="en-US" sz="1600" b="1" i="0" spc="100" baseline="0" dirty="0">
                          <a:solidFill>
                            <a:schemeClr val="tx1"/>
                          </a:solidFill>
                          <a:latin typeface="+mn-lt"/>
                          <a:cs typeface="Arial" panose="020B0604020202020204" pitchFamily="34" charset="0"/>
                        </a:rPr>
                        <a:t>Deployment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Can be implemented using arrays or linked lists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Can be implemented using arrays or linked lists, or loops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r h="820703">
                <a:tc>
                  <a:txBody>
                    <a:bodyPr/>
                    <a:lstStyle/>
                    <a:p>
                      <a:pPr algn="ctr"/>
                      <a:r>
                        <a:rPr lang="en-US" sz="1600" b="1" i="0" spc="100" baseline="0" dirty="0">
                          <a:solidFill>
                            <a:schemeClr val="tx1"/>
                          </a:solidFill>
                          <a:latin typeface="+mn-lt"/>
                          <a:cs typeface="Arial" panose="020B0604020202020204" pitchFamily="34" charset="0"/>
                        </a:rPr>
                        <a:t>Main 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Push (add element), pop (remove element), peek (see first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Enqueue (add element), dequeue (retrieve element), peek (see first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415808797"/>
                  </a:ext>
                </a:extLst>
              </a:tr>
              <a:tr h="820703">
                <a:tc>
                  <a:txBody>
                    <a:bodyPr/>
                    <a:lstStyle/>
                    <a:p>
                      <a:pPr algn="ctr"/>
                      <a:r>
                        <a:rPr lang="en-US" sz="1600" b="1" i="0" spc="100" baseline="0" dirty="0">
                          <a:solidFill>
                            <a:schemeClr val="tx1"/>
                          </a:solidFill>
                          <a:latin typeface="+mn-lt"/>
                          <a:cs typeface="Arial" panose="020B0604020202020204" pitchFamily="34" charset="0"/>
                        </a:rPr>
                        <a:t>Advantage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Simple, easy to deploy, useful in LIFO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Suitable for sequential and FIFO requirements in processing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80950325"/>
                  </a:ext>
                </a:extLst>
              </a:tr>
              <a:tr h="820703">
                <a:tc>
                  <a:txBody>
                    <a:bodyPr/>
                    <a:lstStyle/>
                    <a:p>
                      <a:pPr algn="ctr"/>
                      <a:r>
                        <a:rPr lang="en-US" sz="1600" b="1" i="0" spc="100" baseline="0" dirty="0">
                          <a:solidFill>
                            <a:schemeClr val="tx1"/>
                          </a:solidFill>
                          <a:latin typeface="+mn-lt"/>
                          <a:cs typeface="Arial" panose="020B0604020202020204" pitchFamily="34" charset="0"/>
                        </a:rPr>
                        <a:t>Disadvantages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Not suitable for sequential data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Difficulty when needing to randomly access non-head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alpha val="50000"/>
                      </a:schemeClr>
                    </a:solidFill>
                  </a:tcPr>
                </a:tc>
                <a:extLst>
                  <a:ext uri="{0D108BD9-81ED-4DB2-BD59-A6C34878D82A}">
                    <a16:rowId xmlns:a16="http://schemas.microsoft.com/office/drawing/2014/main" val="1249697259"/>
                  </a:ext>
                </a:extLst>
              </a:tr>
            </a:tbl>
          </a:graphicData>
        </a:graphic>
      </p:graphicFrame>
      <p:sp>
        <p:nvSpPr>
          <p:cNvPr id="5" name="Slide Number Placeholder 4">
            <a:extLst>
              <a:ext uri="{FF2B5EF4-FFF2-40B4-BE49-F238E27FC236}">
                <a16:creationId xmlns:a16="http://schemas.microsoft.com/office/drawing/2014/main" id="{4235AA9E-2E4F-1730-2119-78D257723E20}"/>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978431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90600" y="2362200"/>
            <a:ext cx="10363200" cy="2387600"/>
          </a:xfrm>
        </p:spPr>
        <p:txBody>
          <a:bodyPr anchor="t">
            <a:noAutofit/>
          </a:bodyPr>
          <a:lstStyle/>
          <a:p>
            <a:pPr algn="ctr"/>
            <a:r>
              <a:rPr lang="en-US" sz="7200" i="1" dirty="0">
                <a:effectLst>
                  <a:outerShdw blurRad="38100" dist="38100" dir="2700000" algn="tl">
                    <a:srgbClr val="000000">
                      <a:alpha val="43137"/>
                    </a:srgbClr>
                  </a:outerShdw>
                </a:effectLst>
                <a:latin typeface="Calibri" panose="020F0502020204030204" pitchFamily="34" charset="0"/>
              </a:rPr>
              <a:t>5. Comparison of Sorting Algorithms</a:t>
            </a:r>
            <a:br>
              <a:rPr lang="en-US" sz="1600" dirty="0"/>
            </a:br>
            <a:br>
              <a:rPr lang="en-US" sz="1600" dirty="0"/>
            </a:br>
            <a:br>
              <a:rPr lang="en-US" sz="1600" dirty="0"/>
            </a:br>
            <a:endParaRPr lang="en-US" sz="7200" i="1" dirty="0">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77832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152400" y="49830"/>
            <a:ext cx="6251213" cy="1016970"/>
          </a:xfrm>
        </p:spPr>
        <p:txBody>
          <a:bodyPr/>
          <a:lstStyle/>
          <a:p>
            <a:pPr algn="l"/>
            <a:r>
              <a:rPr lang="en-US" sz="2800" dirty="0"/>
              <a:t>Introduction to Sorting Algorithms</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5791200" y="914399"/>
            <a:ext cx="6405372" cy="5365473"/>
          </a:xfrm>
        </p:spPr>
        <p:style>
          <a:lnRef idx="2">
            <a:schemeClr val="accent1"/>
          </a:lnRef>
          <a:fillRef idx="1">
            <a:schemeClr val="lt1"/>
          </a:fillRef>
          <a:effectRef idx="0">
            <a:schemeClr val="accent1"/>
          </a:effectRef>
          <a:fontRef idx="minor">
            <a:schemeClr val="dk1"/>
          </a:fontRef>
        </p:style>
        <p: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2. Quick Sort</a:t>
            </a:r>
          </a:p>
          <a:p>
            <a:r>
              <a:rPr lang="en-US" sz="1200" b="1" dirty="0">
                <a:latin typeface="Calibri" panose="020F0502020204030204" pitchFamily="34" charset="0"/>
                <a:ea typeface="Calibri" panose="020F0502020204030204" pitchFamily="34" charset="0"/>
                <a:cs typeface="Calibri" panose="020F0502020204030204" pitchFamily="34" charset="0"/>
              </a:rPr>
              <a:t>a. Definition:</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Quick Sort is also a divide and conquer sorting algorithm, but it works by selecting an element as a "pivot" and dividing the list into elements smaller and larger than the pivot. The algorithm is then applied recursively to the elements to the left and right of the pivot.</a:t>
            </a:r>
          </a:p>
          <a:p>
            <a:r>
              <a:rPr lang="en-US" sz="1200" b="1" dirty="0">
                <a:latin typeface="Calibri" panose="020F0502020204030204" pitchFamily="34" charset="0"/>
                <a:ea typeface="Calibri" panose="020F0502020204030204" pitchFamily="34" charset="0"/>
                <a:cs typeface="Calibri" panose="020F0502020204030204" pitchFamily="34" charset="0"/>
              </a:rPr>
              <a:t>b. Process: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Pivot Selection: Select an element as a pivot (usually the first, middle, or last element).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Divide: Reorder the list so that all elements smaller than the pivot are on the left, and all elements larger than the pivot are on the right.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Recursive: Apply Quick Sort to the left and right elements.</a:t>
            </a:r>
          </a:p>
          <a:p>
            <a:r>
              <a:rPr lang="en-US" sz="1200" b="1" dirty="0">
                <a:latin typeface="Calibri" panose="020F0502020204030204" pitchFamily="34" charset="0"/>
                <a:ea typeface="Calibri" panose="020F0502020204030204" pitchFamily="34" charset="0"/>
                <a:cs typeface="Calibri" panose="020F0502020204030204" pitchFamily="34" charset="0"/>
              </a:rPr>
              <a:t>c. Application:</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Suitable for in-memory sorting.</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Widely used in applications that require high performance and low memory.</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8" name="Content Placeholder 4">
            <a:extLst>
              <a:ext uri="{FF2B5EF4-FFF2-40B4-BE49-F238E27FC236}">
                <a16:creationId xmlns:a16="http://schemas.microsoft.com/office/drawing/2014/main" id="{0FA59D10-BD68-4FA1-DB7E-8B9A620BC061}"/>
              </a:ext>
            </a:extLst>
          </p:cNvPr>
          <p:cNvSpPr txBox="1">
            <a:spLocks/>
          </p:cNvSpPr>
          <p:nvPr/>
        </p:nvSpPr>
        <p:spPr>
          <a:xfrm>
            <a:off x="154354" y="1066800"/>
            <a:ext cx="5184648" cy="5136873"/>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spc="100" baseline="0">
                <a:solidFill>
                  <a:schemeClr val="tx1"/>
                </a:solidFill>
                <a:latin typeface="+mn-lt"/>
                <a:ea typeface="+mn-ea"/>
                <a:cs typeface="Arial" panose="020B0604020202020204" pitchFamily="34" charset="0"/>
              </a:defRPr>
            </a:lvl1pPr>
            <a:lvl2pPr marL="2286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2pPr>
            <a:lvl3pPr marL="4572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3pPr>
            <a:lvl4pPr marL="6858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4pPr>
            <a:lvl5pPr marL="9144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Calibri" panose="020F0502020204030204" pitchFamily="34" charset="0"/>
                <a:ea typeface="Calibri" panose="020F0502020204030204" pitchFamily="34" charset="0"/>
                <a:cs typeface="Calibri" panose="020F0502020204030204" pitchFamily="34" charset="0"/>
              </a:rPr>
              <a:t>1. Merge Sort</a:t>
            </a:r>
          </a:p>
          <a:p>
            <a:r>
              <a:rPr lang="en-US" sz="1200" b="1" dirty="0">
                <a:latin typeface="Calibri" panose="020F0502020204030204" pitchFamily="34" charset="0"/>
                <a:ea typeface="Calibri" panose="020F0502020204030204" pitchFamily="34" charset="0"/>
                <a:cs typeface="Calibri" panose="020F0502020204030204" pitchFamily="34" charset="0"/>
              </a:rPr>
              <a:t>a. Definition:</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Merge Sort is a divide and conquer sorting algorithm. It divides the list to be sorted into two halves, sorts each halves, and then merges them into a sorted list.</a:t>
            </a:r>
          </a:p>
          <a:p>
            <a:r>
              <a:rPr lang="en-US" sz="1200" b="1" dirty="0">
                <a:latin typeface="Calibri" panose="020F0502020204030204" pitchFamily="34" charset="0"/>
                <a:ea typeface="Calibri" panose="020F0502020204030204" pitchFamily="34" charset="0"/>
                <a:cs typeface="Calibri" panose="020F0502020204030204" pitchFamily="34" charset="0"/>
              </a:rPr>
              <a:t>b. Process: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Divide: The list is divided into two halves until each half has only one element.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Sort and Merge: The halves are merged during the sorting process.</a:t>
            </a:r>
          </a:p>
          <a:p>
            <a:r>
              <a:rPr lang="en-US" sz="1200" b="1" dirty="0">
                <a:latin typeface="Calibri" panose="020F0502020204030204" pitchFamily="34" charset="0"/>
                <a:ea typeface="Calibri" panose="020F0502020204030204" pitchFamily="34" charset="0"/>
                <a:cs typeface="Calibri" panose="020F0502020204030204" pitchFamily="34" charset="0"/>
              </a:rPr>
              <a:t>c. Application:</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Suitable for sorting large data, such as sorting files or databases.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Used in applications that require stability, where the order between equal elements needs to be maintained.</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08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685800" y="685800"/>
            <a:ext cx="10972800" cy="1572768"/>
          </a:xfrm>
        </p:spPr>
        <p:txBody>
          <a:bodyPr/>
          <a:lstStyle/>
          <a:p>
            <a:r>
              <a:rPr lang="en-US" sz="4000" dirty="0"/>
              <a:t>Time Complexity Comparison</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505300220"/>
              </p:ext>
            </p:extLst>
          </p:nvPr>
        </p:nvGraphicFramePr>
        <p:xfrm>
          <a:off x="990600" y="2362200"/>
          <a:ext cx="9829800" cy="1764752"/>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1689330750"/>
                    </a:ext>
                  </a:extLst>
                </a:gridCol>
                <a:gridCol w="2471058">
                  <a:extLst>
                    <a:ext uri="{9D8B030D-6E8A-4147-A177-3AD203B41FA5}">
                      <a16:colId xmlns:a16="http://schemas.microsoft.com/office/drawing/2014/main" val="2660631934"/>
                    </a:ext>
                  </a:extLst>
                </a:gridCol>
                <a:gridCol w="2808514">
                  <a:extLst>
                    <a:ext uri="{9D8B030D-6E8A-4147-A177-3AD203B41FA5}">
                      <a16:colId xmlns:a16="http://schemas.microsoft.com/office/drawing/2014/main" val="3909717689"/>
                    </a:ext>
                  </a:extLst>
                </a:gridCol>
                <a:gridCol w="2808514">
                  <a:extLst>
                    <a:ext uri="{9D8B030D-6E8A-4147-A177-3AD203B41FA5}">
                      <a16:colId xmlns:a16="http://schemas.microsoft.com/office/drawing/2014/main" val="3016461974"/>
                    </a:ext>
                  </a:extLst>
                </a:gridCol>
              </a:tblGrid>
              <a:tr h="475280">
                <a:tc>
                  <a:txBody>
                    <a:bodyPr/>
                    <a:lstStyle/>
                    <a:p>
                      <a:pPr algn="ctr"/>
                      <a:r>
                        <a:rPr lang="en-US" sz="2000" b="1" i="0" spc="200" baseline="0" dirty="0">
                          <a:solidFill>
                            <a:schemeClr val="bg1"/>
                          </a:solidFill>
                          <a:latin typeface="+mn-lt"/>
                          <a:cs typeface="Arial" panose="020B0604020202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Best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Average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Worst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644736">
                <a:tc>
                  <a:txBody>
                    <a:bodyPr/>
                    <a:lstStyle/>
                    <a:p>
                      <a:pPr algn="ctr"/>
                      <a:r>
                        <a:rPr lang="en-US" sz="1600" b="1" i="0" spc="100" baseline="0" dirty="0">
                          <a:solidFill>
                            <a:schemeClr val="tx1"/>
                          </a:solidFill>
                          <a:latin typeface="+mn-lt"/>
                          <a:cs typeface="Arial" panose="020B0604020202020204" pitchFamily="34" charset="0"/>
                        </a:rPr>
                        <a:t>Merge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644736">
                <a:tc>
                  <a:txBody>
                    <a:bodyPr/>
                    <a:lstStyle/>
                    <a:p>
                      <a:pPr algn="ctr"/>
                      <a:r>
                        <a:rPr lang="en-US" sz="1600" b="1" i="0" spc="100" baseline="0" dirty="0">
                          <a:solidFill>
                            <a:schemeClr val="tx1"/>
                          </a:solidFill>
                          <a:latin typeface="+mn-lt"/>
                          <a:cs typeface="Arial" panose="020B0604020202020204" pitchFamily="34" charset="0"/>
                        </a:rPr>
                        <a:t>Quick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O(n²)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
        <p:nvSpPr>
          <p:cNvPr id="3" name="TextBox 2">
            <a:extLst>
              <a:ext uri="{FF2B5EF4-FFF2-40B4-BE49-F238E27FC236}">
                <a16:creationId xmlns:a16="http://schemas.microsoft.com/office/drawing/2014/main" id="{46613A78-5A90-EC0E-7F2F-842321BB432B}"/>
              </a:ext>
            </a:extLst>
          </p:cNvPr>
          <p:cNvSpPr txBox="1"/>
          <p:nvPr/>
        </p:nvSpPr>
        <p:spPr>
          <a:xfrm>
            <a:off x="967154" y="4495800"/>
            <a:ext cx="94488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b="1" dirty="0"/>
              <a:t>Merge Sort: </a:t>
            </a:r>
            <a:r>
              <a:rPr lang="en-US" dirty="0"/>
              <a:t>Time complexity is stable at O(n log n) in all cases. </a:t>
            </a:r>
          </a:p>
          <a:p>
            <a:pPr marL="285750" indent="-285750">
              <a:buFont typeface="Arial" panose="020B0604020202020204" pitchFamily="34" charset="0"/>
              <a:buChar char="•"/>
            </a:pPr>
            <a:r>
              <a:rPr lang="en-US" b="1" dirty="0"/>
              <a:t>Quick Sort: </a:t>
            </a:r>
            <a:r>
              <a:rPr lang="en-US" dirty="0"/>
              <a:t>Fast at O(n log n) in average and best case, but can be slow at O(n²) in worst case.</a:t>
            </a:r>
          </a:p>
        </p:txBody>
      </p:sp>
    </p:spTree>
    <p:extLst>
      <p:ext uri="{BB962C8B-B14F-4D97-AF65-F5344CB8AC3E}">
        <p14:creationId xmlns:p14="http://schemas.microsoft.com/office/powerpoint/2010/main" val="3040771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609600" y="-76200"/>
            <a:ext cx="10972800" cy="923330"/>
          </a:xfrm>
        </p:spPr>
        <p:txBody>
          <a:bodyPr/>
          <a:lstStyle/>
          <a:p>
            <a:r>
              <a:rPr lang="en-US" sz="4000" dirty="0"/>
              <a:t>Memory Complexity Comparison</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1500764206"/>
              </p:ext>
            </p:extLst>
          </p:nvPr>
        </p:nvGraphicFramePr>
        <p:xfrm>
          <a:off x="945662" y="1160750"/>
          <a:ext cx="10206892" cy="2402900"/>
        </p:xfrm>
        <a:graphic>
          <a:graphicData uri="http://schemas.openxmlformats.org/drawingml/2006/table">
            <a:tbl>
              <a:tblPr firstRow="1" bandRow="1">
                <a:tableStyleId>{5C22544A-7EE6-4342-B048-85BDC9FD1C3A}</a:tableStyleId>
              </a:tblPr>
              <a:tblGrid>
                <a:gridCol w="2129692">
                  <a:extLst>
                    <a:ext uri="{9D8B030D-6E8A-4147-A177-3AD203B41FA5}">
                      <a16:colId xmlns:a16="http://schemas.microsoft.com/office/drawing/2014/main" val="1689330750"/>
                    </a:ext>
                  </a:extLst>
                </a:gridCol>
                <a:gridCol w="2135554">
                  <a:extLst>
                    <a:ext uri="{9D8B030D-6E8A-4147-A177-3AD203B41FA5}">
                      <a16:colId xmlns:a16="http://schemas.microsoft.com/office/drawing/2014/main" val="2660631934"/>
                    </a:ext>
                  </a:extLst>
                </a:gridCol>
                <a:gridCol w="5941646">
                  <a:extLst>
                    <a:ext uri="{9D8B030D-6E8A-4147-A177-3AD203B41FA5}">
                      <a16:colId xmlns:a16="http://schemas.microsoft.com/office/drawing/2014/main" val="3909717689"/>
                    </a:ext>
                  </a:extLst>
                </a:gridCol>
              </a:tblGrid>
              <a:tr h="627280">
                <a:tc>
                  <a:txBody>
                    <a:bodyPr/>
                    <a:lstStyle/>
                    <a:p>
                      <a:pPr algn="ctr"/>
                      <a:r>
                        <a:rPr lang="en-US" sz="2000" b="1" i="0" spc="200" baseline="0" dirty="0">
                          <a:solidFill>
                            <a:schemeClr val="bg1"/>
                          </a:solidFill>
                          <a:latin typeface="+mn-lt"/>
                          <a:cs typeface="Arial" panose="020B0604020202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Memory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Detail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850930">
                <a:tc>
                  <a:txBody>
                    <a:bodyPr/>
                    <a:lstStyle/>
                    <a:p>
                      <a:pPr algn="ctr"/>
                      <a:r>
                        <a:rPr lang="en-US" sz="1600" b="1" i="0" spc="100" baseline="0" dirty="0">
                          <a:solidFill>
                            <a:schemeClr val="tx1"/>
                          </a:solidFill>
                          <a:latin typeface="+mn-lt"/>
                          <a:cs typeface="Arial" panose="020B0604020202020204" pitchFamily="34" charset="0"/>
                        </a:rPr>
                        <a:t>Merge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An extra array is required to store the elements during the merge, which consumes more 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850930">
                <a:tc>
                  <a:txBody>
                    <a:bodyPr/>
                    <a:lstStyle/>
                    <a:p>
                      <a:pPr algn="ctr"/>
                      <a:r>
                        <a:rPr lang="en-US" sz="1600" b="1" i="0" spc="100" baseline="0" dirty="0">
                          <a:solidFill>
                            <a:schemeClr val="tx1"/>
                          </a:solidFill>
                          <a:latin typeface="+mn-lt"/>
                          <a:cs typeface="Arial" panose="020B0604020202020204" pitchFamily="34" charset="0"/>
                        </a:rPr>
                        <a:t>Quick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pt-BR" sz="1600" b="1" i="0" spc="100" baseline="0" dirty="0">
                          <a:solidFill>
                            <a:schemeClr val="tx1"/>
                          </a:solidFill>
                          <a:latin typeface="+mn-lt"/>
                          <a:cs typeface="Arial" panose="020B0604020202020204" pitchFamily="34" charset="0"/>
                        </a:rPr>
                        <a:t>O(log n) (average), O(n) (worst)</a:t>
                      </a:r>
                      <a:endParaRPr lang="en-US" sz="1600" b="1" i="0" spc="100" baseline="0" dirty="0">
                        <a:solidFill>
                          <a:schemeClr val="tx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Only stack memory is needed for recursive calls, which is less memory intensive under ideal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25</a:t>
            </a:fld>
            <a:endParaRPr lang="en-US" dirty="0"/>
          </a:p>
        </p:txBody>
      </p:sp>
      <p:sp>
        <p:nvSpPr>
          <p:cNvPr id="3" name="TextBox 2">
            <a:extLst>
              <a:ext uri="{FF2B5EF4-FFF2-40B4-BE49-F238E27FC236}">
                <a16:creationId xmlns:a16="http://schemas.microsoft.com/office/drawing/2014/main" id="{46613A78-5A90-EC0E-7F2F-842321BB432B}"/>
              </a:ext>
            </a:extLst>
          </p:cNvPr>
          <p:cNvSpPr txBox="1"/>
          <p:nvPr/>
        </p:nvSpPr>
        <p:spPr>
          <a:xfrm>
            <a:off x="864577" y="4038600"/>
            <a:ext cx="1028797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b="1" dirty="0"/>
              <a:t>Merge Sort: </a:t>
            </a:r>
            <a:r>
              <a:rPr lang="en-US" dirty="0"/>
              <a:t>Requires extra memory space equal to the size of the original array (O(n)) to store the elements when merging. This can be memory intensive if the data size is large. </a:t>
            </a:r>
          </a:p>
          <a:p>
            <a:pPr marL="285750" indent="-285750">
              <a:buFont typeface="Arial" panose="020B0604020202020204" pitchFamily="34" charset="0"/>
              <a:buChar char="•"/>
            </a:pPr>
            <a:r>
              <a:rPr lang="en-US" b="1" dirty="0"/>
              <a:t>Quick Sort: </a:t>
            </a:r>
            <a:r>
              <a:rPr lang="en-US" dirty="0"/>
              <a:t>Consumes less memory, as it only needs to store the recursive states in the stack (O(log n) in the average case). However, in the worst case, the stack memory can increase to O(n) when choosing an unreasonable pivot.</a:t>
            </a:r>
          </a:p>
        </p:txBody>
      </p:sp>
    </p:spTree>
    <p:extLst>
      <p:ext uri="{BB962C8B-B14F-4D97-AF65-F5344CB8AC3E}">
        <p14:creationId xmlns:p14="http://schemas.microsoft.com/office/powerpoint/2010/main" val="3244719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609600" y="-76200"/>
            <a:ext cx="10972800" cy="923330"/>
          </a:xfrm>
        </p:spPr>
        <p:txBody>
          <a:bodyPr/>
          <a:lstStyle/>
          <a:p>
            <a:r>
              <a:rPr lang="en-US" sz="4000" dirty="0"/>
              <a:t>Stability</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1365710157"/>
              </p:ext>
            </p:extLst>
          </p:nvPr>
        </p:nvGraphicFramePr>
        <p:xfrm>
          <a:off x="945662" y="1160750"/>
          <a:ext cx="10206892" cy="2329140"/>
        </p:xfrm>
        <a:graphic>
          <a:graphicData uri="http://schemas.openxmlformats.org/drawingml/2006/table">
            <a:tbl>
              <a:tblPr firstRow="1" bandRow="1">
                <a:tableStyleId>{5C22544A-7EE6-4342-B048-85BDC9FD1C3A}</a:tableStyleId>
              </a:tblPr>
              <a:tblGrid>
                <a:gridCol w="2129692">
                  <a:extLst>
                    <a:ext uri="{9D8B030D-6E8A-4147-A177-3AD203B41FA5}">
                      <a16:colId xmlns:a16="http://schemas.microsoft.com/office/drawing/2014/main" val="1689330750"/>
                    </a:ext>
                  </a:extLst>
                </a:gridCol>
                <a:gridCol w="2135554">
                  <a:extLst>
                    <a:ext uri="{9D8B030D-6E8A-4147-A177-3AD203B41FA5}">
                      <a16:colId xmlns:a16="http://schemas.microsoft.com/office/drawing/2014/main" val="2660631934"/>
                    </a:ext>
                  </a:extLst>
                </a:gridCol>
                <a:gridCol w="5941646">
                  <a:extLst>
                    <a:ext uri="{9D8B030D-6E8A-4147-A177-3AD203B41FA5}">
                      <a16:colId xmlns:a16="http://schemas.microsoft.com/office/drawing/2014/main" val="3909717689"/>
                    </a:ext>
                  </a:extLst>
                </a:gridCol>
              </a:tblGrid>
              <a:tr h="627280">
                <a:tc>
                  <a:txBody>
                    <a:bodyPr/>
                    <a:lstStyle/>
                    <a:p>
                      <a:pPr algn="ctr"/>
                      <a:r>
                        <a:rPr lang="en-US" sz="2000" b="1" i="0" spc="200" baseline="0" dirty="0">
                          <a:solidFill>
                            <a:schemeClr val="bg1"/>
                          </a:solidFill>
                          <a:latin typeface="+mn-lt"/>
                          <a:cs typeface="Arial" panose="020B0604020202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dirty="0"/>
                        <a:t>Stability</a:t>
                      </a:r>
                      <a:endParaRPr lang="en-US" sz="2000" b="1" i="0" spc="200" baseline="0" dirty="0">
                        <a:solidFill>
                          <a:schemeClr val="bg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Detail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850930">
                <a:tc>
                  <a:txBody>
                    <a:bodyPr/>
                    <a:lstStyle/>
                    <a:p>
                      <a:pPr algn="ctr"/>
                      <a:r>
                        <a:rPr lang="en-US" sz="1600" b="1" i="0" spc="100" baseline="0" dirty="0">
                          <a:solidFill>
                            <a:schemeClr val="tx1"/>
                          </a:solidFill>
                          <a:latin typeface="+mn-lt"/>
                          <a:cs typeface="Arial" panose="020B0604020202020204" pitchFamily="34" charset="0"/>
                        </a:rPr>
                        <a:t>Merge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Stable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Elements with equal values ​​retain their original order after sorting.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850930">
                <a:tc>
                  <a:txBody>
                    <a:bodyPr/>
                    <a:lstStyle/>
                    <a:p>
                      <a:pPr algn="ctr"/>
                      <a:r>
                        <a:rPr lang="en-US" sz="1600" b="1" i="0" spc="100" baseline="0" dirty="0">
                          <a:solidFill>
                            <a:schemeClr val="tx1"/>
                          </a:solidFill>
                          <a:latin typeface="+mn-lt"/>
                          <a:cs typeface="Arial" panose="020B0604020202020204" pitchFamily="34" charset="0"/>
                        </a:rPr>
                        <a:t>Quick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pt-BR" sz="1600" b="1" i="0" spc="100" baseline="0" dirty="0">
                          <a:solidFill>
                            <a:schemeClr val="tx1"/>
                          </a:solidFill>
                          <a:latin typeface="+mn-lt"/>
                          <a:cs typeface="Arial" panose="020B0604020202020204" pitchFamily="34" charset="0"/>
                        </a:rPr>
                        <a:t>Unstable</a:t>
                      </a:r>
                      <a:endParaRPr lang="en-US" sz="1600" b="1" i="0" spc="100" baseline="0" dirty="0">
                        <a:solidFill>
                          <a:schemeClr val="tx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The order of elements with equal values ​​may change after sorting, depending on how the pivot is chosen.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
        <p:nvSpPr>
          <p:cNvPr id="3" name="TextBox 2">
            <a:extLst>
              <a:ext uri="{FF2B5EF4-FFF2-40B4-BE49-F238E27FC236}">
                <a16:creationId xmlns:a16="http://schemas.microsoft.com/office/drawing/2014/main" id="{46613A78-5A90-EC0E-7F2F-842321BB432B}"/>
              </a:ext>
            </a:extLst>
          </p:cNvPr>
          <p:cNvSpPr txBox="1"/>
          <p:nvPr/>
        </p:nvSpPr>
        <p:spPr>
          <a:xfrm>
            <a:off x="864577" y="4038600"/>
            <a:ext cx="1028797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b="1" dirty="0"/>
              <a:t>Merge Sort: </a:t>
            </a:r>
            <a:r>
              <a:rPr lang="en-US" dirty="0"/>
              <a:t>Stable because it always maintains the original order of equal elements during the merge. This is useful when it is important to maintain the original order in data.</a:t>
            </a:r>
          </a:p>
          <a:p>
            <a:pPr marL="285750" indent="-285750">
              <a:buFont typeface="Arial" panose="020B0604020202020204" pitchFamily="34" charset="0"/>
              <a:buChar char="•"/>
            </a:pPr>
            <a:r>
              <a:rPr lang="en-US" b="1" dirty="0"/>
              <a:t> Quick Sort: </a:t>
            </a:r>
            <a:r>
              <a:rPr lang="en-US" dirty="0"/>
              <a:t>Unstable because the process of selecting pivots and swapping elements can change the order of equal elements. This may not be important in some applications, but is a factor to consider in special situations.</a:t>
            </a:r>
          </a:p>
        </p:txBody>
      </p:sp>
    </p:spTree>
    <p:extLst>
      <p:ext uri="{BB962C8B-B14F-4D97-AF65-F5344CB8AC3E}">
        <p14:creationId xmlns:p14="http://schemas.microsoft.com/office/powerpoint/2010/main" val="424644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533400" y="76200"/>
            <a:ext cx="10972800" cy="685800"/>
          </a:xfrm>
        </p:spPr>
        <p:txBody>
          <a:bodyPr/>
          <a:lstStyle/>
          <a:p>
            <a:r>
              <a:rPr lang="en-US" sz="4000" dirty="0"/>
              <a:t>Comparison Table</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2388001342"/>
              </p:ext>
            </p:extLst>
          </p:nvPr>
        </p:nvGraphicFramePr>
        <p:xfrm>
          <a:off x="1104899" y="990600"/>
          <a:ext cx="9829801" cy="2837561"/>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689330750"/>
                    </a:ext>
                  </a:extLst>
                </a:gridCol>
                <a:gridCol w="3459481">
                  <a:extLst>
                    <a:ext uri="{9D8B030D-6E8A-4147-A177-3AD203B41FA5}">
                      <a16:colId xmlns:a16="http://schemas.microsoft.com/office/drawing/2014/main" val="2660631934"/>
                    </a:ext>
                  </a:extLst>
                </a:gridCol>
                <a:gridCol w="3931920">
                  <a:extLst>
                    <a:ext uri="{9D8B030D-6E8A-4147-A177-3AD203B41FA5}">
                      <a16:colId xmlns:a16="http://schemas.microsoft.com/office/drawing/2014/main" val="3909717689"/>
                    </a:ext>
                  </a:extLst>
                </a:gridCol>
              </a:tblGrid>
              <a:tr h="522918">
                <a:tc>
                  <a:txBody>
                    <a:bodyPr/>
                    <a:lstStyle/>
                    <a:p>
                      <a:pPr algn="ctr"/>
                      <a:r>
                        <a:rPr lang="en-US" sz="2000" b="1" i="0" spc="200" baseline="0" dirty="0">
                          <a:solidFill>
                            <a:schemeClr val="bg1"/>
                          </a:solidFill>
                          <a:latin typeface="+mn-lt"/>
                          <a:cs typeface="Arial" panose="020B0604020202020204" pitchFamily="34" charset="0"/>
                        </a:rPr>
                        <a:t>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Merge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Quick 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611343">
                <a:tc>
                  <a:txBody>
                    <a:bodyPr/>
                    <a:lstStyle/>
                    <a:p>
                      <a:pPr algn="ctr"/>
                      <a:r>
                        <a:rPr lang="en-US" sz="1600" b="1" i="0" spc="100" baseline="0" dirty="0">
                          <a:solidFill>
                            <a:schemeClr val="tx1"/>
                          </a:solidFill>
                          <a:latin typeface="+mn-lt"/>
                          <a:cs typeface="Arial" panose="020B0604020202020204" pitchFamily="34" charset="0"/>
                        </a:rPr>
                        <a:t>Time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en-US" sz="1600" b="1" i="0" spc="100" baseline="0" dirty="0">
                          <a:solidFill>
                            <a:schemeClr val="tx1"/>
                          </a:solidFill>
                          <a:latin typeface="+mn-lt"/>
                          <a:cs typeface="Arial" panose="020B0604020202020204" pitchFamily="34" charset="0"/>
                        </a:rPr>
                        <a:t>O(n log n) (best, average, worst)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ctr"/>
                      <a:r>
                        <a:rPr lang="pt-BR" sz="1600" b="1" i="0" spc="100" baseline="0" dirty="0">
                          <a:solidFill>
                            <a:schemeClr val="tx1"/>
                          </a:solidFill>
                          <a:latin typeface="+mn-lt"/>
                          <a:cs typeface="Arial" panose="020B0604020202020204" pitchFamily="34" charset="0"/>
                        </a:rPr>
                        <a:t>O(n log n) (average), O(n²) (worst)</a:t>
                      </a:r>
                      <a:endParaRPr lang="en-US" sz="1600" b="1" i="0" spc="100" baseline="0" dirty="0">
                        <a:solidFill>
                          <a:schemeClr val="tx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611343">
                <a:tc>
                  <a:txBody>
                    <a:bodyPr/>
                    <a:lstStyle/>
                    <a:p>
                      <a:pPr algn="ctr"/>
                      <a:r>
                        <a:rPr lang="en-US" sz="1600" b="1" i="0" spc="100" baseline="0" dirty="0">
                          <a:solidFill>
                            <a:schemeClr val="tx1"/>
                          </a:solidFill>
                          <a:latin typeface="+mn-lt"/>
                          <a:cs typeface="Arial" panose="020B0604020202020204" pitchFamily="34" charset="0"/>
                        </a:rPr>
                        <a:t>Memory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O(n) (due to need for sub-array)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ctr"/>
                      <a:r>
                        <a:rPr lang="pt-BR" sz="1600" b="1" i="0" spc="100" baseline="0" dirty="0">
                          <a:solidFill>
                            <a:schemeClr val="tx1"/>
                          </a:solidFill>
                          <a:latin typeface="+mn-lt"/>
                          <a:cs typeface="Arial" panose="020B0604020202020204" pitchFamily="34" charset="0"/>
                        </a:rPr>
                        <a:t>O(log n) (average), O(n) (worst)</a:t>
                      </a:r>
                      <a:endParaRPr lang="en-US" sz="1600" b="1" i="0" spc="100" baseline="0" dirty="0">
                        <a:solidFill>
                          <a:schemeClr val="tx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r h="480614">
                <a:tc>
                  <a:txBody>
                    <a:bodyPr/>
                    <a:lstStyle/>
                    <a:p>
                      <a:pPr algn="ctr"/>
                      <a:r>
                        <a:rPr lang="en-US" sz="1600" b="1" i="0" spc="100" baseline="0" dirty="0">
                          <a:solidFill>
                            <a:schemeClr val="tx1"/>
                          </a:solidFill>
                          <a:latin typeface="+mn-lt"/>
                          <a:cs typeface="Arial" panose="020B0604020202020204" pitchFamily="34" charset="0"/>
                        </a:rPr>
                        <a:t>Stability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Stable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Unstable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415808797"/>
                  </a:ext>
                </a:extLst>
              </a:tr>
              <a:tr h="611343">
                <a:tc>
                  <a:txBody>
                    <a:bodyPr/>
                    <a:lstStyle/>
                    <a:p>
                      <a:pPr algn="ctr"/>
                      <a:r>
                        <a:rPr lang="en-US" sz="1600" b="1" i="0" spc="100" baseline="0" dirty="0">
                          <a:solidFill>
                            <a:schemeClr val="tx1"/>
                          </a:solidFill>
                          <a:latin typeface="+mn-lt"/>
                          <a:cs typeface="Arial" panose="020B0604020202020204" pitchFamily="34" charset="0"/>
                        </a:rPr>
                        <a:t>Practical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Arrange large files, data needs to be stable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tc>
                  <a:txBody>
                    <a:bodyPr/>
                    <a:lstStyle/>
                    <a:p>
                      <a:pPr algn="ctr"/>
                      <a:r>
                        <a:rPr lang="en-US" sz="1600" b="1" i="0" spc="100" baseline="0" dirty="0">
                          <a:solidFill>
                            <a:schemeClr val="tx1"/>
                          </a:solidFill>
                          <a:latin typeface="+mn-lt"/>
                          <a:cs typeface="Arial" panose="020B0604020202020204" pitchFamily="34" charset="0"/>
                        </a:rPr>
                        <a:t>In-memory sorting, high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50000"/>
                      </a:schemeClr>
                    </a:solidFill>
                  </a:tcP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
        <p:nvSpPr>
          <p:cNvPr id="3" name="TextBox 2">
            <a:extLst>
              <a:ext uri="{FF2B5EF4-FFF2-40B4-BE49-F238E27FC236}">
                <a16:creationId xmlns:a16="http://schemas.microsoft.com/office/drawing/2014/main" id="{3B43FD93-5694-7DDA-2101-2BC94528FD2F}"/>
              </a:ext>
            </a:extLst>
          </p:cNvPr>
          <p:cNvSpPr txBox="1"/>
          <p:nvPr/>
        </p:nvSpPr>
        <p:spPr>
          <a:xfrm>
            <a:off x="1104899" y="4343400"/>
            <a:ext cx="9829801"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en-US" b="1" dirty="0"/>
              <a:t>Merge Sort: </a:t>
            </a:r>
            <a:r>
              <a:rPr lang="en-US" dirty="0"/>
              <a:t>Preferred for applications that require stability and large memory space. Often used when processing peripheral data such as large files or databases. </a:t>
            </a:r>
          </a:p>
          <a:p>
            <a:pPr marL="285750" indent="-285750">
              <a:buFont typeface="Arial" panose="020B0604020202020204" pitchFamily="34" charset="0"/>
              <a:buChar char="•"/>
            </a:pPr>
            <a:r>
              <a:rPr lang="en-US" b="1" dirty="0"/>
              <a:t>Quick Sort: </a:t>
            </a:r>
            <a:r>
              <a:rPr lang="en-US" dirty="0"/>
              <a:t>Often used for in-memory data (in-memory sorting) with the advantage of speed and memory saving. However, be careful with the worst case that can cause poor performance.</a:t>
            </a:r>
          </a:p>
        </p:txBody>
      </p:sp>
    </p:spTree>
    <p:extLst>
      <p:ext uri="{BB962C8B-B14F-4D97-AF65-F5344CB8AC3E}">
        <p14:creationId xmlns:p14="http://schemas.microsoft.com/office/powerpoint/2010/main" val="991497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90600" y="2362200"/>
            <a:ext cx="10363200" cy="2387600"/>
          </a:xfrm>
        </p:spPr>
        <p:txBody>
          <a:bodyPr anchor="t">
            <a:noAutofit/>
          </a:bodyPr>
          <a:lstStyle/>
          <a:p>
            <a:pPr algn="ctr"/>
            <a:r>
              <a:rPr lang="en-US" sz="7200" i="1" dirty="0">
                <a:effectLst>
                  <a:outerShdw blurRad="38100" dist="38100" dir="2700000" algn="tl">
                    <a:srgbClr val="000000">
                      <a:alpha val="43137"/>
                    </a:srgbClr>
                  </a:outerShdw>
                </a:effectLst>
                <a:latin typeface="Calibri" panose="020F0502020204030204" pitchFamily="34" charset="0"/>
              </a:rPr>
              <a:t>6. Shortest Path Algorithm</a:t>
            </a:r>
            <a:br>
              <a:rPr lang="en-US" sz="1600" dirty="0"/>
            </a:br>
            <a:br>
              <a:rPr lang="en-US" sz="1600" dirty="0"/>
            </a:br>
            <a:br>
              <a:rPr lang="en-US" sz="1600" dirty="0"/>
            </a:br>
            <a:br>
              <a:rPr lang="en-US" sz="1600" dirty="0"/>
            </a:br>
            <a:endParaRPr lang="en-US" sz="7200" i="1" dirty="0">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304684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7D19-4D60-B5D0-74C9-46A5D81261BB}"/>
              </a:ext>
            </a:extLst>
          </p:cNvPr>
          <p:cNvSpPr>
            <a:spLocks noGrp="1"/>
          </p:cNvSpPr>
          <p:nvPr>
            <p:ph type="title"/>
          </p:nvPr>
        </p:nvSpPr>
        <p:spPr>
          <a:xfrm>
            <a:off x="457200" y="228600"/>
            <a:ext cx="10972800" cy="1115638"/>
          </a:xfrm>
        </p:spPr>
        <p:txBody>
          <a:bodyPr/>
          <a:lstStyle/>
          <a:p>
            <a:r>
              <a:rPr lang="en-US" sz="3600" dirty="0"/>
              <a:t>Introduction to Shortest Path Algorithm</a:t>
            </a:r>
          </a:p>
        </p:txBody>
      </p:sp>
      <p:sp>
        <p:nvSpPr>
          <p:cNvPr id="8" name="Slide Number Placeholder 7">
            <a:extLst>
              <a:ext uri="{FF2B5EF4-FFF2-40B4-BE49-F238E27FC236}">
                <a16:creationId xmlns:a16="http://schemas.microsoft.com/office/drawing/2014/main" id="{60DE4CC7-0F16-896F-1EBA-F387E12A24C3}"/>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
        <p:nvSpPr>
          <p:cNvPr id="40" name="Content Placeholder 39">
            <a:extLst>
              <a:ext uri="{FF2B5EF4-FFF2-40B4-BE49-F238E27FC236}">
                <a16:creationId xmlns:a16="http://schemas.microsoft.com/office/drawing/2014/main" id="{DBD61760-D523-652D-BE25-CEFAA0D5587F}"/>
              </a:ext>
            </a:extLst>
          </p:cNvPr>
          <p:cNvSpPr>
            <a:spLocks noGrp="1"/>
          </p:cNvSpPr>
          <p:nvPr>
            <p:ph sz="quarter" idx="14"/>
          </p:nvPr>
        </p:nvSpPr>
        <p:spPr>
          <a:xfrm>
            <a:off x="6123432" y="4101547"/>
            <a:ext cx="3630168" cy="1524000"/>
          </a:xfrm>
        </p:spPr>
        <p:txBody>
          <a:bodyPr/>
          <a:lstStyle/>
          <a:p>
            <a:r>
              <a:rPr lang="en-US" b="1" dirty="0"/>
              <a:t>Popular Algorithms:</a:t>
            </a:r>
          </a:p>
          <a:p>
            <a:pPr marL="285750" indent="-285750">
              <a:buFont typeface="Arial" panose="020B0604020202020204" pitchFamily="34" charset="0"/>
              <a:buChar char="•"/>
            </a:pPr>
            <a:r>
              <a:rPr lang="en-US" dirty="0"/>
              <a:t>Dijkstra's Algorithm.</a:t>
            </a:r>
          </a:p>
          <a:p>
            <a:pPr marL="285750" indent="-285750">
              <a:buFont typeface="Arial" panose="020B0604020202020204" pitchFamily="34" charset="0"/>
              <a:buChar char="•"/>
            </a:pPr>
            <a:r>
              <a:rPr lang="en-US" dirty="0"/>
              <a:t>Prim-</a:t>
            </a:r>
            <a:r>
              <a:rPr lang="en-US" dirty="0" err="1"/>
              <a:t>Jarnik</a:t>
            </a:r>
            <a:r>
              <a:rPr lang="en-US" dirty="0"/>
              <a:t> Algorithm.</a:t>
            </a:r>
          </a:p>
        </p:txBody>
      </p:sp>
      <p:sp>
        <p:nvSpPr>
          <p:cNvPr id="42" name="Content Placeholder 41">
            <a:extLst>
              <a:ext uri="{FF2B5EF4-FFF2-40B4-BE49-F238E27FC236}">
                <a16:creationId xmlns:a16="http://schemas.microsoft.com/office/drawing/2014/main" id="{0C7DB9E7-461A-BB18-9BCD-453E54399A3D}"/>
              </a:ext>
            </a:extLst>
          </p:cNvPr>
          <p:cNvSpPr>
            <a:spLocks noGrp="1"/>
          </p:cNvSpPr>
          <p:nvPr>
            <p:ph sz="quarter" idx="4"/>
          </p:nvPr>
        </p:nvSpPr>
        <p:spPr>
          <a:xfrm>
            <a:off x="6123432" y="1488591"/>
            <a:ext cx="5306568" cy="2301204"/>
          </a:xfrm>
        </p:spPr>
        <p:txBody>
          <a:bodyPr/>
          <a:lstStyle/>
          <a:p>
            <a:r>
              <a:rPr lang="en-US" b="1" dirty="0"/>
              <a:t>Applications:</a:t>
            </a:r>
          </a:p>
          <a:p>
            <a:pPr marL="285750" indent="-285750">
              <a:buFont typeface="Arial" panose="020B0604020202020204" pitchFamily="34" charset="0"/>
              <a:buChar char="•"/>
            </a:pPr>
            <a:r>
              <a:rPr lang="en-US" b="1" dirty="0"/>
              <a:t>Route planning: </a:t>
            </a:r>
            <a:r>
              <a:rPr lang="en-US" dirty="0"/>
              <a:t>Used in mapping applications, GPS to find the fastest route.</a:t>
            </a:r>
          </a:p>
          <a:p>
            <a:pPr marL="285750" indent="-285750">
              <a:buFont typeface="Arial" panose="020B0604020202020204" pitchFamily="34" charset="0"/>
              <a:buChar char="•"/>
            </a:pPr>
            <a:r>
              <a:rPr lang="en-US" b="1" dirty="0"/>
              <a:t>Network optimization: </a:t>
            </a:r>
            <a:r>
              <a:rPr lang="en-US" dirty="0"/>
              <a:t>Used to route data through computer networks to reduce latency and maximize bandwidth.</a:t>
            </a:r>
          </a:p>
          <a:p>
            <a:pPr marL="285750" indent="-285750">
              <a:buFont typeface="Arial" panose="020B0604020202020204" pitchFamily="34" charset="0"/>
              <a:buChar char="•"/>
            </a:pPr>
            <a:r>
              <a:rPr lang="en-US" b="1" dirty="0"/>
              <a:t>Graph search: </a:t>
            </a:r>
            <a:r>
              <a:rPr lang="en-US" dirty="0"/>
              <a:t>Analyzing data, such as social networks or connecting cities.</a:t>
            </a:r>
          </a:p>
        </p:txBody>
      </p:sp>
      <p:sp>
        <p:nvSpPr>
          <p:cNvPr id="44" name="Content Placeholder 43">
            <a:extLst>
              <a:ext uri="{FF2B5EF4-FFF2-40B4-BE49-F238E27FC236}">
                <a16:creationId xmlns:a16="http://schemas.microsoft.com/office/drawing/2014/main" id="{84B2EA9F-7DC9-DB41-26B3-D80CF686F7B1}"/>
              </a:ext>
            </a:extLst>
          </p:cNvPr>
          <p:cNvSpPr>
            <a:spLocks noGrp="1"/>
          </p:cNvSpPr>
          <p:nvPr>
            <p:ph sz="half" idx="2"/>
          </p:nvPr>
        </p:nvSpPr>
        <p:spPr>
          <a:xfrm>
            <a:off x="342900" y="1524000"/>
            <a:ext cx="4495800" cy="3187591"/>
          </a:xfrm>
        </p:spPr>
        <p:txBody>
          <a:bodyPr/>
          <a:lstStyle/>
          <a:p>
            <a:r>
              <a:rPr lang="en-US" b="1" dirty="0"/>
              <a:t>Shortest Path: </a:t>
            </a:r>
            <a:r>
              <a:rPr lang="en-US" dirty="0"/>
              <a:t>The problem of finding the shortest path between two vertices in a weighted graph. Shortest path algorithms help optimize the search for optimal paths through complex networks such as:</a:t>
            </a:r>
          </a:p>
          <a:p>
            <a:pPr marL="285750" indent="-285750">
              <a:buFont typeface="Arial" panose="020B0604020202020204" pitchFamily="34" charset="0"/>
              <a:buChar char="•"/>
            </a:pPr>
            <a:r>
              <a:rPr lang="en-US" b="1" dirty="0"/>
              <a:t>Transportation</a:t>
            </a:r>
            <a:r>
              <a:rPr lang="en-US" dirty="0"/>
              <a:t>: Finding the fastest path between two points in a transportation system.</a:t>
            </a:r>
          </a:p>
          <a:p>
            <a:pPr marL="285750" indent="-285750">
              <a:buFont typeface="Arial" panose="020B0604020202020204" pitchFamily="34" charset="0"/>
              <a:buChar char="•"/>
            </a:pPr>
            <a:r>
              <a:rPr lang="en-US" b="1" dirty="0"/>
              <a:t>Computer networks: </a:t>
            </a:r>
            <a:r>
              <a:rPr lang="en-US" dirty="0"/>
              <a:t>Finding the most efficient route to transmit data through computer networks.</a:t>
            </a:r>
          </a:p>
        </p:txBody>
      </p:sp>
    </p:spTree>
    <p:extLst>
      <p:ext uri="{BB962C8B-B14F-4D97-AF65-F5344CB8AC3E}">
        <p14:creationId xmlns:p14="http://schemas.microsoft.com/office/powerpoint/2010/main" val="300874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228600" y="505505"/>
            <a:ext cx="6781800" cy="1603248"/>
          </a:xfrm>
        </p:spPr>
        <p:txBody>
          <a:bodyPr/>
          <a:lstStyle/>
          <a:p>
            <a:pPr algn="l"/>
            <a:r>
              <a:rPr lang="en-US" sz="6000" i="1" spc="300" dirty="0">
                <a:ln w="28575">
                  <a:solidFill>
                    <a:schemeClr val="tx1"/>
                  </a:solidFill>
                </a:ln>
                <a:noFill/>
                <a:effectLst>
                  <a:outerShdw blurRad="38100" dist="38100" dir="2700000" algn="tl">
                    <a:srgbClr val="000000">
                      <a:alpha val="43137"/>
                    </a:srgbClr>
                  </a:outerShdw>
                </a:effectLst>
                <a:latin typeface="Calibri" panose="020F0502020204030204" pitchFamily="34" charset="0"/>
              </a:rPr>
              <a:t>1. INTRODUCTION</a:t>
            </a:r>
            <a:endParaRPr lang="en-US" i="1" spc="300" dirty="0">
              <a:ln w="28575">
                <a:solidFill>
                  <a:schemeClr val="tx1"/>
                </a:solidFill>
              </a:ln>
              <a:noFill/>
              <a:effectLst>
                <a:outerShdw blurRad="38100" dist="38100" dir="2700000" algn="tl">
                  <a:srgbClr val="000000">
                    <a:alpha val="43137"/>
                  </a:srgbClr>
                </a:outerShdw>
              </a:effectLst>
              <a:latin typeface="Calibri" panose="020F0502020204030204" pitchFamily="34" charset="0"/>
            </a:endParaRP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6096000" y="1981200"/>
            <a:ext cx="5184648" cy="3733800"/>
          </a:xfrm>
        </p:spPr>
        <p:style>
          <a:lnRef idx="1">
            <a:schemeClr val="accent6"/>
          </a:lnRef>
          <a:fillRef idx="2">
            <a:schemeClr val="accent6"/>
          </a:fillRef>
          <a:effectRef idx="1">
            <a:schemeClr val="accent6"/>
          </a:effectRef>
          <a:fontRef idx="minor">
            <a:schemeClr val="dk1"/>
          </a:fontRef>
        </p:style>
        <p:txBody>
          <a:bodyPr/>
          <a:lstStyle/>
          <a:p>
            <a:r>
              <a:rPr lang="en-US" b="1" dirty="0">
                <a:latin typeface="Calibri" panose="020F0502020204030204" pitchFamily="34" charset="0"/>
                <a:ea typeface="Calibri" panose="020F0502020204030204" pitchFamily="34" charset="0"/>
                <a:cs typeface="Calibri" panose="020F0502020204030204" pitchFamily="34" charset="0"/>
              </a:rPr>
              <a:t>Overview of Abstract Data Type :</a:t>
            </a:r>
          </a:p>
          <a:p>
            <a:r>
              <a:rPr lang="en-US" sz="1200" b="1" dirty="0">
                <a:latin typeface="Calibri" panose="020F0502020204030204" pitchFamily="34" charset="0"/>
                <a:ea typeface="Calibri" panose="020F0502020204030204" pitchFamily="34" charset="0"/>
                <a:cs typeface="Calibri" panose="020F0502020204030204" pitchFamily="34" charset="0"/>
              </a:rPr>
              <a:t>ADT stands for Abstract Data Type. </a:t>
            </a:r>
            <a:r>
              <a:rPr lang="en-US" sz="1200" dirty="0">
                <a:latin typeface="Calibri" panose="020F0502020204030204" pitchFamily="34" charset="0"/>
                <a:ea typeface="Calibri" panose="020F0502020204030204" pitchFamily="34" charset="0"/>
                <a:cs typeface="Calibri" panose="020F0502020204030204" pitchFamily="34" charset="0"/>
              </a:rPr>
              <a:t>An ADT defines a type of data structure based on its behavior rather than implementation details. It focuses on what operations are allowed on the data and how they should behave, without specifying how the operations are executed. </a:t>
            </a:r>
            <a:r>
              <a:rPr lang="en-US" sz="1200" b="1" dirty="0">
                <a:latin typeface="Calibri" panose="020F0502020204030204" pitchFamily="34" charset="0"/>
                <a:ea typeface="Calibri" panose="020F0502020204030204" pitchFamily="34" charset="0"/>
                <a:cs typeface="Calibri" panose="020F0502020204030204" pitchFamily="34" charset="0"/>
              </a:rPr>
              <a:t>Common ADTs include:</a:t>
            </a:r>
          </a:p>
          <a:p>
            <a:pPr marL="171450" indent="-1714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Stack ADT: </a:t>
            </a:r>
            <a:r>
              <a:rPr lang="en-US" sz="1200" dirty="0">
                <a:latin typeface="Calibri" panose="020F0502020204030204" pitchFamily="34" charset="0"/>
                <a:ea typeface="Calibri" panose="020F0502020204030204" pitchFamily="34" charset="0"/>
                <a:cs typeface="Calibri" panose="020F0502020204030204" pitchFamily="34" charset="0"/>
              </a:rPr>
              <a:t>Last-in, first-out operations like push and pop.</a:t>
            </a:r>
          </a:p>
          <a:p>
            <a:pPr marL="171450" indent="-1714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Queue ADT: </a:t>
            </a:r>
            <a:r>
              <a:rPr lang="en-US" sz="1200" dirty="0">
                <a:latin typeface="Calibri" panose="020F0502020204030204" pitchFamily="34" charset="0"/>
                <a:ea typeface="Calibri" panose="020F0502020204030204" pitchFamily="34" charset="0"/>
                <a:cs typeface="Calibri" panose="020F0502020204030204" pitchFamily="34" charset="0"/>
              </a:rPr>
              <a:t>First-in, first-out operations like enqueue and dequeue.</a:t>
            </a:r>
          </a:p>
          <a:p>
            <a:pPr marL="171450" indent="-171450">
              <a:buFont typeface="Arial" panose="020B0604020202020204" pitchFamily="34" charset="0"/>
              <a:buChar char="•"/>
            </a:pPr>
            <a:r>
              <a:rPr lang="en-US" sz="1200" b="1" dirty="0">
                <a:latin typeface="Calibri" panose="020F0502020204030204" pitchFamily="34" charset="0"/>
                <a:ea typeface="Calibri" panose="020F0502020204030204" pitchFamily="34" charset="0"/>
                <a:cs typeface="Calibri" panose="020F0502020204030204" pitchFamily="34" charset="0"/>
              </a:rPr>
              <a:t>List ADT: </a:t>
            </a:r>
            <a:r>
              <a:rPr lang="en-US" sz="1200" dirty="0">
                <a:latin typeface="Calibri" panose="020F0502020204030204" pitchFamily="34" charset="0"/>
                <a:ea typeface="Calibri" panose="020F0502020204030204" pitchFamily="34" charset="0"/>
                <a:cs typeface="Calibri" panose="020F0502020204030204" pitchFamily="34" charset="0"/>
              </a:rPr>
              <a:t>Sequential access operations like insert, delete, and access.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8" name="Content Placeholder 4">
            <a:extLst>
              <a:ext uri="{FF2B5EF4-FFF2-40B4-BE49-F238E27FC236}">
                <a16:creationId xmlns:a16="http://schemas.microsoft.com/office/drawing/2014/main" id="{0FA59D10-BD68-4FA1-DB7E-8B9A620BC061}"/>
              </a:ext>
            </a:extLst>
          </p:cNvPr>
          <p:cNvSpPr txBox="1">
            <a:spLocks/>
          </p:cNvSpPr>
          <p:nvPr/>
        </p:nvSpPr>
        <p:spPr>
          <a:xfrm>
            <a:off x="378187" y="2254526"/>
            <a:ext cx="5184648" cy="3003273"/>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spc="100" baseline="0">
                <a:solidFill>
                  <a:schemeClr val="tx1"/>
                </a:solidFill>
                <a:latin typeface="+mn-lt"/>
                <a:ea typeface="+mn-ea"/>
                <a:cs typeface="Arial" panose="020B0604020202020204" pitchFamily="34" charset="0"/>
              </a:defRPr>
            </a:lvl1pPr>
            <a:lvl2pPr marL="2286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2pPr>
            <a:lvl3pPr marL="4572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3pPr>
            <a:lvl4pPr marL="6858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4pPr>
            <a:lvl5pPr marL="9144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Overview of Data Structures and Algorithms:</a:t>
            </a:r>
          </a:p>
          <a:p>
            <a:r>
              <a:rPr lang="en-US" sz="1400" b="1" dirty="0">
                <a:latin typeface="Calibri" panose="020F0502020204030204" pitchFamily="34" charset="0"/>
                <a:ea typeface="Calibri" panose="020F0502020204030204" pitchFamily="34" charset="0"/>
                <a:cs typeface="Calibri" panose="020F0502020204030204" pitchFamily="34" charset="0"/>
              </a:rPr>
              <a:t>DSA stands for Data Structures and Algorithms</a:t>
            </a:r>
            <a:r>
              <a:rPr lang="en-US" sz="1400" dirty="0">
                <a:latin typeface="Calibri" panose="020F0502020204030204" pitchFamily="34" charset="0"/>
                <a:ea typeface="Calibri" panose="020F0502020204030204" pitchFamily="34" charset="0"/>
                <a:cs typeface="Calibri" panose="020F0502020204030204" pitchFamily="34" charset="0"/>
              </a:rPr>
              <a:t>. It refers to organizing, managing, and storing data efficiently and includes methods for processing data. Data structures (such as arrays, linked lists, stacks, queues, trees, and graphs) define how data is stored, while algorithms provide step-by-step methods for performing operations on data (like searching, sorting, and traversing).</a:t>
            </a:r>
          </a:p>
        </p:txBody>
      </p:sp>
    </p:spTree>
    <p:extLst>
      <p:ext uri="{BB962C8B-B14F-4D97-AF65-F5344CB8AC3E}">
        <p14:creationId xmlns:p14="http://schemas.microsoft.com/office/powerpoint/2010/main" val="4220525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7D19-4D60-B5D0-74C9-46A5D81261BB}"/>
              </a:ext>
            </a:extLst>
          </p:cNvPr>
          <p:cNvSpPr>
            <a:spLocks noGrp="1"/>
          </p:cNvSpPr>
          <p:nvPr>
            <p:ph type="title"/>
          </p:nvPr>
        </p:nvSpPr>
        <p:spPr>
          <a:xfrm>
            <a:off x="457200" y="228600"/>
            <a:ext cx="10972800" cy="533400"/>
          </a:xfrm>
        </p:spPr>
        <p:txBody>
          <a:bodyPr/>
          <a:lstStyle/>
          <a:p>
            <a:r>
              <a:rPr lang="en-US" sz="3200" dirty="0"/>
              <a:t>Algorithm 1: 	</a:t>
            </a:r>
          </a:p>
        </p:txBody>
      </p:sp>
      <p:sp>
        <p:nvSpPr>
          <p:cNvPr id="8" name="Slide Number Placeholder 7">
            <a:extLst>
              <a:ext uri="{FF2B5EF4-FFF2-40B4-BE49-F238E27FC236}">
                <a16:creationId xmlns:a16="http://schemas.microsoft.com/office/drawing/2014/main" id="{60DE4CC7-0F16-896F-1EBA-F387E12A24C3}"/>
              </a:ext>
            </a:extLst>
          </p:cNvPr>
          <p:cNvSpPr>
            <a:spLocks noGrp="1"/>
          </p:cNvSpPr>
          <p:nvPr>
            <p:ph type="sldNum" sz="quarter" idx="12"/>
          </p:nvPr>
        </p:nvSpPr>
        <p:spPr/>
        <p:txBody>
          <a:bodyPr/>
          <a:lstStyle/>
          <a:p>
            <a:fld id="{294A09A9-5501-47C1-A89A-A340965A2BE2}" type="slidenum">
              <a:rPr lang="en-US" smtClean="0"/>
              <a:pPr/>
              <a:t>30</a:t>
            </a:fld>
            <a:endParaRPr lang="en-US" dirty="0"/>
          </a:p>
        </p:txBody>
      </p:sp>
      <p:sp>
        <p:nvSpPr>
          <p:cNvPr id="40" name="Content Placeholder 39">
            <a:extLst>
              <a:ext uri="{FF2B5EF4-FFF2-40B4-BE49-F238E27FC236}">
                <a16:creationId xmlns:a16="http://schemas.microsoft.com/office/drawing/2014/main" id="{DBD61760-D523-652D-BE25-CEFAA0D5587F}"/>
              </a:ext>
            </a:extLst>
          </p:cNvPr>
          <p:cNvSpPr>
            <a:spLocks noGrp="1"/>
          </p:cNvSpPr>
          <p:nvPr>
            <p:ph sz="quarter" idx="14"/>
          </p:nvPr>
        </p:nvSpPr>
        <p:spPr>
          <a:xfrm>
            <a:off x="5943600" y="3727173"/>
            <a:ext cx="5611368" cy="1994453"/>
          </a:xfrm>
        </p:spPr>
        <p:style>
          <a:lnRef idx="1">
            <a:schemeClr val="accent2"/>
          </a:lnRef>
          <a:fillRef idx="2">
            <a:schemeClr val="accent2"/>
          </a:fillRef>
          <a:effectRef idx="1">
            <a:schemeClr val="accent2"/>
          </a:effectRef>
          <a:fontRef idx="minor">
            <a:schemeClr val="dk1"/>
          </a:fontRef>
        </p:style>
        <p:txBody>
          <a:bodyPr/>
          <a:lstStyle/>
          <a:p>
            <a:r>
              <a:rPr lang="en-US" b="1" dirty="0"/>
              <a:t>Applications:</a:t>
            </a:r>
          </a:p>
          <a:p>
            <a:pPr marL="285750" indent="-285750">
              <a:buFont typeface="Arial" panose="020B0604020202020204" pitchFamily="34" charset="0"/>
              <a:buChar char="•"/>
            </a:pPr>
            <a:r>
              <a:rPr lang="en-US" b="1" dirty="0"/>
              <a:t>GPS navigation systems: </a:t>
            </a:r>
            <a:r>
              <a:rPr lang="en-US" dirty="0"/>
              <a:t>Find the fastest route between locations.</a:t>
            </a:r>
          </a:p>
          <a:p>
            <a:pPr marL="285750" indent="-285750">
              <a:buFont typeface="Arial" panose="020B0604020202020204" pitchFamily="34" charset="0"/>
              <a:buChar char="•"/>
            </a:pPr>
            <a:r>
              <a:rPr lang="en-US" b="1" dirty="0"/>
              <a:t>Computer networks: </a:t>
            </a:r>
            <a:r>
              <a:rPr lang="en-US" dirty="0"/>
              <a:t>Find the optimal route for data transmission.</a:t>
            </a:r>
          </a:p>
          <a:p>
            <a:pPr marL="285750" indent="-285750">
              <a:buFont typeface="Arial" panose="020B0604020202020204" pitchFamily="34" charset="0"/>
              <a:buChar char="•"/>
            </a:pPr>
            <a:r>
              <a:rPr lang="en-US" b="1" dirty="0"/>
              <a:t>Path planning: </a:t>
            </a:r>
            <a:r>
              <a:rPr lang="en-US" dirty="0"/>
              <a:t>Applications in games, robot navigation.</a:t>
            </a:r>
          </a:p>
        </p:txBody>
      </p:sp>
      <p:sp>
        <p:nvSpPr>
          <p:cNvPr id="42" name="Content Placeholder 41">
            <a:extLst>
              <a:ext uri="{FF2B5EF4-FFF2-40B4-BE49-F238E27FC236}">
                <a16:creationId xmlns:a16="http://schemas.microsoft.com/office/drawing/2014/main" id="{0C7DB9E7-461A-BB18-9BCD-453E54399A3D}"/>
              </a:ext>
            </a:extLst>
          </p:cNvPr>
          <p:cNvSpPr>
            <a:spLocks noGrp="1"/>
          </p:cNvSpPr>
          <p:nvPr>
            <p:ph sz="quarter" idx="4"/>
          </p:nvPr>
        </p:nvSpPr>
        <p:spPr>
          <a:xfrm>
            <a:off x="6123432" y="1488591"/>
            <a:ext cx="5230368" cy="1635609"/>
          </a:xfrm>
        </p:spPr>
        <p:style>
          <a:lnRef idx="1">
            <a:schemeClr val="accent6"/>
          </a:lnRef>
          <a:fillRef idx="2">
            <a:schemeClr val="accent6"/>
          </a:fillRef>
          <a:effectRef idx="1">
            <a:schemeClr val="accent6"/>
          </a:effectRef>
          <a:fontRef idx="minor">
            <a:schemeClr val="dk1"/>
          </a:fontRef>
        </p:style>
        <p:txBody>
          <a:bodyPr/>
          <a:lstStyle/>
          <a:p>
            <a:r>
              <a:rPr lang="en-US" b="1" dirty="0"/>
              <a:t>Complexity:</a:t>
            </a:r>
          </a:p>
          <a:p>
            <a:pPr marL="285750" indent="-285750">
              <a:buFont typeface="Arial" panose="020B0604020202020204" pitchFamily="34" charset="0"/>
              <a:buChar char="•"/>
            </a:pPr>
            <a:r>
              <a:rPr lang="en-US" b="1" dirty="0"/>
              <a:t>Time: </a:t>
            </a:r>
            <a:r>
              <a:rPr lang="en-US" dirty="0"/>
              <a:t>O(V²) for basic implementation, or O(E + V log V) for priority queue implementation.</a:t>
            </a:r>
          </a:p>
          <a:p>
            <a:pPr marL="285750" indent="-285750">
              <a:buFont typeface="Arial" panose="020B0604020202020204" pitchFamily="34" charset="0"/>
              <a:buChar char="•"/>
            </a:pPr>
            <a:r>
              <a:rPr lang="en-US" b="1" dirty="0"/>
              <a:t>Memory: </a:t>
            </a:r>
            <a:r>
              <a:rPr lang="en-US" dirty="0"/>
              <a:t>O(V) for storing information about vertices and shortest distances.</a:t>
            </a:r>
          </a:p>
        </p:txBody>
      </p:sp>
      <p:sp>
        <p:nvSpPr>
          <p:cNvPr id="44" name="Content Placeholder 43">
            <a:extLst>
              <a:ext uri="{FF2B5EF4-FFF2-40B4-BE49-F238E27FC236}">
                <a16:creationId xmlns:a16="http://schemas.microsoft.com/office/drawing/2014/main" id="{84B2EA9F-7DC9-DB41-26B3-D80CF686F7B1}"/>
              </a:ext>
            </a:extLst>
          </p:cNvPr>
          <p:cNvSpPr>
            <a:spLocks noGrp="1"/>
          </p:cNvSpPr>
          <p:nvPr>
            <p:ph sz="half" idx="2"/>
          </p:nvPr>
        </p:nvSpPr>
        <p:spPr>
          <a:xfrm>
            <a:off x="381000" y="1142999"/>
            <a:ext cx="4114800" cy="3581401"/>
          </a:xfrm>
        </p:spPr>
        <p:style>
          <a:lnRef idx="1">
            <a:schemeClr val="accent4"/>
          </a:lnRef>
          <a:fillRef idx="2">
            <a:schemeClr val="accent4"/>
          </a:fillRef>
          <a:effectRef idx="1">
            <a:schemeClr val="accent4"/>
          </a:effectRef>
          <a:fontRef idx="minor">
            <a:schemeClr val="dk1"/>
          </a:fontRef>
        </p:style>
        <p:txBody>
          <a:bodyPr/>
          <a:lstStyle/>
          <a:p>
            <a:r>
              <a:rPr lang="en-US" b="1" dirty="0"/>
              <a:t>a. Goal: </a:t>
            </a:r>
            <a:r>
              <a:rPr lang="en-US" dirty="0"/>
              <a:t>Find the shortest path from a source vertex to all other vertices in a non-negative weighted graph.</a:t>
            </a:r>
            <a:endParaRPr lang="en-US" b="1" dirty="0"/>
          </a:p>
          <a:p>
            <a:r>
              <a:rPr lang="en-US" b="1" dirty="0"/>
              <a:t>b. How it Works:</a:t>
            </a:r>
          </a:p>
          <a:p>
            <a:pPr marL="285750" indent="-285750">
              <a:buFont typeface="Arial" panose="020B0604020202020204" pitchFamily="34" charset="0"/>
              <a:buChar char="•"/>
            </a:pPr>
            <a:r>
              <a:rPr lang="en-US" dirty="0"/>
              <a:t>The algorithm starts at the source vertex, marking its distance as 0.</a:t>
            </a:r>
          </a:p>
          <a:p>
            <a:pPr marL="285750" indent="-285750">
              <a:buFont typeface="Arial" panose="020B0604020202020204" pitchFamily="34" charset="0"/>
              <a:buChar char="•"/>
            </a:pPr>
            <a:r>
              <a:rPr lang="en-US" dirty="0"/>
              <a:t>Continues to traverse the weighted adjacent vertices, updating the shortest distance to each unvisited vertex.</a:t>
            </a:r>
          </a:p>
          <a:p>
            <a:pPr marL="285750" indent="-285750">
              <a:buFont typeface="Arial" panose="020B0604020202020204" pitchFamily="34" charset="0"/>
              <a:buChar char="•"/>
            </a:pPr>
            <a:r>
              <a:rPr lang="en-US" dirty="0"/>
              <a:t>Choose the unvisited vertex with the smallest distance, repeating the process until all vertices are processed.</a:t>
            </a:r>
          </a:p>
        </p:txBody>
      </p:sp>
    </p:spTree>
    <p:extLst>
      <p:ext uri="{BB962C8B-B14F-4D97-AF65-F5344CB8AC3E}">
        <p14:creationId xmlns:p14="http://schemas.microsoft.com/office/powerpoint/2010/main" val="1866482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7D19-4D60-B5D0-74C9-46A5D81261BB}"/>
              </a:ext>
            </a:extLst>
          </p:cNvPr>
          <p:cNvSpPr>
            <a:spLocks noGrp="1"/>
          </p:cNvSpPr>
          <p:nvPr>
            <p:ph type="title"/>
          </p:nvPr>
        </p:nvSpPr>
        <p:spPr>
          <a:xfrm>
            <a:off x="457200" y="228600"/>
            <a:ext cx="10972800" cy="609600"/>
          </a:xfrm>
        </p:spPr>
        <p:txBody>
          <a:bodyPr/>
          <a:lstStyle/>
          <a:p>
            <a:r>
              <a:rPr lang="en-US" sz="3200" dirty="0"/>
              <a:t>Algorithm 2: Prim-</a:t>
            </a:r>
            <a:r>
              <a:rPr lang="en-US" sz="3200" dirty="0" err="1"/>
              <a:t>Jarnik</a:t>
            </a:r>
            <a:endParaRPr lang="en-US" sz="3200" dirty="0"/>
          </a:p>
        </p:txBody>
      </p:sp>
      <p:sp>
        <p:nvSpPr>
          <p:cNvPr id="8" name="Slide Number Placeholder 7">
            <a:extLst>
              <a:ext uri="{FF2B5EF4-FFF2-40B4-BE49-F238E27FC236}">
                <a16:creationId xmlns:a16="http://schemas.microsoft.com/office/drawing/2014/main" id="{60DE4CC7-0F16-896F-1EBA-F387E12A24C3}"/>
              </a:ext>
            </a:extLst>
          </p:cNvPr>
          <p:cNvSpPr>
            <a:spLocks noGrp="1"/>
          </p:cNvSpPr>
          <p:nvPr>
            <p:ph type="sldNum" sz="quarter" idx="12"/>
          </p:nvPr>
        </p:nvSpPr>
        <p:spPr/>
        <p:txBody>
          <a:bodyPr/>
          <a:lstStyle/>
          <a:p>
            <a:fld id="{294A09A9-5501-47C1-A89A-A340965A2BE2}" type="slidenum">
              <a:rPr lang="en-US" smtClean="0"/>
              <a:pPr/>
              <a:t>31</a:t>
            </a:fld>
            <a:endParaRPr lang="en-US" dirty="0"/>
          </a:p>
        </p:txBody>
      </p:sp>
      <p:sp>
        <p:nvSpPr>
          <p:cNvPr id="40" name="Content Placeholder 39">
            <a:extLst>
              <a:ext uri="{FF2B5EF4-FFF2-40B4-BE49-F238E27FC236}">
                <a16:creationId xmlns:a16="http://schemas.microsoft.com/office/drawing/2014/main" id="{DBD61760-D523-652D-BE25-CEFAA0D5587F}"/>
              </a:ext>
            </a:extLst>
          </p:cNvPr>
          <p:cNvSpPr>
            <a:spLocks noGrp="1"/>
          </p:cNvSpPr>
          <p:nvPr>
            <p:ph sz="quarter" idx="14"/>
          </p:nvPr>
        </p:nvSpPr>
        <p:spPr>
          <a:xfrm>
            <a:off x="6400800" y="3229506"/>
            <a:ext cx="5334000" cy="2403672"/>
          </a:xfrm>
        </p:spPr>
        <p:style>
          <a:lnRef idx="1">
            <a:schemeClr val="dk1"/>
          </a:lnRef>
          <a:fillRef idx="2">
            <a:schemeClr val="dk1"/>
          </a:fillRef>
          <a:effectRef idx="1">
            <a:schemeClr val="dk1"/>
          </a:effectRef>
          <a:fontRef idx="minor">
            <a:schemeClr val="dk1"/>
          </a:fontRef>
        </p:style>
        <p:txBody>
          <a:bodyPr/>
          <a:lstStyle/>
          <a:p>
            <a:r>
              <a:rPr lang="en-US" b="1" dirty="0"/>
              <a:t>Applications:</a:t>
            </a:r>
          </a:p>
          <a:p>
            <a:pPr marL="285750" indent="-285750">
              <a:buFont typeface="Arial" panose="020B0604020202020204" pitchFamily="34" charset="0"/>
              <a:buChar char="•"/>
            </a:pPr>
            <a:r>
              <a:rPr lang="en-US" b="1" dirty="0"/>
              <a:t>Communication networks:</a:t>
            </a:r>
            <a:r>
              <a:rPr lang="en-US" dirty="0"/>
              <a:t> Optimize the connection of communication networks at the lowest cost.</a:t>
            </a:r>
          </a:p>
          <a:p>
            <a:pPr marL="285750" indent="-285750">
              <a:buFont typeface="Arial" panose="020B0604020202020204" pitchFamily="34" charset="0"/>
              <a:buChar char="•"/>
            </a:pPr>
            <a:r>
              <a:rPr lang="en-US" b="1" dirty="0"/>
              <a:t>Circuit design: </a:t>
            </a:r>
            <a:r>
              <a:rPr lang="en-US" dirty="0"/>
              <a:t>Create connections between nodes in the circuit with the shortest total cost.</a:t>
            </a:r>
          </a:p>
          <a:p>
            <a:pPr marL="285750" indent="-285750">
              <a:buFont typeface="Arial" panose="020B0604020202020204" pitchFamily="34" charset="0"/>
              <a:buChar char="•"/>
            </a:pPr>
            <a:r>
              <a:rPr lang="en-US" b="1" dirty="0"/>
              <a:t>Transportation: </a:t>
            </a:r>
            <a:r>
              <a:rPr lang="en-US" dirty="0"/>
              <a:t>Build optimal road and railway systems, minimizing construction costs.</a:t>
            </a:r>
          </a:p>
        </p:txBody>
      </p:sp>
      <p:sp>
        <p:nvSpPr>
          <p:cNvPr id="42" name="Content Placeholder 41">
            <a:extLst>
              <a:ext uri="{FF2B5EF4-FFF2-40B4-BE49-F238E27FC236}">
                <a16:creationId xmlns:a16="http://schemas.microsoft.com/office/drawing/2014/main" id="{0C7DB9E7-461A-BB18-9BCD-453E54399A3D}"/>
              </a:ext>
            </a:extLst>
          </p:cNvPr>
          <p:cNvSpPr>
            <a:spLocks noGrp="1"/>
          </p:cNvSpPr>
          <p:nvPr>
            <p:ph sz="quarter" idx="4"/>
          </p:nvPr>
        </p:nvSpPr>
        <p:spPr>
          <a:xfrm>
            <a:off x="6545384" y="1073750"/>
            <a:ext cx="4696968" cy="1711809"/>
          </a:xfrm>
        </p:spPr>
        <p:style>
          <a:lnRef idx="1">
            <a:schemeClr val="accent6"/>
          </a:lnRef>
          <a:fillRef idx="2">
            <a:schemeClr val="accent6"/>
          </a:fillRef>
          <a:effectRef idx="1">
            <a:schemeClr val="accent6"/>
          </a:effectRef>
          <a:fontRef idx="minor">
            <a:schemeClr val="dk1"/>
          </a:fontRef>
        </p:style>
        <p:txBody>
          <a:bodyPr/>
          <a:lstStyle/>
          <a:p>
            <a:r>
              <a:rPr lang="en-US" b="1" dirty="0"/>
              <a:t>Complexity:</a:t>
            </a:r>
          </a:p>
          <a:p>
            <a:pPr marL="285750" indent="-285750">
              <a:buFont typeface="Arial" panose="020B0604020202020204" pitchFamily="34" charset="0"/>
              <a:buChar char="•"/>
            </a:pPr>
            <a:r>
              <a:rPr lang="en-US" b="1" dirty="0"/>
              <a:t>Time: </a:t>
            </a:r>
            <a:r>
              <a:rPr lang="en-US" dirty="0"/>
              <a:t>O(V²) with basic implementation, or O(E log V) if using priority queue.</a:t>
            </a:r>
          </a:p>
          <a:p>
            <a:pPr marL="285750" indent="-285750">
              <a:buFont typeface="Arial" panose="020B0604020202020204" pitchFamily="34" charset="0"/>
              <a:buChar char="•"/>
            </a:pPr>
            <a:r>
              <a:rPr lang="en-US" b="1" dirty="0"/>
              <a:t>Memory: </a:t>
            </a:r>
            <a:r>
              <a:rPr lang="en-US" dirty="0"/>
              <a:t>O(V) to store vertex information and minimum spanning tree.</a:t>
            </a:r>
          </a:p>
        </p:txBody>
      </p:sp>
      <p:sp>
        <p:nvSpPr>
          <p:cNvPr id="44" name="Content Placeholder 43">
            <a:extLst>
              <a:ext uri="{FF2B5EF4-FFF2-40B4-BE49-F238E27FC236}">
                <a16:creationId xmlns:a16="http://schemas.microsoft.com/office/drawing/2014/main" id="{84B2EA9F-7DC9-DB41-26B3-D80CF686F7B1}"/>
              </a:ext>
            </a:extLst>
          </p:cNvPr>
          <p:cNvSpPr>
            <a:spLocks noGrp="1"/>
          </p:cNvSpPr>
          <p:nvPr>
            <p:ph sz="half" idx="2"/>
          </p:nvPr>
        </p:nvSpPr>
        <p:spPr>
          <a:xfrm>
            <a:off x="340946" y="1073750"/>
            <a:ext cx="5145454" cy="4488849"/>
          </a:xfrm>
        </p:spPr>
        <p:style>
          <a:lnRef idx="1">
            <a:schemeClr val="accent4"/>
          </a:lnRef>
          <a:fillRef idx="2">
            <a:schemeClr val="accent4"/>
          </a:fillRef>
          <a:effectRef idx="1">
            <a:schemeClr val="accent4"/>
          </a:effectRef>
          <a:fontRef idx="minor">
            <a:schemeClr val="dk1"/>
          </a:fontRef>
        </p:style>
        <p:txBody>
          <a:bodyPr/>
          <a:lstStyle/>
          <a:p>
            <a:r>
              <a:rPr lang="en-US" b="1" dirty="0"/>
              <a:t>Objective: </a:t>
            </a:r>
            <a:r>
              <a:rPr lang="en-US" dirty="0"/>
              <a:t>Prim-</a:t>
            </a:r>
            <a:r>
              <a:rPr lang="en-US" dirty="0" err="1"/>
              <a:t>Jarnik</a:t>
            </a:r>
            <a:r>
              <a:rPr lang="en-US" dirty="0"/>
              <a:t> Algorithm (also known as Prim’s Algorithm) finds the Minimum Spanning Tree (MST) in a weighted graph. The minimum spanning tree is a set of edges in the graph that connect all vertices with the smallest total weight without forming a cycle.</a:t>
            </a:r>
          </a:p>
          <a:p>
            <a:r>
              <a:rPr lang="en-US" b="1" dirty="0"/>
              <a:t>How it Works:</a:t>
            </a:r>
          </a:p>
          <a:p>
            <a:pPr marL="285750" indent="-285750">
              <a:buFont typeface="Arial" panose="020B0604020202020204" pitchFamily="34" charset="0"/>
              <a:buChar char="•"/>
            </a:pPr>
            <a:r>
              <a:rPr lang="en-US" dirty="0"/>
              <a:t>Start at any vertex (usually the source vertex).</a:t>
            </a:r>
          </a:p>
          <a:p>
            <a:pPr marL="285750" indent="-285750">
              <a:buFont typeface="Arial" panose="020B0604020202020204" pitchFamily="34" charset="0"/>
              <a:buChar char="•"/>
            </a:pPr>
            <a:r>
              <a:rPr lang="en-US" dirty="0"/>
              <a:t>Select the edge with the smallest weight connecting the current vertex to an unvisited vertex.</a:t>
            </a:r>
          </a:p>
          <a:p>
            <a:pPr marL="285750" indent="-285750">
              <a:buFont typeface="Arial" panose="020B0604020202020204" pitchFamily="34" charset="0"/>
              <a:buChar char="•"/>
            </a:pPr>
            <a:r>
              <a:rPr lang="en-US" dirty="0"/>
              <a:t>Add this edge to the minimum spanning tree and continue to traverse the adjacent edges from the visited vertex set.</a:t>
            </a:r>
          </a:p>
          <a:p>
            <a:pPr marL="285750" indent="-285750">
              <a:buFont typeface="Arial" panose="020B0604020202020204" pitchFamily="34" charset="0"/>
              <a:buChar char="•"/>
            </a:pPr>
            <a:r>
              <a:rPr lang="en-US" dirty="0"/>
              <a:t>Repeat the process until all vertices in the graph are added to the spanning tree.</a:t>
            </a:r>
          </a:p>
        </p:txBody>
      </p:sp>
    </p:spTree>
    <p:extLst>
      <p:ext uri="{BB962C8B-B14F-4D97-AF65-F5344CB8AC3E}">
        <p14:creationId xmlns:p14="http://schemas.microsoft.com/office/powerpoint/2010/main" val="1132941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41B7-60D7-2BA4-B058-7AB43FA49F72}"/>
              </a:ext>
            </a:extLst>
          </p:cNvPr>
          <p:cNvSpPr>
            <a:spLocks noGrp="1"/>
          </p:cNvSpPr>
          <p:nvPr>
            <p:ph type="title"/>
          </p:nvPr>
        </p:nvSpPr>
        <p:spPr>
          <a:xfrm>
            <a:off x="533400" y="76200"/>
            <a:ext cx="11201400" cy="685800"/>
          </a:xfrm>
        </p:spPr>
        <p:txBody>
          <a:bodyPr/>
          <a:lstStyle/>
          <a:p>
            <a:r>
              <a:rPr lang="en-US" sz="3200" dirty="0"/>
              <a:t>Performance Analysis and Comparison</a:t>
            </a:r>
          </a:p>
        </p:txBody>
      </p:sp>
      <p:graphicFrame>
        <p:nvGraphicFramePr>
          <p:cNvPr id="7" name="Table 4">
            <a:extLst>
              <a:ext uri="{FF2B5EF4-FFF2-40B4-BE49-F238E27FC236}">
                <a16:creationId xmlns:a16="http://schemas.microsoft.com/office/drawing/2014/main" id="{A96CBE7A-D250-612F-A324-2A62727216D0}"/>
              </a:ext>
            </a:extLst>
          </p:cNvPr>
          <p:cNvGraphicFramePr>
            <a:graphicFrameLocks noGrp="1"/>
          </p:cNvGraphicFramePr>
          <p:nvPr>
            <p:ph sz="half" idx="2"/>
            <p:extLst>
              <p:ext uri="{D42A27DB-BD31-4B8C-83A1-F6EECF244321}">
                <p14:modId xmlns:p14="http://schemas.microsoft.com/office/powerpoint/2010/main" val="692196937"/>
              </p:ext>
            </p:extLst>
          </p:nvPr>
        </p:nvGraphicFramePr>
        <p:xfrm>
          <a:off x="1181099" y="1295401"/>
          <a:ext cx="9563102" cy="4193853"/>
        </p:xfrm>
        <a:graphic>
          <a:graphicData uri="http://schemas.openxmlformats.org/drawingml/2006/table">
            <a:tbl>
              <a:tblPr firstRow="1" bandRow="1">
                <a:tableStyleId>{5C22544A-7EE6-4342-B048-85BDC9FD1C3A}</a:tableStyleId>
              </a:tblPr>
              <a:tblGrid>
                <a:gridCol w="2372243">
                  <a:extLst>
                    <a:ext uri="{9D8B030D-6E8A-4147-A177-3AD203B41FA5}">
                      <a16:colId xmlns:a16="http://schemas.microsoft.com/office/drawing/2014/main" val="1689330750"/>
                    </a:ext>
                  </a:extLst>
                </a:gridCol>
                <a:gridCol w="3365619">
                  <a:extLst>
                    <a:ext uri="{9D8B030D-6E8A-4147-A177-3AD203B41FA5}">
                      <a16:colId xmlns:a16="http://schemas.microsoft.com/office/drawing/2014/main" val="2660631934"/>
                    </a:ext>
                  </a:extLst>
                </a:gridCol>
                <a:gridCol w="3825240">
                  <a:extLst>
                    <a:ext uri="{9D8B030D-6E8A-4147-A177-3AD203B41FA5}">
                      <a16:colId xmlns:a16="http://schemas.microsoft.com/office/drawing/2014/main" val="3909717689"/>
                    </a:ext>
                  </a:extLst>
                </a:gridCol>
              </a:tblGrid>
              <a:tr h="589783">
                <a:tc>
                  <a:txBody>
                    <a:bodyPr/>
                    <a:lstStyle/>
                    <a:p>
                      <a:pPr algn="ctr"/>
                      <a:r>
                        <a:rPr lang="en-US" sz="2000" b="1" i="0" spc="200" baseline="0" dirty="0">
                          <a:solidFill>
                            <a:schemeClr val="bg1"/>
                          </a:solidFill>
                          <a:latin typeface="+mn-lt"/>
                          <a:cs typeface="Arial" panose="020B0604020202020204" pitchFamily="34" charset="0"/>
                        </a:rPr>
                        <a:t>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Dijkstra's 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2000" b="1" i="0" spc="200" baseline="0" dirty="0">
                          <a:solidFill>
                            <a:schemeClr val="bg1"/>
                          </a:solidFill>
                          <a:latin typeface="+mn-lt"/>
                          <a:cs typeface="Arial" panose="020B0604020202020204" pitchFamily="34" charset="0"/>
                        </a:rPr>
                        <a:t>Prim-</a:t>
                      </a:r>
                      <a:r>
                        <a:rPr lang="en-US" sz="2000" b="1" i="0" spc="200" baseline="0" dirty="0" err="1">
                          <a:solidFill>
                            <a:schemeClr val="bg1"/>
                          </a:solidFill>
                          <a:latin typeface="+mn-lt"/>
                          <a:cs typeface="Arial" panose="020B0604020202020204" pitchFamily="34" charset="0"/>
                        </a:rPr>
                        <a:t>Jarnik</a:t>
                      </a:r>
                      <a:r>
                        <a:rPr lang="en-US" sz="2000" b="1" i="0" spc="200" baseline="0" dirty="0">
                          <a:solidFill>
                            <a:schemeClr val="bg1"/>
                          </a:solidFill>
                          <a:latin typeface="+mn-lt"/>
                          <a:cs typeface="Arial" panose="020B0604020202020204" pitchFamily="34" charset="0"/>
                        </a:rPr>
                        <a:t> 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479928716"/>
                  </a:ext>
                </a:extLst>
              </a:tr>
              <a:tr h="689515">
                <a:tc>
                  <a:txBody>
                    <a:bodyPr/>
                    <a:lstStyle/>
                    <a:p>
                      <a:pPr algn="ctr"/>
                      <a:r>
                        <a:rPr lang="en-US" sz="1600" b="1" i="0" spc="100" baseline="0" dirty="0">
                          <a:solidFill>
                            <a:schemeClr val="tx1"/>
                          </a:solidFill>
                          <a:latin typeface="+mn-lt"/>
                          <a:cs typeface="Arial" panose="020B0604020202020204" pitchFamily="34" charset="0"/>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alpha val="30000"/>
                      </a:srgbClr>
                    </a:solidFill>
                  </a:tcPr>
                </a:tc>
                <a:tc>
                  <a:txBody>
                    <a:bodyPr/>
                    <a:lstStyle/>
                    <a:p>
                      <a:pPr algn="l"/>
                      <a:r>
                        <a:rPr lang="en-US" sz="1600" b="1" i="0" spc="100" baseline="0" dirty="0">
                          <a:solidFill>
                            <a:schemeClr val="tx1"/>
                          </a:solidFill>
                          <a:latin typeface="+mn-lt"/>
                          <a:cs typeface="Arial" panose="020B0604020202020204" pitchFamily="34" charset="0"/>
                        </a:rPr>
                        <a:t>Find the shortest path from a source vertex to all other vertices in the graph.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alpha val="30000"/>
                      </a:srgbClr>
                    </a:solidFill>
                  </a:tcPr>
                </a:tc>
                <a:tc>
                  <a:txBody>
                    <a:bodyPr/>
                    <a:lstStyle/>
                    <a:p>
                      <a:pPr algn="l"/>
                      <a:r>
                        <a:rPr lang="en-US" sz="1600" b="1" i="0" spc="100" baseline="0" dirty="0">
                          <a:solidFill>
                            <a:schemeClr val="tx1"/>
                          </a:solidFill>
                          <a:latin typeface="+mn-lt"/>
                          <a:cs typeface="Arial" panose="020B0604020202020204" pitchFamily="34" charset="0"/>
                        </a:rPr>
                        <a:t>Find the minimum spanning tree that connects all vertices in the graph.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alpha val="30000"/>
                      </a:srgbClr>
                    </a:solidFill>
                  </a:tcPr>
                </a:tc>
                <a:extLst>
                  <a:ext uri="{0D108BD9-81ED-4DB2-BD59-A6C34878D82A}">
                    <a16:rowId xmlns:a16="http://schemas.microsoft.com/office/drawing/2014/main" val="2641002353"/>
                  </a:ext>
                </a:extLst>
              </a:tr>
              <a:tr h="689515">
                <a:tc>
                  <a:txBody>
                    <a:bodyPr/>
                    <a:lstStyle/>
                    <a:p>
                      <a:pPr algn="ctr"/>
                      <a:r>
                        <a:rPr lang="en-US" sz="1600" b="1" i="0" spc="100" baseline="0" dirty="0">
                          <a:solidFill>
                            <a:schemeClr val="tx1"/>
                          </a:solidFill>
                          <a:latin typeface="+mn-lt"/>
                          <a:cs typeface="Arial" panose="020B0604020202020204" pitchFamily="34" charset="0"/>
                        </a:rPr>
                        <a:t>Graph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The graph has non-negative weights.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tc>
                  <a:txBody>
                    <a:bodyPr/>
                    <a:lstStyle/>
                    <a:p>
                      <a:pPr algn="l"/>
                      <a:r>
                        <a:rPr lang="en-US" sz="1600" b="1" i="0" spc="100" baseline="0" dirty="0">
                          <a:solidFill>
                            <a:schemeClr val="tx1"/>
                          </a:solidFill>
                          <a:latin typeface="+mn-lt"/>
                          <a:cs typeface="Arial" panose="020B0604020202020204" pitchFamily="34" charset="0"/>
                        </a:rPr>
                        <a:t>The graph has arbitrary weights (non-negative or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90000"/>
                        <a:alpha val="30000"/>
                      </a:schemeClr>
                    </a:solidFill>
                  </a:tcPr>
                </a:tc>
                <a:extLst>
                  <a:ext uri="{0D108BD9-81ED-4DB2-BD59-A6C34878D82A}">
                    <a16:rowId xmlns:a16="http://schemas.microsoft.com/office/drawing/2014/main" val="1760208656"/>
                  </a:ext>
                </a:extLst>
              </a:tr>
              <a:tr h="689515">
                <a:tc>
                  <a:txBody>
                    <a:bodyPr/>
                    <a:lstStyle/>
                    <a:p>
                      <a:pPr algn="ctr"/>
                      <a:r>
                        <a:rPr lang="en-US" sz="1600" b="1" i="0" spc="100" baseline="0" dirty="0">
                          <a:solidFill>
                            <a:schemeClr val="tx1"/>
                          </a:solidFill>
                          <a:latin typeface="+mn-lt"/>
                          <a:cs typeface="Arial" panose="020B0604020202020204" pitchFamily="34" charset="0"/>
                        </a:rPr>
                        <a:t>Time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O(V²) or O(E + V log V) with priority queue.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tc>
                  <a:txBody>
                    <a:bodyPr/>
                    <a:lstStyle/>
                    <a:p>
                      <a:pPr algn="l"/>
                      <a:r>
                        <a:rPr lang="pt-BR" sz="1600" b="1" i="0" spc="100" baseline="0" dirty="0">
                          <a:solidFill>
                            <a:schemeClr val="tx1"/>
                          </a:solidFill>
                          <a:latin typeface="+mn-lt"/>
                          <a:cs typeface="Arial" panose="020B0604020202020204" pitchFamily="34" charset="0"/>
                        </a:rPr>
                        <a:t>O(V²) or O(E log V) with priority queue.</a:t>
                      </a:r>
                      <a:endParaRPr lang="en-US" sz="1600" b="1" i="0" spc="100" baseline="0" dirty="0">
                        <a:solidFill>
                          <a:schemeClr val="tx1"/>
                        </a:solidFill>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634243071"/>
                  </a:ext>
                </a:extLst>
              </a:tr>
              <a:tr h="542070">
                <a:tc>
                  <a:txBody>
                    <a:bodyPr/>
                    <a:lstStyle/>
                    <a:p>
                      <a:pPr algn="ctr"/>
                      <a:r>
                        <a:rPr lang="en-US" sz="1600" b="1" i="0" spc="100" baseline="0" dirty="0">
                          <a:solidFill>
                            <a:schemeClr val="tx1"/>
                          </a:solidFill>
                          <a:latin typeface="+mn-lt"/>
                          <a:cs typeface="Arial" panose="020B0604020202020204" pitchFamily="34" charset="0"/>
                        </a:rPr>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GPS systems, computer networks, route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tc>
                  <a:txBody>
                    <a:bodyPr/>
                    <a:lstStyle/>
                    <a:p>
                      <a:pPr algn="l"/>
                      <a:r>
                        <a:rPr lang="en-US" sz="1600" b="1" i="0" spc="100" baseline="0" dirty="0">
                          <a:solidFill>
                            <a:schemeClr val="tx1"/>
                          </a:solidFill>
                          <a:latin typeface="+mn-lt"/>
                          <a:cs typeface="Arial" panose="020B0604020202020204" pitchFamily="34" charset="0"/>
                        </a:rPr>
                        <a:t>Communication network, circuit design, connection optimization.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alpha val="50000"/>
                      </a:schemeClr>
                    </a:solidFill>
                  </a:tcPr>
                </a:tc>
                <a:extLst>
                  <a:ext uri="{0D108BD9-81ED-4DB2-BD59-A6C34878D82A}">
                    <a16:rowId xmlns:a16="http://schemas.microsoft.com/office/drawing/2014/main" val="415808797"/>
                  </a:ext>
                </a:extLst>
              </a:tr>
              <a:tr h="689515">
                <a:tc>
                  <a:txBody>
                    <a:bodyPr/>
                    <a:lstStyle/>
                    <a:p>
                      <a:pPr algn="ctr"/>
                      <a:r>
                        <a:rPr lang="en-US" sz="1600" b="1" i="0" spc="100" baseline="0" dirty="0">
                          <a:solidFill>
                            <a:schemeClr val="tx1"/>
                          </a:solidFill>
                          <a:latin typeface="+mn-lt"/>
                          <a:cs typeface="Arial" panose="020B0604020202020204" pitchFamily="34" charset="0"/>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l"/>
                      <a:r>
                        <a:rPr lang="en-US" sz="1600" b="1" i="0" spc="100" baseline="0" dirty="0">
                          <a:solidFill>
                            <a:schemeClr val="tx1"/>
                          </a:solidFill>
                          <a:latin typeface="+mn-lt"/>
                          <a:cs typeface="Arial" panose="020B0604020202020204" pitchFamily="34" charset="0"/>
                        </a:rPr>
                        <a:t>Find the shortest path from one vertex to multiple vertices.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algn="l"/>
                      <a:r>
                        <a:rPr lang="en-US" sz="1600" b="1" i="0" spc="100" baseline="0" dirty="0">
                          <a:solidFill>
                            <a:schemeClr val="tx1"/>
                          </a:solidFill>
                          <a:latin typeface="+mn-lt"/>
                          <a:cs typeface="Arial" panose="020B0604020202020204" pitchFamily="34" charset="0"/>
                        </a:rPr>
                        <a:t>Build the smallest tree span at the lowest total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FB6BA244-3A6A-5970-796B-08549B1203D3}"/>
              </a:ext>
            </a:extLst>
          </p:cNvPr>
          <p:cNvSpPr>
            <a:spLocks noGrp="1"/>
          </p:cNvSpPr>
          <p:nvPr>
            <p:ph type="sldNum" sz="quarter" idx="12"/>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308416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1219200" y="-25400"/>
            <a:ext cx="11201400" cy="1016970"/>
          </a:xfrm>
        </p:spPr>
        <p:txBody>
          <a:bodyPr/>
          <a:lstStyle/>
          <a:p>
            <a:pPr algn="l"/>
            <a:r>
              <a:rPr lang="en-US" sz="3200" dirty="0"/>
              <a:t>Performance</a:t>
            </a:r>
            <a:r>
              <a:rPr lang="en-US" sz="2800" dirty="0"/>
              <a:t> Analysis and Comparison</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6934200" y="1539630"/>
            <a:ext cx="4038600" cy="3032369"/>
          </a:xfrm>
        </p:spPr>
        <p:style>
          <a:lnRef idx="1">
            <a:schemeClr val="accent6"/>
          </a:lnRef>
          <a:fillRef idx="2">
            <a:schemeClr val="accent6"/>
          </a:fillRef>
          <a:effectRef idx="1">
            <a:schemeClr val="accent6"/>
          </a:effectRef>
          <a:fontRef idx="minor">
            <a:schemeClr val="dk1"/>
          </a:fontRef>
        </p:style>
        <p: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Prim-</a:t>
            </a:r>
            <a:r>
              <a:rPr lang="en-US" sz="1200" b="1" dirty="0" err="1">
                <a:latin typeface="Calibri" panose="020F0502020204030204" pitchFamily="34" charset="0"/>
                <a:ea typeface="Calibri" panose="020F0502020204030204" pitchFamily="34" charset="0"/>
                <a:cs typeface="Calibri" panose="020F0502020204030204" pitchFamily="34" charset="0"/>
              </a:rPr>
              <a:t>Jarnik</a:t>
            </a:r>
            <a:r>
              <a:rPr lang="en-US" sz="1200" b="1" dirty="0">
                <a:latin typeface="Calibri" panose="020F0502020204030204" pitchFamily="34" charset="0"/>
                <a:ea typeface="Calibri" panose="020F0502020204030204" pitchFamily="34" charset="0"/>
                <a:cs typeface="Calibri" panose="020F0502020204030204" pitchFamily="34" charset="0"/>
              </a:rPr>
              <a:t>:</a:t>
            </a:r>
          </a:p>
          <a:p>
            <a:r>
              <a:rPr lang="en-US" sz="1200" b="1" dirty="0">
                <a:latin typeface="Calibri" panose="020F0502020204030204" pitchFamily="34" charset="0"/>
                <a:ea typeface="Calibri" panose="020F0502020204030204" pitchFamily="34" charset="0"/>
                <a:cs typeface="Calibri" panose="020F0502020204030204" pitchFamily="34" charset="0"/>
              </a:rPr>
              <a:t>Advantages: </a:t>
            </a:r>
            <a:r>
              <a:rPr lang="en-US" sz="1200" dirty="0">
                <a:latin typeface="Calibri" panose="020F0502020204030204" pitchFamily="34" charset="0"/>
                <a:ea typeface="Calibri" panose="020F0502020204030204" pitchFamily="34" charset="0"/>
                <a:cs typeface="Calibri" panose="020F0502020204030204" pitchFamily="34" charset="0"/>
              </a:rPr>
              <a:t>Finds the smallest spanning tree, optimal when connecting all vertices in a graph with the smallest cost. Often used in network design, where the minimum cost of connection is required.</a:t>
            </a:r>
          </a:p>
          <a:p>
            <a:r>
              <a:rPr lang="en-US" sz="1200" b="1" dirty="0">
                <a:latin typeface="Calibri" panose="020F0502020204030204" pitchFamily="34" charset="0"/>
                <a:ea typeface="Calibri" panose="020F0502020204030204" pitchFamily="34" charset="0"/>
                <a:cs typeface="Calibri" panose="020F0502020204030204" pitchFamily="34" charset="0"/>
              </a:rPr>
              <a:t>Disadvantages: </a:t>
            </a:r>
            <a:r>
              <a:rPr lang="en-US" sz="1200" dirty="0">
                <a:latin typeface="Calibri" panose="020F0502020204030204" pitchFamily="34" charset="0"/>
                <a:ea typeface="Calibri" panose="020F0502020204030204" pitchFamily="34" charset="0"/>
                <a:cs typeface="Calibri" panose="020F0502020204030204" pitchFamily="34" charset="0"/>
              </a:rPr>
              <a:t>Does not solve the shortest path problem for a specific vertex.</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33</a:t>
            </a:fld>
            <a:endParaRPr lang="en-US" dirty="0"/>
          </a:p>
        </p:txBody>
      </p:sp>
      <p:sp>
        <p:nvSpPr>
          <p:cNvPr id="8" name="Content Placeholder 4">
            <a:extLst>
              <a:ext uri="{FF2B5EF4-FFF2-40B4-BE49-F238E27FC236}">
                <a16:creationId xmlns:a16="http://schemas.microsoft.com/office/drawing/2014/main" id="{0FA59D10-BD68-4FA1-DB7E-8B9A620BC061}"/>
              </a:ext>
            </a:extLst>
          </p:cNvPr>
          <p:cNvSpPr txBox="1">
            <a:spLocks/>
          </p:cNvSpPr>
          <p:nvPr/>
        </p:nvSpPr>
        <p:spPr>
          <a:xfrm>
            <a:off x="539926" y="1524000"/>
            <a:ext cx="4336874" cy="31242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spc="100" baseline="0">
                <a:solidFill>
                  <a:schemeClr val="tx1"/>
                </a:solidFill>
                <a:latin typeface="+mn-lt"/>
                <a:ea typeface="+mn-ea"/>
                <a:cs typeface="Arial" panose="020B0604020202020204" pitchFamily="34" charset="0"/>
              </a:defRPr>
            </a:lvl1pPr>
            <a:lvl2pPr marL="2286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2pPr>
            <a:lvl3pPr marL="4572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3pPr>
            <a:lvl4pPr marL="6858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4pPr>
            <a:lvl5pPr marL="9144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Calibri" panose="020F0502020204030204" pitchFamily="34" charset="0"/>
                <a:ea typeface="Calibri" panose="020F0502020204030204" pitchFamily="34" charset="0"/>
                <a:cs typeface="Calibri" panose="020F0502020204030204" pitchFamily="34" charset="0"/>
              </a:rPr>
              <a:t>Dijkstra:</a:t>
            </a:r>
          </a:p>
          <a:p>
            <a:r>
              <a:rPr lang="en-US" sz="1200" b="1" dirty="0">
                <a:latin typeface="Calibri" panose="020F0502020204030204" pitchFamily="34" charset="0"/>
                <a:ea typeface="Calibri" panose="020F0502020204030204" pitchFamily="34" charset="0"/>
                <a:cs typeface="Calibri" panose="020F0502020204030204" pitchFamily="34" charset="0"/>
              </a:rPr>
              <a:t>Advantages: </a:t>
            </a:r>
            <a:r>
              <a:rPr lang="en-US" sz="1200" dirty="0">
                <a:latin typeface="Calibri" panose="020F0502020204030204" pitchFamily="34" charset="0"/>
                <a:ea typeface="Calibri" panose="020F0502020204030204" pitchFamily="34" charset="0"/>
                <a:cs typeface="Calibri" panose="020F0502020204030204" pitchFamily="34" charset="0"/>
              </a:rPr>
              <a:t>Finds the shortest path from a vertex to all other vertices in a graph, suitable for routing problems and navigation systems.</a:t>
            </a:r>
          </a:p>
          <a:p>
            <a:r>
              <a:rPr lang="en-US" sz="1200" b="1" dirty="0">
                <a:latin typeface="Calibri" panose="020F0502020204030204" pitchFamily="34" charset="0"/>
                <a:ea typeface="Calibri" panose="020F0502020204030204" pitchFamily="34" charset="0"/>
                <a:cs typeface="Calibri" panose="020F0502020204030204" pitchFamily="34" charset="0"/>
              </a:rPr>
              <a:t>Disadvantages: </a:t>
            </a:r>
            <a:r>
              <a:rPr lang="en-US" sz="1200" dirty="0">
                <a:latin typeface="Calibri" panose="020F0502020204030204" pitchFamily="34" charset="0"/>
                <a:ea typeface="Calibri" panose="020F0502020204030204" pitchFamily="34" charset="0"/>
                <a:cs typeface="Calibri" panose="020F0502020204030204" pitchFamily="34" charset="0"/>
              </a:rPr>
              <a:t>Only works well for graphs with non-negative weights. Not optimal for finding connections to the entire graph.</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5840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75944" y="3810000"/>
            <a:ext cx="10040112" cy="1280160"/>
          </a:xfrm>
        </p:spPr>
        <p:txBody>
          <a:bodyPr anchor="t">
            <a:normAutofit/>
          </a:bodyPr>
          <a:lstStyle/>
          <a:p>
            <a:pPr algn="r"/>
            <a:r>
              <a:rPr lang="en-US" dirty="0"/>
              <a:t>Nguyen Quang Linh</a:t>
            </a:r>
          </a:p>
          <a:p>
            <a:pPr algn="r"/>
            <a:r>
              <a:rPr lang="en-US" dirty="0"/>
              <a:t>BH01804​</a:t>
            </a:r>
          </a:p>
        </p:txBody>
      </p:sp>
    </p:spTree>
    <p:extLst>
      <p:ext uri="{BB962C8B-B14F-4D97-AF65-F5344CB8AC3E}">
        <p14:creationId xmlns:p14="http://schemas.microsoft.com/office/powerpoint/2010/main" val="62773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43000" y="1905000"/>
            <a:ext cx="10363200" cy="2387600"/>
          </a:xfrm>
        </p:spPr>
        <p:txBody>
          <a:bodyPr anchor="t">
            <a:noAutofit/>
          </a:bodyPr>
          <a:lstStyle/>
          <a:p>
            <a:pPr algn="ctr"/>
            <a:r>
              <a:rPr lang="en-US" sz="7200" i="1" dirty="0">
                <a:effectLst>
                  <a:outerShdw blurRad="38100" dist="38100" dir="2700000" algn="tl">
                    <a:srgbClr val="000000">
                      <a:alpha val="43137"/>
                    </a:srgbClr>
                  </a:outerShdw>
                </a:effectLst>
                <a:latin typeface="Calibri" panose="020F0502020204030204" pitchFamily="34" charset="0"/>
              </a:rPr>
              <a:t>2. Data Structure Specification Design</a:t>
            </a:r>
          </a:p>
        </p:txBody>
      </p:sp>
    </p:spTree>
    <p:extLst>
      <p:ext uri="{BB962C8B-B14F-4D97-AF65-F5344CB8AC3E}">
        <p14:creationId xmlns:p14="http://schemas.microsoft.com/office/powerpoint/2010/main" val="330807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304800" y="1981200"/>
            <a:ext cx="5562600" cy="2362200"/>
          </a:xfrm>
        </p:spPr>
        <p:txBody>
          <a:bodyPr/>
          <a:lstStyle/>
          <a:p>
            <a:pPr algn="l"/>
            <a:r>
              <a:rPr lang="en-US" sz="4000" b="1" dirty="0"/>
              <a:t>Identifying Data Structures</a:t>
            </a:r>
            <a:endParaRPr lang="en-US" sz="40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6096000" y="1447800"/>
            <a:ext cx="5184648" cy="4177386"/>
          </a:xfrm>
        </p:spPr>
        <p:style>
          <a:lnRef idx="1">
            <a:schemeClr val="accent4"/>
          </a:lnRef>
          <a:fillRef idx="2">
            <a:schemeClr val="accent4"/>
          </a:fillRef>
          <a:effectRef idx="1">
            <a:schemeClr val="accent4"/>
          </a:effectRef>
          <a:fontRef idx="minor">
            <a:schemeClr val="dk1"/>
          </a:fontRef>
        </p:style>
        <p:txBody>
          <a:bodyPr/>
          <a:lstStyle/>
          <a:p>
            <a:r>
              <a:rPr lang="en-US" sz="1400" b="1" dirty="0">
                <a:latin typeface="Calibri" panose="020F0502020204030204" pitchFamily="34" charset="0"/>
                <a:ea typeface="Calibri" panose="020F0502020204030204" pitchFamily="34" charset="0"/>
                <a:cs typeface="Calibri" panose="020F0502020204030204" pitchFamily="34" charset="0"/>
              </a:rPr>
              <a:t>1. Objective: </a:t>
            </a:r>
            <a:r>
              <a:rPr lang="en-US" sz="1200" dirty="0">
                <a:latin typeface="Calibri" panose="020F0502020204030204" pitchFamily="34" charset="0"/>
                <a:ea typeface="Calibri" panose="020F0502020204030204" pitchFamily="34" charset="0"/>
                <a:cs typeface="Calibri" panose="020F0502020204030204" pitchFamily="34" charset="0"/>
              </a:rPr>
              <a:t>Classify and explain basic data structures.</a:t>
            </a:r>
          </a:p>
          <a:p>
            <a:r>
              <a:rPr lang="en-US" sz="1400" b="1" dirty="0">
                <a:latin typeface="Calibri" panose="020F0502020204030204" pitchFamily="34" charset="0"/>
                <a:ea typeface="Calibri" panose="020F0502020204030204" pitchFamily="34" charset="0"/>
                <a:cs typeface="Calibri" panose="020F0502020204030204" pitchFamily="34" charset="0"/>
              </a:rPr>
              <a:t>2. Expanded content:</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Array: Static arrays, dynamic arrays and index types.</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Linked List: Single, double, circular linked lists. Advantages over arrays (flexible insertion and deletion).</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Stack: Stacks are used in tree traversal, recursive processing.</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Queue: Regular queue and priority queue.</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Tree: Binary tree, binary search tree (BST), AVL tree.</a:t>
            </a:r>
          </a:p>
          <a:p>
            <a:pPr marL="171450"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Hash Table: Conflict handling techniques, such as linear probing, double hashing.</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50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a:xfrm>
            <a:off x="304800" y="1981200"/>
            <a:ext cx="5562600" cy="2362200"/>
          </a:xfrm>
        </p:spPr>
        <p:txBody>
          <a:bodyPr/>
          <a:lstStyle/>
          <a:p>
            <a:pPr algn="l"/>
            <a:r>
              <a:rPr lang="en-US" sz="4000" b="1" dirty="0"/>
              <a:t>Definition of Operations</a:t>
            </a:r>
            <a:endParaRPr lang="en-US" sz="4000" dirty="0"/>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15" name="Content Placeholder 4">
            <a:extLst>
              <a:ext uri="{FF2B5EF4-FFF2-40B4-BE49-F238E27FC236}">
                <a16:creationId xmlns:a16="http://schemas.microsoft.com/office/drawing/2014/main" id="{8616E8CA-6331-3967-9287-8A7209BFE3DA}"/>
              </a:ext>
            </a:extLst>
          </p:cNvPr>
          <p:cNvSpPr>
            <a:spLocks noGrp="1"/>
          </p:cNvSpPr>
          <p:nvPr>
            <p:ph sz="quarter" idx="13"/>
          </p:nvPr>
        </p:nvSpPr>
        <p:spPr>
          <a:xfrm>
            <a:off x="5638800" y="1447800"/>
            <a:ext cx="5641848" cy="4177386"/>
          </a:xfrm>
          <a:solidFill>
            <a:schemeClr val="accent1"/>
          </a:solidFill>
        </p:spPr>
        <p:style>
          <a:lnRef idx="1">
            <a:schemeClr val="accent6"/>
          </a:lnRef>
          <a:fillRef idx="2">
            <a:schemeClr val="accent6"/>
          </a:fillRef>
          <a:effectRef idx="1">
            <a:schemeClr val="accent6"/>
          </a:effectRef>
          <a:fontRef idx="minor">
            <a:schemeClr val="dk1"/>
          </a:fontRef>
        </p:style>
        <p:txBody>
          <a:bodyPr/>
          <a:lstStyle/>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Insert: </a:t>
            </a:r>
            <a:r>
              <a:rPr lang="en-US" sz="1400" dirty="0">
                <a:latin typeface="Calibri" panose="020F0502020204030204" pitchFamily="34" charset="0"/>
                <a:ea typeface="Calibri" panose="020F0502020204030204" pitchFamily="34" charset="0"/>
                <a:cs typeface="Calibri" panose="020F0502020204030204" pitchFamily="34" charset="0"/>
              </a:rPr>
              <a:t>How to insert in dynamic arrays and linked lists.</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Delete: </a:t>
            </a:r>
            <a:r>
              <a:rPr lang="en-US" sz="1400" dirty="0">
                <a:latin typeface="Calibri" panose="020F0502020204030204" pitchFamily="34" charset="0"/>
                <a:ea typeface="Calibri" panose="020F0502020204030204" pitchFamily="34" charset="0"/>
                <a:cs typeface="Calibri" panose="020F0502020204030204" pitchFamily="34" charset="0"/>
              </a:rPr>
              <a:t>Difference between deleting at the beginning/end and deleting at any position in linked lists and arrays.</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Search: </a:t>
            </a:r>
            <a:r>
              <a:rPr lang="en-US" sz="1400" dirty="0">
                <a:latin typeface="Calibri" panose="020F0502020204030204" pitchFamily="34" charset="0"/>
                <a:ea typeface="Calibri" panose="020F0502020204030204" pitchFamily="34" charset="0"/>
                <a:cs typeface="Calibri" panose="020F0502020204030204" pitchFamily="34" charset="0"/>
              </a:rPr>
              <a:t>Linear Search (O(n)) and Binary Search (O(log n)).</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Sort: </a:t>
            </a:r>
            <a:r>
              <a:rPr lang="en-US" sz="1400" dirty="0">
                <a:latin typeface="Calibri" panose="020F0502020204030204" pitchFamily="34" charset="0"/>
                <a:ea typeface="Calibri" panose="020F0502020204030204" pitchFamily="34" charset="0"/>
                <a:cs typeface="Calibri" panose="020F0502020204030204" pitchFamily="34" charset="0"/>
              </a:rPr>
              <a:t>Popular sorting algorithms, from simple (Bubble Sort) to complex (Merge Sort, Quick Sort).</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Traverse: </a:t>
            </a:r>
            <a:r>
              <a:rPr lang="en-US" sz="1400" dirty="0">
                <a:latin typeface="Calibri" panose="020F0502020204030204" pitchFamily="34" charset="0"/>
                <a:ea typeface="Calibri" panose="020F0502020204030204" pitchFamily="34" charset="0"/>
                <a:cs typeface="Calibri" panose="020F0502020204030204" pitchFamily="34" charset="0"/>
              </a:rPr>
              <a:t>Traverse arrays and trees in pre-order, in-order, and post-order.</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762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9B5F29-ED3B-9B44-DBBE-FD28EE7733A7}"/>
              </a:ext>
            </a:extLst>
          </p:cNvPr>
          <p:cNvSpPr>
            <a:spLocks noGrp="1"/>
          </p:cNvSpPr>
          <p:nvPr>
            <p:ph type="title"/>
          </p:nvPr>
        </p:nvSpPr>
        <p:spPr>
          <a:xfrm>
            <a:off x="-2133600" y="-330619"/>
            <a:ext cx="10972800" cy="157276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Input Parameters</a:t>
            </a:r>
          </a:p>
        </p:txBody>
      </p:sp>
      <p:sp>
        <p:nvSpPr>
          <p:cNvPr id="8" name="Text Placeholder 7">
            <a:extLst>
              <a:ext uri="{FF2B5EF4-FFF2-40B4-BE49-F238E27FC236}">
                <a16:creationId xmlns:a16="http://schemas.microsoft.com/office/drawing/2014/main" id="{F07ACA27-076A-FAA7-417C-5BC0A85F36AF}"/>
              </a:ext>
            </a:extLst>
          </p:cNvPr>
          <p:cNvSpPr>
            <a:spLocks noGrp="1"/>
          </p:cNvSpPr>
          <p:nvPr>
            <p:ph type="body" sz="quarter" idx="17"/>
          </p:nvPr>
        </p:nvSpPr>
        <p:spPr>
          <a:xfrm>
            <a:off x="3733799" y="1013672"/>
            <a:ext cx="8193499" cy="1133687"/>
          </a:xfrm>
        </p:spPr>
        <p:style>
          <a:lnRef idx="1">
            <a:schemeClr val="accent2"/>
          </a:lnRef>
          <a:fillRef idx="2">
            <a:schemeClr val="accent2"/>
          </a:fillRef>
          <a:effectRef idx="1">
            <a:schemeClr val="accent2"/>
          </a:effectRef>
          <a:fontRef idx="minor">
            <a:schemeClr val="dk1"/>
          </a:fontRef>
        </p:style>
        <p:txBody>
          <a:bodyPr/>
          <a:lstStyle/>
          <a:p>
            <a:pPr algn="l"/>
            <a:r>
              <a:rPr lang="en-US" sz="1200" dirty="0">
                <a:latin typeface="Calibri" panose="020F0502020204030204" pitchFamily="34" charset="0"/>
                <a:ea typeface="Calibri" panose="020F0502020204030204" pitchFamily="34" charset="0"/>
                <a:cs typeface="Calibri" panose="020F0502020204030204" pitchFamily="34" charset="0"/>
              </a:rPr>
              <a:t>1. Insert into Array:</a:t>
            </a:r>
          </a:p>
          <a:p>
            <a:pPr algn="l"/>
            <a:r>
              <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rPr>
              <a:t>Required parameters:</a:t>
            </a:r>
          </a:p>
          <a:p>
            <a:pPr marL="171450" indent="-171450" algn="l">
              <a:buFont typeface="Arial" panose="020B0604020202020204" pitchFamily="34" charset="0"/>
              <a:buChar char="•"/>
            </a:pPr>
            <a:r>
              <a:rPr lang="en-US" sz="1200" dirty="0">
                <a:solidFill>
                  <a:schemeClr val="dk1"/>
                </a:solidFill>
                <a:latin typeface="Calibri" panose="020F0502020204030204" pitchFamily="34" charset="0"/>
                <a:ea typeface="Calibri" panose="020F0502020204030204" pitchFamily="34" charset="0"/>
                <a:cs typeface="Calibri" panose="020F0502020204030204" pitchFamily="34" charset="0"/>
              </a:rPr>
              <a:t>Value: </a:t>
            </a:r>
            <a:r>
              <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rPr>
              <a:t>The value to be inserted into the array. This can be an integer, a string, or any other data type depending on the array.</a:t>
            </a:r>
          </a:p>
          <a:p>
            <a:pPr marL="171450" indent="-171450" algn="l">
              <a:buFont typeface="Arial" panose="020B0604020202020204" pitchFamily="34" charset="0"/>
              <a:buChar char="•"/>
            </a:pPr>
            <a:r>
              <a:rPr lang="en-US" sz="1200" dirty="0">
                <a:solidFill>
                  <a:schemeClr val="dk1"/>
                </a:solidFill>
                <a:latin typeface="Calibri" panose="020F0502020204030204" pitchFamily="34" charset="0"/>
                <a:ea typeface="Calibri" panose="020F0502020204030204" pitchFamily="34" charset="0"/>
                <a:cs typeface="Calibri" panose="020F0502020204030204" pitchFamily="34" charset="0"/>
              </a:rPr>
              <a:t>Index: </a:t>
            </a:r>
            <a:r>
              <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rPr>
              <a:t>The index in the array where the new value will be inserted.</a:t>
            </a:r>
          </a:p>
        </p:txBody>
      </p:sp>
      <p:sp>
        <p:nvSpPr>
          <p:cNvPr id="3" name="Slide Number Placeholder 2">
            <a:extLst>
              <a:ext uri="{FF2B5EF4-FFF2-40B4-BE49-F238E27FC236}">
                <a16:creationId xmlns:a16="http://schemas.microsoft.com/office/drawing/2014/main" id="{C11CC6B6-E9D4-1736-ABF6-727D2464A975}"/>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25" name="TextBox 24">
            <a:extLst>
              <a:ext uri="{FF2B5EF4-FFF2-40B4-BE49-F238E27FC236}">
                <a16:creationId xmlns:a16="http://schemas.microsoft.com/office/drawing/2014/main" id="{99D24290-F419-A806-0272-737A69A81CD1}"/>
              </a:ext>
            </a:extLst>
          </p:cNvPr>
          <p:cNvSpPr txBox="1"/>
          <p:nvPr/>
        </p:nvSpPr>
        <p:spPr>
          <a:xfrm>
            <a:off x="152400" y="1763240"/>
            <a:ext cx="2897599"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For each operation on a data structure, it is necessary to specify the input parameters to ensure that the operations are performed correctly. The parameters include the format, data type, and specific location for the operations.</a:t>
            </a:r>
          </a:p>
        </p:txBody>
      </p:sp>
      <p:cxnSp>
        <p:nvCxnSpPr>
          <p:cNvPr id="37" name="Straight Connector 36">
            <a:extLst>
              <a:ext uri="{FF2B5EF4-FFF2-40B4-BE49-F238E27FC236}">
                <a16:creationId xmlns:a16="http://schemas.microsoft.com/office/drawing/2014/main" id="{351CC6EC-770E-685B-1A4F-858EB65011CA}"/>
              </a:ext>
            </a:extLst>
          </p:cNvPr>
          <p:cNvCxnSpPr>
            <a:cxnSpLocks/>
          </p:cNvCxnSpPr>
          <p:nvPr/>
        </p:nvCxnSpPr>
        <p:spPr>
          <a:xfrm>
            <a:off x="3314700" y="1371600"/>
            <a:ext cx="38100" cy="3953381"/>
          </a:xfrm>
          <a:prstGeom prst="line">
            <a:avLst/>
          </a:prstGeom>
        </p:spPr>
        <p:style>
          <a:lnRef idx="3">
            <a:schemeClr val="dk1"/>
          </a:lnRef>
          <a:fillRef idx="0">
            <a:schemeClr val="dk1"/>
          </a:fillRef>
          <a:effectRef idx="2">
            <a:schemeClr val="dk1"/>
          </a:effectRef>
          <a:fontRef idx="minor">
            <a:schemeClr val="tx1"/>
          </a:fontRef>
        </p:style>
      </p:cxnSp>
      <p:sp>
        <p:nvSpPr>
          <p:cNvPr id="46" name="Text Placeholder 7">
            <a:extLst>
              <a:ext uri="{FF2B5EF4-FFF2-40B4-BE49-F238E27FC236}">
                <a16:creationId xmlns:a16="http://schemas.microsoft.com/office/drawing/2014/main" id="{C2FEEFDC-2D7F-46A1-CBE1-97EC1DE965CE}"/>
              </a:ext>
            </a:extLst>
          </p:cNvPr>
          <p:cNvSpPr txBox="1">
            <a:spLocks/>
          </p:cNvSpPr>
          <p:nvPr/>
        </p:nvSpPr>
        <p:spPr>
          <a:xfrm>
            <a:off x="3755292" y="2266007"/>
            <a:ext cx="8172006" cy="1133687"/>
          </a:xfrm>
          <a:prstGeom prst="rect">
            <a:avLst/>
          </a:prstGeom>
        </p:spPr>
        <p:style>
          <a:lnRef idx="1">
            <a:schemeClr val="accent3"/>
          </a:lnRef>
          <a:fillRef idx="2">
            <a:schemeClr val="accent3"/>
          </a:fillRef>
          <a:effectRef idx="1">
            <a:schemeClr val="accent3"/>
          </a:effectRef>
          <a:fontRef idx="minor">
            <a:schemeClr val="dk1"/>
          </a:fontRef>
        </p:style>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400" b="1"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l"/>
            <a:r>
              <a:rPr lang="en-US" sz="1200" dirty="0">
                <a:latin typeface="Calibri" panose="020F0502020204030204" pitchFamily="34" charset="0"/>
                <a:ea typeface="Calibri" panose="020F0502020204030204" pitchFamily="34" charset="0"/>
                <a:cs typeface="Calibri" panose="020F0502020204030204" pitchFamily="34" charset="0"/>
              </a:rPr>
              <a:t>2. Delete from Linked List:</a:t>
            </a:r>
          </a:p>
          <a:p>
            <a:pPr algn="l"/>
            <a:r>
              <a:rPr lang="en-US" sz="1200" b="0" dirty="0">
                <a:latin typeface="Calibri" panose="020F0502020204030204" pitchFamily="34" charset="0"/>
                <a:ea typeface="Calibri" panose="020F0502020204030204" pitchFamily="34" charset="0"/>
                <a:cs typeface="Calibri" panose="020F0502020204030204" pitchFamily="34" charset="0"/>
              </a:rPr>
              <a:t>Required parameters:</a:t>
            </a:r>
          </a:p>
          <a:p>
            <a:pPr marL="171450" indent="-171450" algn="l">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Index: </a:t>
            </a:r>
            <a:r>
              <a:rPr lang="en-US" sz="1200" b="0" dirty="0">
                <a:latin typeface="Calibri" panose="020F0502020204030204" pitchFamily="34" charset="0"/>
                <a:ea typeface="Calibri" panose="020F0502020204030204" pitchFamily="34" charset="0"/>
                <a:cs typeface="Calibri" panose="020F0502020204030204" pitchFamily="34" charset="0"/>
              </a:rPr>
              <a:t>Index of the element to be deleted (used for singly or doubly linked lists).</a:t>
            </a:r>
          </a:p>
          <a:p>
            <a:pPr marL="171450" indent="-171450" algn="l">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Reference: </a:t>
            </a:r>
            <a:r>
              <a:rPr lang="en-US" sz="1200" b="0" dirty="0">
                <a:latin typeface="Calibri" panose="020F0502020204030204" pitchFamily="34" charset="0"/>
                <a:ea typeface="Calibri" panose="020F0502020204030204" pitchFamily="34" charset="0"/>
                <a:cs typeface="Calibri" panose="020F0502020204030204" pitchFamily="34" charset="0"/>
              </a:rPr>
              <a:t>Direct reference to the element to be deleted (can be a pointer or a specific object).</a:t>
            </a:r>
            <a:endPar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47" name="Text Placeholder 7">
            <a:extLst>
              <a:ext uri="{FF2B5EF4-FFF2-40B4-BE49-F238E27FC236}">
                <a16:creationId xmlns:a16="http://schemas.microsoft.com/office/drawing/2014/main" id="{2DBBC3A9-435A-8BF5-5020-0D25274B571B}"/>
              </a:ext>
            </a:extLst>
          </p:cNvPr>
          <p:cNvSpPr txBox="1">
            <a:spLocks/>
          </p:cNvSpPr>
          <p:nvPr/>
        </p:nvSpPr>
        <p:spPr>
          <a:xfrm>
            <a:off x="3774342" y="3509728"/>
            <a:ext cx="8133906" cy="1133687"/>
          </a:xfrm>
          <a:prstGeom prst="rect">
            <a:avLst/>
          </a:prstGeom>
        </p:spPr>
        <p:style>
          <a:lnRef idx="1">
            <a:schemeClr val="accent4"/>
          </a:lnRef>
          <a:fillRef idx="2">
            <a:schemeClr val="accent4"/>
          </a:fillRef>
          <a:effectRef idx="1">
            <a:schemeClr val="accent4"/>
          </a:effectRef>
          <a:fontRef idx="minor">
            <a:schemeClr val="dk1"/>
          </a:fontRef>
        </p:style>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400" b="1"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l"/>
            <a:r>
              <a:rPr lang="en-US" sz="1200" dirty="0">
                <a:latin typeface="Calibri" panose="020F0502020204030204" pitchFamily="34" charset="0"/>
                <a:ea typeface="Calibri" panose="020F0502020204030204" pitchFamily="34" charset="0"/>
                <a:cs typeface="Calibri" panose="020F0502020204030204" pitchFamily="34" charset="0"/>
              </a:rPr>
              <a:t>3. Push into Stack:</a:t>
            </a:r>
          </a:p>
          <a:p>
            <a:pPr algn="l"/>
            <a:r>
              <a:rPr lang="en-US" sz="1200" b="0" dirty="0">
                <a:latin typeface="Calibri" panose="020F0502020204030204" pitchFamily="34" charset="0"/>
                <a:ea typeface="Calibri" panose="020F0502020204030204" pitchFamily="34" charset="0"/>
                <a:cs typeface="Calibri" panose="020F0502020204030204" pitchFamily="34" charset="0"/>
              </a:rPr>
              <a:t>Required parameters:</a:t>
            </a:r>
          </a:p>
          <a:p>
            <a:pPr marL="171450" indent="-171450" algn="l">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Value: </a:t>
            </a:r>
            <a:r>
              <a:rPr lang="en-US" sz="1200" b="0" dirty="0">
                <a:latin typeface="Calibri" panose="020F0502020204030204" pitchFamily="34" charset="0"/>
                <a:ea typeface="Calibri" panose="020F0502020204030204" pitchFamily="34" charset="0"/>
                <a:cs typeface="Calibri" panose="020F0502020204030204" pitchFamily="34" charset="0"/>
              </a:rPr>
              <a:t>The value to be pushed into the stack. The data type can be any (integer, string, object).</a:t>
            </a:r>
            <a:endPar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Text Placeholder 7">
            <a:extLst>
              <a:ext uri="{FF2B5EF4-FFF2-40B4-BE49-F238E27FC236}">
                <a16:creationId xmlns:a16="http://schemas.microsoft.com/office/drawing/2014/main" id="{CCDCE491-64CA-146A-9216-FCF868FF1FF4}"/>
              </a:ext>
            </a:extLst>
          </p:cNvPr>
          <p:cNvSpPr txBox="1">
            <a:spLocks/>
          </p:cNvSpPr>
          <p:nvPr/>
        </p:nvSpPr>
        <p:spPr>
          <a:xfrm>
            <a:off x="3793392" y="4758137"/>
            <a:ext cx="8133906" cy="113368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400" b="1"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l"/>
            <a:r>
              <a:rPr lang="en-US" sz="1200" dirty="0">
                <a:latin typeface="Calibri" panose="020F0502020204030204" pitchFamily="34" charset="0"/>
                <a:ea typeface="Calibri" panose="020F0502020204030204" pitchFamily="34" charset="0"/>
                <a:cs typeface="Calibri" panose="020F0502020204030204" pitchFamily="34" charset="0"/>
              </a:rPr>
              <a:t>4. Enqueue into Queue:</a:t>
            </a:r>
          </a:p>
          <a:p>
            <a:pPr algn="l"/>
            <a:r>
              <a:rPr lang="en-US" sz="1200" b="0" dirty="0">
                <a:latin typeface="Calibri" panose="020F0502020204030204" pitchFamily="34" charset="0"/>
                <a:ea typeface="Calibri" panose="020F0502020204030204" pitchFamily="34" charset="0"/>
                <a:cs typeface="Calibri" panose="020F0502020204030204" pitchFamily="34" charset="0"/>
              </a:rPr>
              <a:t>Required parameters:</a:t>
            </a:r>
          </a:p>
          <a:p>
            <a:pPr marL="171450" indent="-171450" algn="l">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Value: </a:t>
            </a:r>
            <a:r>
              <a:rPr lang="en-US" sz="1200" b="0" dirty="0">
                <a:latin typeface="Calibri" panose="020F0502020204030204" pitchFamily="34" charset="0"/>
                <a:ea typeface="Calibri" panose="020F0502020204030204" pitchFamily="34" charset="0"/>
                <a:cs typeface="Calibri" panose="020F0502020204030204" pitchFamily="34" charset="0"/>
              </a:rPr>
              <a:t>The value to be enqueued. This can be a numeric, string, or object data type depending on the specific application.</a:t>
            </a:r>
            <a:endParaRPr lang="en-US" sz="1200" b="0"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841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A49ABFAC-D966-9A7C-EFB9-4AA2A4BFCB3B}"/>
              </a:ext>
            </a:extLst>
          </p:cNvPr>
          <p:cNvSpPr>
            <a:spLocks noGrp="1"/>
          </p:cNvSpPr>
          <p:nvPr>
            <p:ph type="title"/>
          </p:nvPr>
        </p:nvSpPr>
        <p:spPr>
          <a:xfrm>
            <a:off x="152400" y="-228600"/>
            <a:ext cx="10972800" cy="1572768"/>
          </a:xfrm>
        </p:spPr>
        <p:txBody>
          <a:bodyPr/>
          <a:lstStyle/>
          <a:p>
            <a:pPr algn="l"/>
            <a:r>
              <a:rPr lang="en-US" sz="4000" dirty="0">
                <a:latin typeface="Calibri" panose="020F0502020204030204" pitchFamily="34" charset="0"/>
                <a:ea typeface="Calibri" panose="020F0502020204030204" pitchFamily="34" charset="0"/>
                <a:cs typeface="Calibri" panose="020F0502020204030204" pitchFamily="34" charset="0"/>
              </a:rPr>
              <a:t>Conditions Before and After Operation</a:t>
            </a:r>
          </a:p>
        </p:txBody>
      </p:sp>
      <p:sp>
        <p:nvSpPr>
          <p:cNvPr id="42" name="Text Placeholder 41">
            <a:extLst>
              <a:ext uri="{FF2B5EF4-FFF2-40B4-BE49-F238E27FC236}">
                <a16:creationId xmlns:a16="http://schemas.microsoft.com/office/drawing/2014/main" id="{E7EE4D5B-87DD-4137-0625-40623A0E8A35}"/>
              </a:ext>
            </a:extLst>
          </p:cNvPr>
          <p:cNvSpPr>
            <a:spLocks noGrp="1"/>
          </p:cNvSpPr>
          <p:nvPr>
            <p:ph type="body" idx="1"/>
          </p:nvPr>
        </p:nvSpPr>
        <p:spPr>
          <a:xfrm>
            <a:off x="381000" y="1359798"/>
            <a:ext cx="5157787" cy="697601"/>
          </a:xfrm>
        </p:spPr>
        <p:txBody>
          <a:bodyPr/>
          <a:lstStyle/>
          <a:p>
            <a:r>
              <a:rPr lang="en-US" sz="1800" dirty="0"/>
              <a:t>Explanation of Pre-conditions and Post-conditions:</a:t>
            </a:r>
          </a:p>
        </p:txBody>
      </p:sp>
      <p:sp>
        <p:nvSpPr>
          <p:cNvPr id="43" name="Content Placeholder 42">
            <a:extLst>
              <a:ext uri="{FF2B5EF4-FFF2-40B4-BE49-F238E27FC236}">
                <a16:creationId xmlns:a16="http://schemas.microsoft.com/office/drawing/2014/main" id="{DDD88D28-D711-5AC9-E34C-3050A6413FB3}"/>
              </a:ext>
            </a:extLst>
          </p:cNvPr>
          <p:cNvSpPr>
            <a:spLocks noGrp="1"/>
          </p:cNvSpPr>
          <p:nvPr>
            <p:ph sz="half" idx="2"/>
          </p:nvPr>
        </p:nvSpPr>
        <p:spPr>
          <a:xfrm>
            <a:off x="5638800" y="1158167"/>
            <a:ext cx="5157787" cy="1337370"/>
          </a:xfrm>
        </p:spPr>
        <p:style>
          <a:lnRef idx="1">
            <a:schemeClr val="accent2"/>
          </a:lnRef>
          <a:fillRef idx="2">
            <a:schemeClr val="accent2"/>
          </a:fillRef>
          <a:effectRef idx="1">
            <a:schemeClr val="accent2"/>
          </a:effectRef>
          <a:fontRef idx="minor">
            <a:schemeClr val="dk1"/>
          </a:fontRef>
        </p:style>
        <p:txBody>
          <a:bodyPr/>
          <a:lstStyle/>
          <a:p>
            <a:r>
              <a:rPr lang="en-US" dirty="0"/>
              <a:t>Pre-condition: Are conditions that must be satisfied before performing an operation.</a:t>
            </a:r>
          </a:p>
          <a:p>
            <a:r>
              <a:rPr lang="en-US" dirty="0"/>
              <a:t>Post-condition: Are conditions that must be satisfied after performing an operation.</a:t>
            </a:r>
          </a:p>
        </p:txBody>
      </p:sp>
      <p:sp>
        <p:nvSpPr>
          <p:cNvPr id="44" name="Text Placeholder 43">
            <a:extLst>
              <a:ext uri="{FF2B5EF4-FFF2-40B4-BE49-F238E27FC236}">
                <a16:creationId xmlns:a16="http://schemas.microsoft.com/office/drawing/2014/main" id="{9A16E2DA-8782-EACD-C467-2BD2FC22391C}"/>
              </a:ext>
            </a:extLst>
          </p:cNvPr>
          <p:cNvSpPr>
            <a:spLocks noGrp="1"/>
          </p:cNvSpPr>
          <p:nvPr>
            <p:ph type="body" sz="quarter" idx="3"/>
          </p:nvPr>
        </p:nvSpPr>
        <p:spPr>
          <a:xfrm>
            <a:off x="533400" y="3854832"/>
            <a:ext cx="2819400" cy="1223628"/>
          </a:xfrm>
        </p:spPr>
        <p:txBody>
          <a:bodyPr/>
          <a:lstStyle/>
          <a:p>
            <a:r>
              <a:rPr lang="en-US" dirty="0"/>
              <a:t>Operation: Insert Element into Array</a:t>
            </a:r>
          </a:p>
        </p:txBody>
      </p:sp>
      <p:sp>
        <p:nvSpPr>
          <p:cNvPr id="45" name="Content Placeholder 44">
            <a:extLst>
              <a:ext uri="{FF2B5EF4-FFF2-40B4-BE49-F238E27FC236}">
                <a16:creationId xmlns:a16="http://schemas.microsoft.com/office/drawing/2014/main" id="{2A504466-AF6B-14A5-DBE7-37A09EC63EC7}"/>
              </a:ext>
            </a:extLst>
          </p:cNvPr>
          <p:cNvSpPr>
            <a:spLocks noGrp="1"/>
          </p:cNvSpPr>
          <p:nvPr>
            <p:ph sz="quarter" idx="4"/>
          </p:nvPr>
        </p:nvSpPr>
        <p:spPr>
          <a:xfrm>
            <a:off x="3276600" y="2987637"/>
            <a:ext cx="8382000" cy="3247462"/>
          </a:xfrm>
        </p:spPr>
        <p:style>
          <a:lnRef idx="1">
            <a:schemeClr val="accent6"/>
          </a:lnRef>
          <a:fillRef idx="2">
            <a:schemeClr val="accent6"/>
          </a:fillRef>
          <a:effectRef idx="1">
            <a:schemeClr val="accent6"/>
          </a:effectRef>
          <a:fontRef idx="minor">
            <a:schemeClr val="dk1"/>
          </a:fontRef>
        </p:style>
        <p:txBody>
          <a:bodyPr/>
          <a:lstStyle/>
          <a:p>
            <a:pPr marL="0" indent="0">
              <a:buNone/>
            </a:pPr>
            <a:r>
              <a:rPr lang="en-US" sz="2000" b="1" dirty="0"/>
              <a:t>Pre-condition:</a:t>
            </a:r>
          </a:p>
          <a:p>
            <a:r>
              <a:rPr lang="en-US" dirty="0"/>
              <a:t>The array must have enough capacity (for static arrays) before adding a new element.</a:t>
            </a:r>
          </a:p>
          <a:p>
            <a:r>
              <a:rPr lang="en-US" dirty="0"/>
              <a:t>For dynamic arrays, if the current size is equal to the maximum capacity, the array needs to be allocated more memory to accommodate the new element.</a:t>
            </a:r>
          </a:p>
          <a:p>
            <a:pPr marL="0" indent="0">
              <a:buNone/>
            </a:pPr>
            <a:r>
              <a:rPr lang="en-US" sz="2000" b="1" dirty="0"/>
              <a:t>Post-condition:</a:t>
            </a:r>
          </a:p>
          <a:p>
            <a:r>
              <a:rPr lang="en-US" dirty="0"/>
              <a:t>The new element must be added at the correct specified position in the array.</a:t>
            </a:r>
          </a:p>
          <a:p>
            <a:r>
              <a:rPr lang="en-US" dirty="0"/>
              <a:t>If it is a sorted array, after insertion, all elements must be rearranged in the correct order.</a:t>
            </a:r>
          </a:p>
        </p:txBody>
      </p:sp>
      <p:sp>
        <p:nvSpPr>
          <p:cNvPr id="8" name="Slide Number Placeholder 7">
            <a:extLst>
              <a:ext uri="{FF2B5EF4-FFF2-40B4-BE49-F238E27FC236}">
                <a16:creationId xmlns:a16="http://schemas.microsoft.com/office/drawing/2014/main" id="{151DE16D-6222-1703-D240-DA742BD7BEF9}"/>
              </a:ext>
            </a:extLst>
          </p:cNvPr>
          <p:cNvSpPr>
            <a:spLocks noGrp="1"/>
          </p:cNvSpPr>
          <p:nvPr>
            <p:ph type="sldNum" sz="quarter" idx="12"/>
          </p:nvPr>
        </p:nvSpPr>
        <p:spPr/>
        <p:txBody>
          <a:bodyPr/>
          <a:lstStyle/>
          <a:p>
            <a:fld id="{294A09A9-5501-47C1-A89A-A340965A2BE2}" type="slidenum">
              <a:rPr lang="en-US" smtClean="0"/>
              <a:pPr/>
              <a:t>8</a:t>
            </a:fld>
            <a:endParaRPr lang="en-US" dirty="0"/>
          </a:p>
        </p:txBody>
      </p:sp>
      <p:cxnSp>
        <p:nvCxnSpPr>
          <p:cNvPr id="3" name="Straight Connector 2">
            <a:extLst>
              <a:ext uri="{FF2B5EF4-FFF2-40B4-BE49-F238E27FC236}">
                <a16:creationId xmlns:a16="http://schemas.microsoft.com/office/drawing/2014/main" id="{965ACEF5-670E-D428-47DA-4A0258AC539B}"/>
              </a:ext>
            </a:extLst>
          </p:cNvPr>
          <p:cNvCxnSpPr/>
          <p:nvPr/>
        </p:nvCxnSpPr>
        <p:spPr>
          <a:xfrm>
            <a:off x="762000" y="2751436"/>
            <a:ext cx="10515600" cy="7620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3D770F5B-B63B-1E88-392D-B3BBA82989F8}"/>
              </a:ext>
            </a:extLst>
          </p:cNvPr>
          <p:cNvSpPr txBox="1"/>
          <p:nvPr/>
        </p:nvSpPr>
        <p:spPr>
          <a:xfrm>
            <a:off x="154354" y="2787582"/>
            <a:ext cx="1295400" cy="400110"/>
          </a:xfrm>
          <a:prstGeom prst="rect">
            <a:avLst/>
          </a:prstGeom>
          <a:noFill/>
        </p:spPr>
        <p:txBody>
          <a:bodyPr wrap="square" rtlCol="0">
            <a:spAutoFit/>
          </a:bodyPr>
          <a:lstStyle/>
          <a:p>
            <a:r>
              <a:rPr lang="en-US" sz="2000" b="1" dirty="0"/>
              <a:t>Example</a:t>
            </a:r>
            <a:endParaRPr lang="en-US" b="1" dirty="0"/>
          </a:p>
        </p:txBody>
      </p:sp>
    </p:spTree>
    <p:extLst>
      <p:ext uri="{BB962C8B-B14F-4D97-AF65-F5344CB8AC3E}">
        <p14:creationId xmlns:p14="http://schemas.microsoft.com/office/powerpoint/2010/main" val="270031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304800" y="460599"/>
            <a:ext cx="9147046" cy="1603248"/>
          </a:xfrm>
        </p:spPr>
        <p:txBody>
          <a:bodyPr/>
          <a:lstStyle/>
          <a:p>
            <a:pPr algn="l"/>
            <a:r>
              <a:rPr lang="en-US" sz="4000" dirty="0">
                <a:latin typeface="Calibri" panose="020F0502020204030204" pitchFamily="34" charset="0"/>
                <a:ea typeface="Calibri" panose="020F0502020204030204" pitchFamily="34" charset="0"/>
                <a:cs typeface="Calibri" panose="020F0502020204030204" pitchFamily="34" charset="0"/>
              </a:rPr>
              <a:t>Time and Memory Complexity</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6477000" y="3276600"/>
            <a:ext cx="5184648" cy="2466620"/>
          </a:xfrm>
        </p:spPr>
        <p:style>
          <a:lnRef idx="1">
            <a:schemeClr val="accent4"/>
          </a:lnRef>
          <a:fillRef idx="2">
            <a:schemeClr val="accent4"/>
          </a:fillRef>
          <a:effectRef idx="1">
            <a:schemeClr val="accent4"/>
          </a:effectRef>
          <a:fontRef idx="minor">
            <a:schemeClr val="dk1"/>
          </a:fontRef>
        </p:style>
        <p:txBody>
          <a:bodyPr/>
          <a:lstStyle/>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O(1): Immediate operations such as accessing elements in an array.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O(n): Traversing a linked list or array.</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O(log n): Traversing a binary search tree.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O(n log n): Merge Sort, Quick Sort.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O(n^2): Simple sorting algorithms such as Bubble Sort.</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8" name="Content Placeholder 4">
            <a:extLst>
              <a:ext uri="{FF2B5EF4-FFF2-40B4-BE49-F238E27FC236}">
                <a16:creationId xmlns:a16="http://schemas.microsoft.com/office/drawing/2014/main" id="{0FA59D10-BD68-4FA1-DB7E-8B9A620BC061}"/>
              </a:ext>
            </a:extLst>
          </p:cNvPr>
          <p:cNvSpPr txBox="1">
            <a:spLocks/>
          </p:cNvSpPr>
          <p:nvPr/>
        </p:nvSpPr>
        <p:spPr>
          <a:xfrm>
            <a:off x="334108" y="1600200"/>
            <a:ext cx="5990492" cy="22860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vert="horz" lIns="91440" tIns="45720" rIns="91440" bIns="45720" rtlCol="0" anchor="ctr">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spc="100" baseline="0">
                <a:solidFill>
                  <a:schemeClr val="tx1"/>
                </a:solidFill>
                <a:latin typeface="+mn-lt"/>
                <a:ea typeface="+mn-ea"/>
                <a:cs typeface="Arial" panose="020B0604020202020204" pitchFamily="34" charset="0"/>
              </a:defRPr>
            </a:lvl1pPr>
            <a:lvl2pPr marL="2286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2pPr>
            <a:lvl3pPr marL="4572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3pPr>
            <a:lvl4pPr marL="6858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4pPr>
            <a:lvl5pPr marL="914400" indent="-228600" algn="l" defTabSz="914400" rtl="0" eaLnBrk="1" latinLnBrk="0" hangingPunct="1">
              <a:lnSpc>
                <a:spcPct val="150000"/>
              </a:lnSpc>
              <a:spcBef>
                <a:spcPts val="1000"/>
              </a:spcBef>
              <a:buFont typeface="Arial" panose="020B0604020202020204" pitchFamily="34" charset="0"/>
              <a:buChar char="•"/>
              <a:defRPr sz="1600" b="0" i="0" kern="1200" spc="10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Big O Notation Explained</a:t>
            </a:r>
          </a:p>
          <a:p>
            <a:r>
              <a:rPr lang="en-US" dirty="0">
                <a:latin typeface="Calibri" panose="020F0502020204030204" pitchFamily="34" charset="0"/>
                <a:ea typeface="Calibri" panose="020F0502020204030204" pitchFamily="34" charset="0"/>
                <a:cs typeface="Calibri" panose="020F0502020204030204" pitchFamily="34" charset="0"/>
              </a:rPr>
              <a:t>Big O notation helps evaluate the performance of algorithms, showing how they perform as the input size increases. It describes how the time or memory required increases as the input data increases, which helps us choose the right data structure and algorithm.</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275164"/>
      </p:ext>
    </p:extLst>
  </p:cSld>
  <p:clrMapOvr>
    <a:masterClrMapping/>
  </p:clrMapOvr>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21B937-7172-47A3-B8EF-010B04CBBB90}">
  <ds:schemaRefs>
    <ds:schemaRef ds:uri="http://schemas.microsoft.com/sharepoint/v3/contenttype/forms"/>
  </ds:schemaRefs>
</ds:datastoreItem>
</file>

<file path=customXml/itemProps3.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776</TotalTime>
  <Words>3778</Words>
  <Application>Microsoft Office PowerPoint</Application>
  <PresentationFormat>Widescreen</PresentationFormat>
  <Paragraphs>368</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Data Structures and Algorithms </vt:lpstr>
      <vt:lpstr>Content</vt:lpstr>
      <vt:lpstr>1. INTRODUCTION</vt:lpstr>
      <vt:lpstr>2. Data Structure Specification Design</vt:lpstr>
      <vt:lpstr>Identifying Data Structures</vt:lpstr>
      <vt:lpstr>Definition of Operations</vt:lpstr>
      <vt:lpstr>Input Parameters</vt:lpstr>
      <vt:lpstr>Conditions Before and After Operation</vt:lpstr>
      <vt:lpstr>Time and Memory Complexity</vt:lpstr>
      <vt:lpstr>3. Memory Stack In Function Call </vt:lpstr>
      <vt:lpstr>Memory Stack Definition</vt:lpstr>
      <vt:lpstr>Operations on Memory Stack</vt:lpstr>
      <vt:lpstr>How to Make Function Calls Using Stacks</vt:lpstr>
      <vt:lpstr>Stack Frame and Its Role</vt:lpstr>
      <vt:lpstr>The Importance of Memory Stacks</vt:lpstr>
      <vt:lpstr>4. FIFO Queue  </vt:lpstr>
      <vt:lpstr>Introducing FIFO Queue</vt:lpstr>
      <vt:lpstr>Queue Structure</vt:lpstr>
      <vt:lpstr>Example: FIFO Queue</vt:lpstr>
      <vt:lpstr>Performance Comparison: Arrays vs. Linked Lists</vt:lpstr>
      <vt:lpstr>Compare: Stack and Queue</vt:lpstr>
      <vt:lpstr>5. Comparison of Sorting Algorithms   </vt:lpstr>
      <vt:lpstr>Introduction to Sorting Algorithms</vt:lpstr>
      <vt:lpstr>Time Complexity Comparison</vt:lpstr>
      <vt:lpstr>Memory Complexity Comparison</vt:lpstr>
      <vt:lpstr>Stability</vt:lpstr>
      <vt:lpstr>Comparison Table</vt:lpstr>
      <vt:lpstr>6. Shortest Path Algorithm    </vt:lpstr>
      <vt:lpstr>Introduction to Shortest Path Algorithm</vt:lpstr>
      <vt:lpstr>Algorithm 1:  </vt:lpstr>
      <vt:lpstr>Algorithm 2: Prim-Jarnik</vt:lpstr>
      <vt:lpstr>Performance Analysis and Comparison</vt:lpstr>
      <vt:lpstr>Performance Analysis and 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6</cp:revision>
  <dcterms:created xsi:type="dcterms:W3CDTF">2024-10-22T06:57:07Z</dcterms:created>
  <dcterms:modified xsi:type="dcterms:W3CDTF">2024-11-06T07:24:50Z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