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02" r:id="rId4"/>
    <p:sldId id="327" r:id="rId5"/>
    <p:sldId id="328" r:id="rId6"/>
    <p:sldId id="326" r:id="rId7"/>
    <p:sldId id="275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283" r:id="rId16"/>
    <p:sldId id="267" r:id="rId17"/>
    <p:sldId id="3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9D0"/>
    <a:srgbClr val="E48592"/>
    <a:srgbClr val="393762"/>
    <a:srgbClr val="833AB4"/>
    <a:srgbClr val="FEAC5D"/>
    <a:srgbClr val="4BC0C8"/>
    <a:srgbClr val="FD1D1D"/>
    <a:srgbClr val="FCB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8" y="86"/>
      </p:cViewPr>
      <p:guideLst>
        <p:guide orient="horz" pos="2304"/>
        <p:guide pos="3840"/>
        <p:guide pos="144"/>
        <p:guide pos="7512"/>
        <p:guide orient="horz" pos="64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811A5-9370-4CD1-A0D4-DF8583E2EEA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D6629-F0F2-42A4-AB3C-EA9C90927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b6e20292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gfb6e2029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A86F-EC00-46CA-96EE-FD4225150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CEE9F-789A-4521-8868-1FF0A824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676F-1F52-414A-871B-8490CBCC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C31F-E25C-4394-86CB-15E6C2CA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DA01-97F2-40A6-9620-A3A5D79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0127-036C-4CB5-9911-DD9C28B3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83947-F3A6-418D-96F2-8FD75C55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3E06-6B2C-449F-B8E7-59372FD3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0D57-E808-450B-BDD2-232A18F1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099E-E98B-40C4-974B-1E9964CC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A537-25A5-4B5B-9281-D33E2ABF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8FDE-E5FE-4668-A121-9AD9212B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3055-DD70-42C1-AF7D-E08C079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3C89-587A-4A10-BE2A-AED45D7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881F-6BC7-40FD-B30F-C681106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6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3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6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859C-E8FF-4ADE-B1BB-C8FB2CFA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39DA-2A10-43AB-9323-242D0CB7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FD4B-E7DD-4AC0-831B-13887BD9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DA7D-1A9E-4914-B8E4-92C3B58A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4B7E-6445-4DAE-B97C-32D39C07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6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2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0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57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7F8-77F3-43EC-A30B-EB8FAB3E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3B27-6122-4D12-82D5-DA07FC58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B296-EB69-46B1-84B8-1EAAE1CE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DE76-2231-41B7-8A57-23AD2384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51AE-847D-461C-B940-22E8D724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E74-18A5-46A5-A046-FE063C6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D94-3A6B-4C68-8D92-6C18A51BB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9CE-CA42-4052-A891-E21E6E55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3AA8-1990-41B1-B353-28F18BBB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8BFB-1A53-4FC7-9355-15F5B2CD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C9F0-2EE5-4A9D-A07C-85299A21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66E5-87A3-4CAF-B3AF-73C7DF6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60785-A227-427B-B336-BA50E15E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2B63-1FB8-4E30-8C28-36077E31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4F6B-3897-4C9A-9B33-B9144064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2723E-A884-47B0-B9F0-0CCEC35DF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C39C2-C260-42E4-9ED4-5A2C5317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B5C8D-7B2B-48DC-8667-57484B82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D44B-5E8F-4307-B3E8-D21D9F15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8565-5774-41A6-8340-0503AA09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0D1F-D572-4904-B1F3-CD711F2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5A22A-BA80-4B4F-AD8A-F7377BE6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F9AD6-CB48-47E7-9163-F53148A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63A9F-260C-4294-90DA-CB639DDB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B24B7-B41C-4CBB-9BCC-891FC540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0BFC-4EA2-4A85-95A4-5933E71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D7F3-94B3-41FD-AC4C-4468ED0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766C-CD60-4C29-94CF-0D8CDC7D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2B6F-F375-4BDF-8FF8-FD7E227C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2BA85-ADF1-4747-B0C0-76353F0A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7E06-BD21-4B3E-A137-EFE198FE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929C-D76B-49E7-A531-460ACC84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232A-FAAF-4A3E-8CA4-5EE96C4D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89F9-8216-4830-92CB-C6BDC470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D1A3-F447-4A0A-BD89-9D6D0458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C963-C9AC-48CF-B5F3-347ECA77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2C9F-3234-4B30-8ADB-24F0A387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C7DC-A3CB-47D4-9091-9C74C22C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37481-8B09-423E-8106-CE47240A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8118-3F4E-4ECE-9519-348816AE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D80-8B85-4560-A6EA-536F5F75E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625D-0372-4564-8F2D-2B4020413F4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14D9-F782-4BE9-94F1-EA9967B0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9A7A-8A14-4E04-9F9B-CEC9F7D9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383-EE07-4969-9B07-761D27C57D1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3975102" y="1045028"/>
            <a:ext cx="4241798" cy="2239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1268993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4095884" y="1045028"/>
            <a:ext cx="4000232" cy="4767944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BUSINESS PERFORMANCE REPORT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EE2D63-089C-46B8-9543-ED0B6AD51CE9}"/>
              </a:ext>
            </a:extLst>
          </p:cNvPr>
          <p:cNvGrpSpPr/>
          <p:nvPr/>
        </p:nvGrpSpPr>
        <p:grpSpPr>
          <a:xfrm>
            <a:off x="5746924" y="1997077"/>
            <a:ext cx="698154" cy="555624"/>
            <a:chOff x="3802063" y="1601788"/>
            <a:chExt cx="4587875" cy="365125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DBF9D96-28AC-4CCD-BC5B-A05561868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0726" y="2354263"/>
              <a:ext cx="3760788" cy="2898775"/>
            </a:xfrm>
            <a:custGeom>
              <a:avLst/>
              <a:gdLst>
                <a:gd name="T0" fmla="*/ 523 w 1259"/>
                <a:gd name="T1" fmla="*/ 831 h 971"/>
                <a:gd name="T2" fmla="*/ 101 w 1259"/>
                <a:gd name="T3" fmla="*/ 831 h 971"/>
                <a:gd name="T4" fmla="*/ 83 w 1259"/>
                <a:gd name="T5" fmla="*/ 831 h 971"/>
                <a:gd name="T6" fmla="*/ 20 w 1259"/>
                <a:gd name="T7" fmla="*/ 882 h 971"/>
                <a:gd name="T8" fmla="*/ 47 w 1259"/>
                <a:gd name="T9" fmla="*/ 958 h 971"/>
                <a:gd name="T10" fmla="*/ 98 w 1259"/>
                <a:gd name="T11" fmla="*/ 971 h 971"/>
                <a:gd name="T12" fmla="*/ 950 w 1259"/>
                <a:gd name="T13" fmla="*/ 971 h 971"/>
                <a:gd name="T14" fmla="*/ 975 w 1259"/>
                <a:gd name="T15" fmla="*/ 969 h 971"/>
                <a:gd name="T16" fmla="*/ 1029 w 1259"/>
                <a:gd name="T17" fmla="*/ 890 h 971"/>
                <a:gd name="T18" fmla="*/ 955 w 1259"/>
                <a:gd name="T19" fmla="*/ 831 h 971"/>
                <a:gd name="T20" fmla="*/ 523 w 1259"/>
                <a:gd name="T21" fmla="*/ 831 h 971"/>
                <a:gd name="T22" fmla="*/ 1100 w 1259"/>
                <a:gd name="T23" fmla="*/ 538 h 971"/>
                <a:gd name="T24" fmla="*/ 1062 w 1259"/>
                <a:gd name="T25" fmla="*/ 94 h 971"/>
                <a:gd name="T26" fmla="*/ 659 w 1259"/>
                <a:gd name="T27" fmla="*/ 115 h 971"/>
                <a:gd name="T28" fmla="*/ 629 w 1259"/>
                <a:gd name="T29" fmla="*/ 517 h 971"/>
                <a:gd name="T30" fmla="*/ 813 w 1259"/>
                <a:gd name="T31" fmla="*/ 632 h 971"/>
                <a:gd name="T32" fmla="*/ 1074 w 1259"/>
                <a:gd name="T33" fmla="*/ 561 h 971"/>
                <a:gd name="T34" fmla="*/ 1088 w 1259"/>
                <a:gd name="T35" fmla="*/ 581 h 971"/>
                <a:gd name="T36" fmla="*/ 1101 w 1259"/>
                <a:gd name="T37" fmla="*/ 606 h 971"/>
                <a:gd name="T38" fmla="*/ 1198 w 1259"/>
                <a:gd name="T39" fmla="*/ 703 h 971"/>
                <a:gd name="T40" fmla="*/ 1246 w 1259"/>
                <a:gd name="T41" fmla="*/ 707 h 971"/>
                <a:gd name="T42" fmla="*/ 1242 w 1259"/>
                <a:gd name="T43" fmla="*/ 659 h 971"/>
                <a:gd name="T44" fmla="*/ 1144 w 1259"/>
                <a:gd name="T45" fmla="*/ 562 h 971"/>
                <a:gd name="T46" fmla="*/ 1126 w 1259"/>
                <a:gd name="T47" fmla="*/ 550 h 971"/>
                <a:gd name="T48" fmla="*/ 1100 w 1259"/>
                <a:gd name="T49" fmla="*/ 538 h 971"/>
                <a:gd name="T50" fmla="*/ 350 w 1259"/>
                <a:gd name="T51" fmla="*/ 325 h 971"/>
                <a:gd name="T52" fmla="*/ 350 w 1259"/>
                <a:gd name="T53" fmla="*/ 476 h 971"/>
                <a:gd name="T54" fmla="*/ 352 w 1259"/>
                <a:gd name="T55" fmla="*/ 497 h 971"/>
                <a:gd name="T56" fmla="*/ 410 w 1259"/>
                <a:gd name="T57" fmla="*/ 534 h 971"/>
                <a:gd name="T58" fmla="*/ 454 w 1259"/>
                <a:gd name="T59" fmla="*/ 478 h 971"/>
                <a:gd name="T60" fmla="*/ 454 w 1259"/>
                <a:gd name="T61" fmla="*/ 172 h 971"/>
                <a:gd name="T62" fmla="*/ 401 w 1259"/>
                <a:gd name="T63" fmla="*/ 116 h 971"/>
                <a:gd name="T64" fmla="*/ 350 w 1259"/>
                <a:gd name="T65" fmla="*/ 173 h 971"/>
                <a:gd name="T66" fmla="*/ 350 w 1259"/>
                <a:gd name="T67" fmla="*/ 325 h 971"/>
                <a:gd name="T68" fmla="*/ 175 w 1259"/>
                <a:gd name="T69" fmla="*/ 359 h 971"/>
                <a:gd name="T70" fmla="*/ 175 w 1259"/>
                <a:gd name="T71" fmla="*/ 476 h 971"/>
                <a:gd name="T72" fmla="*/ 178 w 1259"/>
                <a:gd name="T73" fmla="*/ 500 h 971"/>
                <a:gd name="T74" fmla="*/ 237 w 1259"/>
                <a:gd name="T75" fmla="*/ 534 h 971"/>
                <a:gd name="T76" fmla="*/ 280 w 1259"/>
                <a:gd name="T77" fmla="*/ 478 h 971"/>
                <a:gd name="T78" fmla="*/ 280 w 1259"/>
                <a:gd name="T79" fmla="*/ 242 h 971"/>
                <a:gd name="T80" fmla="*/ 226 w 1259"/>
                <a:gd name="T81" fmla="*/ 186 h 971"/>
                <a:gd name="T82" fmla="*/ 175 w 1259"/>
                <a:gd name="T83" fmla="*/ 242 h 971"/>
                <a:gd name="T84" fmla="*/ 175 w 1259"/>
                <a:gd name="T85" fmla="*/ 359 h 971"/>
                <a:gd name="T86" fmla="*/ 105 w 1259"/>
                <a:gd name="T87" fmla="*/ 395 h 971"/>
                <a:gd name="T88" fmla="*/ 105 w 1259"/>
                <a:gd name="T89" fmla="*/ 312 h 971"/>
                <a:gd name="T90" fmla="*/ 53 w 1259"/>
                <a:gd name="T91" fmla="*/ 255 h 971"/>
                <a:gd name="T92" fmla="*/ 0 w 1259"/>
                <a:gd name="T93" fmla="*/ 311 h 971"/>
                <a:gd name="T94" fmla="*/ 0 w 1259"/>
                <a:gd name="T95" fmla="*/ 479 h 971"/>
                <a:gd name="T96" fmla="*/ 53 w 1259"/>
                <a:gd name="T97" fmla="*/ 534 h 971"/>
                <a:gd name="T98" fmla="*/ 105 w 1259"/>
                <a:gd name="T99" fmla="*/ 479 h 971"/>
                <a:gd name="T100" fmla="*/ 105 w 1259"/>
                <a:gd name="T101" fmla="*/ 39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59" h="971">
                  <a:moveTo>
                    <a:pt x="523" y="831"/>
                  </a:moveTo>
                  <a:cubicBezTo>
                    <a:pt x="382" y="831"/>
                    <a:pt x="242" y="831"/>
                    <a:pt x="101" y="831"/>
                  </a:cubicBezTo>
                  <a:cubicBezTo>
                    <a:pt x="95" y="831"/>
                    <a:pt x="89" y="831"/>
                    <a:pt x="83" y="831"/>
                  </a:cubicBezTo>
                  <a:cubicBezTo>
                    <a:pt x="53" y="834"/>
                    <a:pt x="28" y="855"/>
                    <a:pt x="20" y="882"/>
                  </a:cubicBezTo>
                  <a:cubicBezTo>
                    <a:pt x="13" y="911"/>
                    <a:pt x="23" y="940"/>
                    <a:pt x="47" y="958"/>
                  </a:cubicBezTo>
                  <a:cubicBezTo>
                    <a:pt x="62" y="969"/>
                    <a:pt x="80" y="971"/>
                    <a:pt x="98" y="971"/>
                  </a:cubicBezTo>
                  <a:cubicBezTo>
                    <a:pt x="382" y="971"/>
                    <a:pt x="666" y="971"/>
                    <a:pt x="950" y="971"/>
                  </a:cubicBezTo>
                  <a:cubicBezTo>
                    <a:pt x="958" y="971"/>
                    <a:pt x="967" y="971"/>
                    <a:pt x="975" y="969"/>
                  </a:cubicBezTo>
                  <a:cubicBezTo>
                    <a:pt x="1011" y="962"/>
                    <a:pt x="1036" y="926"/>
                    <a:pt x="1029" y="890"/>
                  </a:cubicBezTo>
                  <a:cubicBezTo>
                    <a:pt x="1022" y="853"/>
                    <a:pt x="995" y="831"/>
                    <a:pt x="955" y="831"/>
                  </a:cubicBezTo>
                  <a:cubicBezTo>
                    <a:pt x="811" y="831"/>
                    <a:pt x="667" y="831"/>
                    <a:pt x="523" y="831"/>
                  </a:cubicBezTo>
                  <a:close/>
                  <a:moveTo>
                    <a:pt x="1100" y="538"/>
                  </a:moveTo>
                  <a:cubicBezTo>
                    <a:pt x="1226" y="391"/>
                    <a:pt x="1185" y="191"/>
                    <a:pt x="1062" y="94"/>
                  </a:cubicBezTo>
                  <a:cubicBezTo>
                    <a:pt x="941" y="0"/>
                    <a:pt x="769" y="8"/>
                    <a:pt x="659" y="115"/>
                  </a:cubicBezTo>
                  <a:cubicBezTo>
                    <a:pt x="549" y="223"/>
                    <a:pt x="536" y="396"/>
                    <a:pt x="629" y="517"/>
                  </a:cubicBezTo>
                  <a:cubicBezTo>
                    <a:pt x="676" y="578"/>
                    <a:pt x="737" y="618"/>
                    <a:pt x="813" y="632"/>
                  </a:cubicBezTo>
                  <a:cubicBezTo>
                    <a:pt x="910" y="651"/>
                    <a:pt x="997" y="626"/>
                    <a:pt x="1074" y="561"/>
                  </a:cubicBezTo>
                  <a:cubicBezTo>
                    <a:pt x="1079" y="569"/>
                    <a:pt x="1084" y="575"/>
                    <a:pt x="1088" y="581"/>
                  </a:cubicBezTo>
                  <a:cubicBezTo>
                    <a:pt x="1092" y="589"/>
                    <a:pt x="1095" y="599"/>
                    <a:pt x="1101" y="606"/>
                  </a:cubicBezTo>
                  <a:cubicBezTo>
                    <a:pt x="1133" y="639"/>
                    <a:pt x="1166" y="671"/>
                    <a:pt x="1198" y="703"/>
                  </a:cubicBezTo>
                  <a:cubicBezTo>
                    <a:pt x="1214" y="719"/>
                    <a:pt x="1232" y="720"/>
                    <a:pt x="1246" y="707"/>
                  </a:cubicBezTo>
                  <a:cubicBezTo>
                    <a:pt x="1259" y="693"/>
                    <a:pt x="1258" y="675"/>
                    <a:pt x="1242" y="659"/>
                  </a:cubicBezTo>
                  <a:cubicBezTo>
                    <a:pt x="1210" y="627"/>
                    <a:pt x="1177" y="594"/>
                    <a:pt x="1144" y="562"/>
                  </a:cubicBezTo>
                  <a:cubicBezTo>
                    <a:pt x="1139" y="557"/>
                    <a:pt x="1132" y="553"/>
                    <a:pt x="1126" y="550"/>
                  </a:cubicBezTo>
                  <a:cubicBezTo>
                    <a:pt x="1118" y="546"/>
                    <a:pt x="1110" y="542"/>
                    <a:pt x="1100" y="538"/>
                  </a:cubicBezTo>
                  <a:close/>
                  <a:moveTo>
                    <a:pt x="350" y="325"/>
                  </a:moveTo>
                  <a:cubicBezTo>
                    <a:pt x="350" y="375"/>
                    <a:pt x="350" y="426"/>
                    <a:pt x="350" y="476"/>
                  </a:cubicBezTo>
                  <a:cubicBezTo>
                    <a:pt x="350" y="483"/>
                    <a:pt x="350" y="490"/>
                    <a:pt x="352" y="497"/>
                  </a:cubicBezTo>
                  <a:cubicBezTo>
                    <a:pt x="359" y="522"/>
                    <a:pt x="383" y="537"/>
                    <a:pt x="410" y="534"/>
                  </a:cubicBezTo>
                  <a:cubicBezTo>
                    <a:pt x="436" y="530"/>
                    <a:pt x="454" y="508"/>
                    <a:pt x="454" y="478"/>
                  </a:cubicBezTo>
                  <a:cubicBezTo>
                    <a:pt x="455" y="376"/>
                    <a:pt x="455" y="274"/>
                    <a:pt x="454" y="172"/>
                  </a:cubicBezTo>
                  <a:cubicBezTo>
                    <a:pt x="454" y="139"/>
                    <a:pt x="432" y="116"/>
                    <a:pt x="401" y="116"/>
                  </a:cubicBezTo>
                  <a:cubicBezTo>
                    <a:pt x="371" y="116"/>
                    <a:pt x="350" y="139"/>
                    <a:pt x="350" y="173"/>
                  </a:cubicBezTo>
                  <a:cubicBezTo>
                    <a:pt x="350" y="224"/>
                    <a:pt x="350" y="274"/>
                    <a:pt x="350" y="325"/>
                  </a:cubicBezTo>
                  <a:close/>
                  <a:moveTo>
                    <a:pt x="175" y="359"/>
                  </a:moveTo>
                  <a:cubicBezTo>
                    <a:pt x="175" y="398"/>
                    <a:pt x="175" y="437"/>
                    <a:pt x="175" y="476"/>
                  </a:cubicBezTo>
                  <a:cubicBezTo>
                    <a:pt x="175" y="484"/>
                    <a:pt x="176" y="492"/>
                    <a:pt x="178" y="500"/>
                  </a:cubicBezTo>
                  <a:cubicBezTo>
                    <a:pt x="187" y="524"/>
                    <a:pt x="211" y="538"/>
                    <a:pt x="237" y="534"/>
                  </a:cubicBezTo>
                  <a:cubicBezTo>
                    <a:pt x="262" y="529"/>
                    <a:pt x="279" y="508"/>
                    <a:pt x="280" y="478"/>
                  </a:cubicBezTo>
                  <a:cubicBezTo>
                    <a:pt x="280" y="399"/>
                    <a:pt x="280" y="321"/>
                    <a:pt x="280" y="242"/>
                  </a:cubicBezTo>
                  <a:cubicBezTo>
                    <a:pt x="279" y="208"/>
                    <a:pt x="257" y="185"/>
                    <a:pt x="226" y="186"/>
                  </a:cubicBezTo>
                  <a:cubicBezTo>
                    <a:pt x="196" y="186"/>
                    <a:pt x="175" y="209"/>
                    <a:pt x="175" y="242"/>
                  </a:cubicBezTo>
                  <a:cubicBezTo>
                    <a:pt x="175" y="281"/>
                    <a:pt x="175" y="320"/>
                    <a:pt x="175" y="359"/>
                  </a:cubicBezTo>
                  <a:close/>
                  <a:moveTo>
                    <a:pt x="105" y="395"/>
                  </a:moveTo>
                  <a:cubicBezTo>
                    <a:pt x="105" y="367"/>
                    <a:pt x="105" y="340"/>
                    <a:pt x="105" y="312"/>
                  </a:cubicBezTo>
                  <a:cubicBezTo>
                    <a:pt x="105" y="278"/>
                    <a:pt x="83" y="255"/>
                    <a:pt x="53" y="255"/>
                  </a:cubicBezTo>
                  <a:cubicBezTo>
                    <a:pt x="23" y="255"/>
                    <a:pt x="1" y="278"/>
                    <a:pt x="0" y="311"/>
                  </a:cubicBezTo>
                  <a:cubicBezTo>
                    <a:pt x="0" y="367"/>
                    <a:pt x="0" y="423"/>
                    <a:pt x="0" y="479"/>
                  </a:cubicBezTo>
                  <a:cubicBezTo>
                    <a:pt x="1" y="512"/>
                    <a:pt x="23" y="534"/>
                    <a:pt x="53" y="534"/>
                  </a:cubicBezTo>
                  <a:cubicBezTo>
                    <a:pt x="83" y="534"/>
                    <a:pt x="104" y="512"/>
                    <a:pt x="105" y="479"/>
                  </a:cubicBezTo>
                  <a:cubicBezTo>
                    <a:pt x="105" y="451"/>
                    <a:pt x="105" y="423"/>
                    <a:pt x="105" y="3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382AB3E-492B-408A-A61B-07DE7503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1601788"/>
              <a:ext cx="4587875" cy="3027363"/>
            </a:xfrm>
            <a:custGeom>
              <a:avLst/>
              <a:gdLst>
                <a:gd name="T0" fmla="*/ 0 w 1536"/>
                <a:gd name="T1" fmla="*/ 57 h 1014"/>
                <a:gd name="T2" fmla="*/ 87 w 1536"/>
                <a:gd name="T3" fmla="*/ 0 h 1014"/>
                <a:gd name="T4" fmla="*/ 1451 w 1536"/>
                <a:gd name="T5" fmla="*/ 1 h 1014"/>
                <a:gd name="T6" fmla="*/ 1478 w 1536"/>
                <a:gd name="T7" fmla="*/ 2 h 1014"/>
                <a:gd name="T8" fmla="*/ 1536 w 1536"/>
                <a:gd name="T9" fmla="*/ 67 h 1014"/>
                <a:gd name="T10" fmla="*/ 1536 w 1536"/>
                <a:gd name="T11" fmla="*/ 96 h 1014"/>
                <a:gd name="T12" fmla="*/ 1536 w 1536"/>
                <a:gd name="T13" fmla="*/ 840 h 1014"/>
                <a:gd name="T14" fmla="*/ 1536 w 1536"/>
                <a:gd name="T15" fmla="*/ 859 h 1014"/>
                <a:gd name="T16" fmla="*/ 1530 w 1536"/>
                <a:gd name="T17" fmla="*/ 857 h 1014"/>
                <a:gd name="T18" fmla="*/ 1449 w 1536"/>
                <a:gd name="T19" fmla="*/ 775 h 1014"/>
                <a:gd name="T20" fmla="*/ 1447 w 1536"/>
                <a:gd name="T21" fmla="*/ 760 h 1014"/>
                <a:gd name="T22" fmla="*/ 1403 w 1536"/>
                <a:gd name="T23" fmla="*/ 344 h 1014"/>
                <a:gd name="T24" fmla="*/ 1397 w 1536"/>
                <a:gd name="T25" fmla="*/ 325 h 1014"/>
                <a:gd name="T26" fmla="*/ 1396 w 1536"/>
                <a:gd name="T27" fmla="*/ 160 h 1014"/>
                <a:gd name="T28" fmla="*/ 1396 w 1536"/>
                <a:gd name="T29" fmla="*/ 142 h 1014"/>
                <a:gd name="T30" fmla="*/ 141 w 1536"/>
                <a:gd name="T31" fmla="*/ 142 h 1014"/>
                <a:gd name="T32" fmla="*/ 141 w 1536"/>
                <a:gd name="T33" fmla="*/ 874 h 1014"/>
                <a:gd name="T34" fmla="*/ 160 w 1536"/>
                <a:gd name="T35" fmla="*/ 874 h 1014"/>
                <a:gd name="T36" fmla="*/ 857 w 1536"/>
                <a:gd name="T37" fmla="*/ 874 h 1014"/>
                <a:gd name="T38" fmla="*/ 891 w 1536"/>
                <a:gd name="T39" fmla="*/ 885 h 1014"/>
                <a:gd name="T40" fmla="*/ 1286 w 1536"/>
                <a:gd name="T41" fmla="*/ 919 h 1014"/>
                <a:gd name="T42" fmla="*/ 1296 w 1536"/>
                <a:gd name="T43" fmla="*/ 913 h 1014"/>
                <a:gd name="T44" fmla="*/ 1396 w 1536"/>
                <a:gd name="T45" fmla="*/ 1013 h 1014"/>
                <a:gd name="T46" fmla="*/ 1386 w 1536"/>
                <a:gd name="T47" fmla="*/ 1014 h 1014"/>
                <a:gd name="T48" fmla="*/ 78 w 1536"/>
                <a:gd name="T49" fmla="*/ 1014 h 1014"/>
                <a:gd name="T50" fmla="*/ 0 w 1536"/>
                <a:gd name="T51" fmla="*/ 957 h 1014"/>
                <a:gd name="T52" fmla="*/ 0 w 1536"/>
                <a:gd name="T53" fmla="*/ 5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6" h="1014">
                  <a:moveTo>
                    <a:pt x="0" y="57"/>
                  </a:moveTo>
                  <a:cubicBezTo>
                    <a:pt x="14" y="15"/>
                    <a:pt x="44" y="0"/>
                    <a:pt x="87" y="0"/>
                  </a:cubicBezTo>
                  <a:cubicBezTo>
                    <a:pt x="542" y="1"/>
                    <a:pt x="996" y="1"/>
                    <a:pt x="1451" y="1"/>
                  </a:cubicBezTo>
                  <a:cubicBezTo>
                    <a:pt x="1460" y="1"/>
                    <a:pt x="1469" y="1"/>
                    <a:pt x="1478" y="2"/>
                  </a:cubicBezTo>
                  <a:cubicBezTo>
                    <a:pt x="1510" y="8"/>
                    <a:pt x="1534" y="34"/>
                    <a:pt x="1536" y="67"/>
                  </a:cubicBezTo>
                  <a:cubicBezTo>
                    <a:pt x="1536" y="77"/>
                    <a:pt x="1536" y="86"/>
                    <a:pt x="1536" y="96"/>
                  </a:cubicBezTo>
                  <a:cubicBezTo>
                    <a:pt x="1536" y="344"/>
                    <a:pt x="1536" y="592"/>
                    <a:pt x="1536" y="840"/>
                  </a:cubicBezTo>
                  <a:cubicBezTo>
                    <a:pt x="1536" y="846"/>
                    <a:pt x="1536" y="852"/>
                    <a:pt x="1536" y="859"/>
                  </a:cubicBezTo>
                  <a:cubicBezTo>
                    <a:pt x="1533" y="858"/>
                    <a:pt x="1532" y="858"/>
                    <a:pt x="1530" y="857"/>
                  </a:cubicBezTo>
                  <a:cubicBezTo>
                    <a:pt x="1503" y="829"/>
                    <a:pt x="1476" y="802"/>
                    <a:pt x="1449" y="775"/>
                  </a:cubicBezTo>
                  <a:cubicBezTo>
                    <a:pt x="1446" y="772"/>
                    <a:pt x="1445" y="764"/>
                    <a:pt x="1447" y="760"/>
                  </a:cubicBezTo>
                  <a:cubicBezTo>
                    <a:pt x="1518" y="612"/>
                    <a:pt x="1504" y="474"/>
                    <a:pt x="1403" y="344"/>
                  </a:cubicBezTo>
                  <a:cubicBezTo>
                    <a:pt x="1399" y="339"/>
                    <a:pt x="1397" y="332"/>
                    <a:pt x="1397" y="325"/>
                  </a:cubicBezTo>
                  <a:cubicBezTo>
                    <a:pt x="1396" y="270"/>
                    <a:pt x="1396" y="215"/>
                    <a:pt x="1396" y="160"/>
                  </a:cubicBezTo>
                  <a:cubicBezTo>
                    <a:pt x="1396" y="154"/>
                    <a:pt x="1396" y="148"/>
                    <a:pt x="1396" y="142"/>
                  </a:cubicBezTo>
                  <a:cubicBezTo>
                    <a:pt x="977" y="142"/>
                    <a:pt x="560" y="142"/>
                    <a:pt x="141" y="142"/>
                  </a:cubicBezTo>
                  <a:cubicBezTo>
                    <a:pt x="141" y="385"/>
                    <a:pt x="141" y="628"/>
                    <a:pt x="141" y="874"/>
                  </a:cubicBezTo>
                  <a:cubicBezTo>
                    <a:pt x="147" y="874"/>
                    <a:pt x="153" y="874"/>
                    <a:pt x="160" y="874"/>
                  </a:cubicBezTo>
                  <a:cubicBezTo>
                    <a:pt x="392" y="874"/>
                    <a:pt x="625" y="874"/>
                    <a:pt x="857" y="874"/>
                  </a:cubicBezTo>
                  <a:cubicBezTo>
                    <a:pt x="870" y="874"/>
                    <a:pt x="881" y="877"/>
                    <a:pt x="891" y="885"/>
                  </a:cubicBezTo>
                  <a:cubicBezTo>
                    <a:pt x="1016" y="973"/>
                    <a:pt x="1148" y="984"/>
                    <a:pt x="1286" y="919"/>
                  </a:cubicBezTo>
                  <a:cubicBezTo>
                    <a:pt x="1290" y="917"/>
                    <a:pt x="1294" y="915"/>
                    <a:pt x="1296" y="913"/>
                  </a:cubicBezTo>
                  <a:cubicBezTo>
                    <a:pt x="1330" y="947"/>
                    <a:pt x="1363" y="980"/>
                    <a:pt x="1396" y="1013"/>
                  </a:cubicBezTo>
                  <a:cubicBezTo>
                    <a:pt x="1394" y="1013"/>
                    <a:pt x="1390" y="1014"/>
                    <a:pt x="1386" y="1014"/>
                  </a:cubicBezTo>
                  <a:cubicBezTo>
                    <a:pt x="950" y="1014"/>
                    <a:pt x="514" y="1014"/>
                    <a:pt x="78" y="1014"/>
                  </a:cubicBezTo>
                  <a:cubicBezTo>
                    <a:pt x="38" y="1014"/>
                    <a:pt x="12" y="995"/>
                    <a:pt x="0" y="957"/>
                  </a:cubicBezTo>
                  <a:cubicBezTo>
                    <a:pt x="0" y="657"/>
                    <a:pt x="0" y="357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66247FD-EBCE-479E-8BEF-A8A8F541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4835526"/>
              <a:ext cx="3054350" cy="417513"/>
            </a:xfrm>
            <a:custGeom>
              <a:avLst/>
              <a:gdLst>
                <a:gd name="T0" fmla="*/ 510 w 1023"/>
                <a:gd name="T1" fmla="*/ 0 h 140"/>
                <a:gd name="T2" fmla="*/ 942 w 1023"/>
                <a:gd name="T3" fmla="*/ 0 h 140"/>
                <a:gd name="T4" fmla="*/ 1016 w 1023"/>
                <a:gd name="T5" fmla="*/ 59 h 140"/>
                <a:gd name="T6" fmla="*/ 962 w 1023"/>
                <a:gd name="T7" fmla="*/ 138 h 140"/>
                <a:gd name="T8" fmla="*/ 937 w 1023"/>
                <a:gd name="T9" fmla="*/ 140 h 140"/>
                <a:gd name="T10" fmla="*/ 85 w 1023"/>
                <a:gd name="T11" fmla="*/ 140 h 140"/>
                <a:gd name="T12" fmla="*/ 34 w 1023"/>
                <a:gd name="T13" fmla="*/ 127 h 140"/>
                <a:gd name="T14" fmla="*/ 7 w 1023"/>
                <a:gd name="T15" fmla="*/ 51 h 140"/>
                <a:gd name="T16" fmla="*/ 70 w 1023"/>
                <a:gd name="T17" fmla="*/ 0 h 140"/>
                <a:gd name="T18" fmla="*/ 88 w 1023"/>
                <a:gd name="T19" fmla="*/ 0 h 140"/>
                <a:gd name="T20" fmla="*/ 510 w 1023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40">
                  <a:moveTo>
                    <a:pt x="510" y="0"/>
                  </a:moveTo>
                  <a:cubicBezTo>
                    <a:pt x="654" y="0"/>
                    <a:pt x="798" y="0"/>
                    <a:pt x="942" y="0"/>
                  </a:cubicBezTo>
                  <a:cubicBezTo>
                    <a:pt x="982" y="0"/>
                    <a:pt x="1009" y="22"/>
                    <a:pt x="1016" y="59"/>
                  </a:cubicBezTo>
                  <a:cubicBezTo>
                    <a:pt x="1023" y="95"/>
                    <a:pt x="998" y="131"/>
                    <a:pt x="962" y="138"/>
                  </a:cubicBezTo>
                  <a:cubicBezTo>
                    <a:pt x="954" y="140"/>
                    <a:pt x="945" y="140"/>
                    <a:pt x="937" y="140"/>
                  </a:cubicBezTo>
                  <a:cubicBezTo>
                    <a:pt x="653" y="140"/>
                    <a:pt x="369" y="140"/>
                    <a:pt x="85" y="140"/>
                  </a:cubicBezTo>
                  <a:cubicBezTo>
                    <a:pt x="67" y="140"/>
                    <a:pt x="49" y="138"/>
                    <a:pt x="34" y="127"/>
                  </a:cubicBezTo>
                  <a:cubicBezTo>
                    <a:pt x="10" y="109"/>
                    <a:pt x="0" y="80"/>
                    <a:pt x="7" y="51"/>
                  </a:cubicBezTo>
                  <a:cubicBezTo>
                    <a:pt x="15" y="24"/>
                    <a:pt x="40" y="3"/>
                    <a:pt x="70" y="0"/>
                  </a:cubicBezTo>
                  <a:cubicBezTo>
                    <a:pt x="76" y="0"/>
                    <a:pt x="82" y="0"/>
                    <a:pt x="88" y="0"/>
                  </a:cubicBezTo>
                  <a:cubicBezTo>
                    <a:pt x="229" y="0"/>
                    <a:pt x="369" y="0"/>
                    <a:pt x="5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DDDA47A-EEC1-4F57-9A51-112A1B2B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2513" y="2354263"/>
              <a:ext cx="2159000" cy="2149475"/>
            </a:xfrm>
            <a:custGeom>
              <a:avLst/>
              <a:gdLst>
                <a:gd name="T0" fmla="*/ 564 w 723"/>
                <a:gd name="T1" fmla="*/ 538 h 720"/>
                <a:gd name="T2" fmla="*/ 590 w 723"/>
                <a:gd name="T3" fmla="*/ 550 h 720"/>
                <a:gd name="T4" fmla="*/ 608 w 723"/>
                <a:gd name="T5" fmla="*/ 562 h 720"/>
                <a:gd name="T6" fmla="*/ 706 w 723"/>
                <a:gd name="T7" fmla="*/ 659 h 720"/>
                <a:gd name="T8" fmla="*/ 710 w 723"/>
                <a:gd name="T9" fmla="*/ 707 h 720"/>
                <a:gd name="T10" fmla="*/ 662 w 723"/>
                <a:gd name="T11" fmla="*/ 703 h 720"/>
                <a:gd name="T12" fmla="*/ 565 w 723"/>
                <a:gd name="T13" fmla="*/ 606 h 720"/>
                <a:gd name="T14" fmla="*/ 552 w 723"/>
                <a:gd name="T15" fmla="*/ 581 h 720"/>
                <a:gd name="T16" fmla="*/ 538 w 723"/>
                <a:gd name="T17" fmla="*/ 561 h 720"/>
                <a:gd name="T18" fmla="*/ 277 w 723"/>
                <a:gd name="T19" fmla="*/ 632 h 720"/>
                <a:gd name="T20" fmla="*/ 93 w 723"/>
                <a:gd name="T21" fmla="*/ 517 h 720"/>
                <a:gd name="T22" fmla="*/ 123 w 723"/>
                <a:gd name="T23" fmla="*/ 115 h 720"/>
                <a:gd name="T24" fmla="*/ 526 w 723"/>
                <a:gd name="T25" fmla="*/ 94 h 720"/>
                <a:gd name="T26" fmla="*/ 564 w 723"/>
                <a:gd name="T27" fmla="*/ 538 h 720"/>
                <a:gd name="T28" fmla="*/ 336 w 723"/>
                <a:gd name="T29" fmla="*/ 576 h 720"/>
                <a:gd name="T30" fmla="*/ 578 w 723"/>
                <a:gd name="T31" fmla="*/ 334 h 720"/>
                <a:gd name="T32" fmla="*/ 336 w 723"/>
                <a:gd name="T33" fmla="*/ 91 h 720"/>
                <a:gd name="T34" fmla="*/ 94 w 723"/>
                <a:gd name="T35" fmla="*/ 333 h 720"/>
                <a:gd name="T36" fmla="*/ 336 w 723"/>
                <a:gd name="T37" fmla="*/ 57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3" h="720">
                  <a:moveTo>
                    <a:pt x="564" y="538"/>
                  </a:moveTo>
                  <a:cubicBezTo>
                    <a:pt x="574" y="542"/>
                    <a:pt x="582" y="546"/>
                    <a:pt x="590" y="550"/>
                  </a:cubicBezTo>
                  <a:cubicBezTo>
                    <a:pt x="596" y="553"/>
                    <a:pt x="603" y="557"/>
                    <a:pt x="608" y="562"/>
                  </a:cubicBezTo>
                  <a:cubicBezTo>
                    <a:pt x="641" y="594"/>
                    <a:pt x="674" y="627"/>
                    <a:pt x="706" y="659"/>
                  </a:cubicBezTo>
                  <a:cubicBezTo>
                    <a:pt x="722" y="675"/>
                    <a:pt x="723" y="693"/>
                    <a:pt x="710" y="707"/>
                  </a:cubicBezTo>
                  <a:cubicBezTo>
                    <a:pt x="696" y="720"/>
                    <a:pt x="678" y="719"/>
                    <a:pt x="662" y="703"/>
                  </a:cubicBezTo>
                  <a:cubicBezTo>
                    <a:pt x="630" y="671"/>
                    <a:pt x="597" y="639"/>
                    <a:pt x="565" y="606"/>
                  </a:cubicBezTo>
                  <a:cubicBezTo>
                    <a:pt x="559" y="599"/>
                    <a:pt x="556" y="589"/>
                    <a:pt x="552" y="581"/>
                  </a:cubicBezTo>
                  <a:cubicBezTo>
                    <a:pt x="548" y="575"/>
                    <a:pt x="543" y="569"/>
                    <a:pt x="538" y="561"/>
                  </a:cubicBezTo>
                  <a:cubicBezTo>
                    <a:pt x="461" y="626"/>
                    <a:pt x="374" y="651"/>
                    <a:pt x="277" y="632"/>
                  </a:cubicBezTo>
                  <a:cubicBezTo>
                    <a:pt x="201" y="618"/>
                    <a:pt x="140" y="578"/>
                    <a:pt x="93" y="517"/>
                  </a:cubicBezTo>
                  <a:cubicBezTo>
                    <a:pt x="0" y="396"/>
                    <a:pt x="13" y="223"/>
                    <a:pt x="123" y="115"/>
                  </a:cubicBezTo>
                  <a:cubicBezTo>
                    <a:pt x="233" y="8"/>
                    <a:pt x="405" y="0"/>
                    <a:pt x="526" y="94"/>
                  </a:cubicBezTo>
                  <a:cubicBezTo>
                    <a:pt x="649" y="191"/>
                    <a:pt x="690" y="391"/>
                    <a:pt x="564" y="538"/>
                  </a:cubicBezTo>
                  <a:close/>
                  <a:moveTo>
                    <a:pt x="336" y="576"/>
                  </a:moveTo>
                  <a:cubicBezTo>
                    <a:pt x="469" y="576"/>
                    <a:pt x="578" y="467"/>
                    <a:pt x="578" y="334"/>
                  </a:cubicBezTo>
                  <a:cubicBezTo>
                    <a:pt x="579" y="200"/>
                    <a:pt x="470" y="91"/>
                    <a:pt x="336" y="91"/>
                  </a:cubicBezTo>
                  <a:cubicBezTo>
                    <a:pt x="203" y="90"/>
                    <a:pt x="94" y="200"/>
                    <a:pt x="94" y="333"/>
                  </a:cubicBezTo>
                  <a:cubicBezTo>
                    <a:pt x="93" y="466"/>
                    <a:pt x="202" y="576"/>
                    <a:pt x="336" y="5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7FDD530-11E0-4D71-8D86-286E4133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2700338"/>
              <a:ext cx="312738" cy="1257300"/>
            </a:xfrm>
            <a:custGeom>
              <a:avLst/>
              <a:gdLst>
                <a:gd name="T0" fmla="*/ 0 w 105"/>
                <a:gd name="T1" fmla="*/ 209 h 421"/>
                <a:gd name="T2" fmla="*/ 0 w 105"/>
                <a:gd name="T3" fmla="*/ 57 h 421"/>
                <a:gd name="T4" fmla="*/ 51 w 105"/>
                <a:gd name="T5" fmla="*/ 0 h 421"/>
                <a:gd name="T6" fmla="*/ 104 w 105"/>
                <a:gd name="T7" fmla="*/ 56 h 421"/>
                <a:gd name="T8" fmla="*/ 104 w 105"/>
                <a:gd name="T9" fmla="*/ 362 h 421"/>
                <a:gd name="T10" fmla="*/ 60 w 105"/>
                <a:gd name="T11" fmla="*/ 418 h 421"/>
                <a:gd name="T12" fmla="*/ 2 w 105"/>
                <a:gd name="T13" fmla="*/ 381 h 421"/>
                <a:gd name="T14" fmla="*/ 0 w 105"/>
                <a:gd name="T15" fmla="*/ 360 h 421"/>
                <a:gd name="T16" fmla="*/ 0 w 105"/>
                <a:gd name="T17" fmla="*/ 20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421">
                  <a:moveTo>
                    <a:pt x="0" y="209"/>
                  </a:moveTo>
                  <a:cubicBezTo>
                    <a:pt x="0" y="158"/>
                    <a:pt x="0" y="108"/>
                    <a:pt x="0" y="57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82" y="0"/>
                    <a:pt x="104" y="23"/>
                    <a:pt x="104" y="56"/>
                  </a:cubicBezTo>
                  <a:cubicBezTo>
                    <a:pt x="105" y="158"/>
                    <a:pt x="105" y="260"/>
                    <a:pt x="104" y="362"/>
                  </a:cubicBezTo>
                  <a:cubicBezTo>
                    <a:pt x="104" y="392"/>
                    <a:pt x="86" y="414"/>
                    <a:pt x="60" y="418"/>
                  </a:cubicBezTo>
                  <a:cubicBezTo>
                    <a:pt x="33" y="421"/>
                    <a:pt x="9" y="406"/>
                    <a:pt x="2" y="381"/>
                  </a:cubicBezTo>
                  <a:cubicBezTo>
                    <a:pt x="0" y="374"/>
                    <a:pt x="0" y="367"/>
                    <a:pt x="0" y="360"/>
                  </a:cubicBezTo>
                  <a:cubicBezTo>
                    <a:pt x="0" y="310"/>
                    <a:pt x="0" y="259"/>
                    <a:pt x="0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90FD1E-7534-4F2A-8DC8-B1D3B3B50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2906713"/>
              <a:ext cx="314325" cy="1054100"/>
            </a:xfrm>
            <a:custGeom>
              <a:avLst/>
              <a:gdLst>
                <a:gd name="T0" fmla="*/ 0 w 105"/>
                <a:gd name="T1" fmla="*/ 174 h 353"/>
                <a:gd name="T2" fmla="*/ 0 w 105"/>
                <a:gd name="T3" fmla="*/ 57 h 353"/>
                <a:gd name="T4" fmla="*/ 51 w 105"/>
                <a:gd name="T5" fmla="*/ 1 h 353"/>
                <a:gd name="T6" fmla="*/ 105 w 105"/>
                <a:gd name="T7" fmla="*/ 57 h 353"/>
                <a:gd name="T8" fmla="*/ 105 w 105"/>
                <a:gd name="T9" fmla="*/ 293 h 353"/>
                <a:gd name="T10" fmla="*/ 62 w 105"/>
                <a:gd name="T11" fmla="*/ 349 h 353"/>
                <a:gd name="T12" fmla="*/ 3 w 105"/>
                <a:gd name="T13" fmla="*/ 315 h 353"/>
                <a:gd name="T14" fmla="*/ 0 w 105"/>
                <a:gd name="T15" fmla="*/ 291 h 353"/>
                <a:gd name="T16" fmla="*/ 0 w 105"/>
                <a:gd name="T17" fmla="*/ 17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53">
                  <a:moveTo>
                    <a:pt x="0" y="174"/>
                  </a:moveTo>
                  <a:cubicBezTo>
                    <a:pt x="0" y="135"/>
                    <a:pt x="0" y="96"/>
                    <a:pt x="0" y="57"/>
                  </a:cubicBezTo>
                  <a:cubicBezTo>
                    <a:pt x="0" y="24"/>
                    <a:pt x="21" y="1"/>
                    <a:pt x="51" y="1"/>
                  </a:cubicBezTo>
                  <a:cubicBezTo>
                    <a:pt x="82" y="0"/>
                    <a:pt x="104" y="23"/>
                    <a:pt x="105" y="57"/>
                  </a:cubicBezTo>
                  <a:cubicBezTo>
                    <a:pt x="105" y="136"/>
                    <a:pt x="105" y="214"/>
                    <a:pt x="105" y="293"/>
                  </a:cubicBezTo>
                  <a:cubicBezTo>
                    <a:pt x="104" y="323"/>
                    <a:pt x="87" y="344"/>
                    <a:pt x="62" y="349"/>
                  </a:cubicBezTo>
                  <a:cubicBezTo>
                    <a:pt x="36" y="353"/>
                    <a:pt x="12" y="339"/>
                    <a:pt x="3" y="315"/>
                  </a:cubicBezTo>
                  <a:cubicBezTo>
                    <a:pt x="1" y="307"/>
                    <a:pt x="0" y="299"/>
                    <a:pt x="0" y="291"/>
                  </a:cubicBezTo>
                  <a:cubicBezTo>
                    <a:pt x="0" y="252"/>
                    <a:pt x="0" y="213"/>
                    <a:pt x="0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A07FE0-DF6A-4A3B-BAC7-66281F251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6" y="3114676"/>
              <a:ext cx="314325" cy="833438"/>
            </a:xfrm>
            <a:custGeom>
              <a:avLst/>
              <a:gdLst>
                <a:gd name="T0" fmla="*/ 105 w 105"/>
                <a:gd name="T1" fmla="*/ 140 h 279"/>
                <a:gd name="T2" fmla="*/ 105 w 105"/>
                <a:gd name="T3" fmla="*/ 224 h 279"/>
                <a:gd name="T4" fmla="*/ 53 w 105"/>
                <a:gd name="T5" fmla="*/ 279 h 279"/>
                <a:gd name="T6" fmla="*/ 0 w 105"/>
                <a:gd name="T7" fmla="*/ 224 h 279"/>
                <a:gd name="T8" fmla="*/ 0 w 105"/>
                <a:gd name="T9" fmla="*/ 56 h 279"/>
                <a:gd name="T10" fmla="*/ 53 w 105"/>
                <a:gd name="T11" fmla="*/ 0 h 279"/>
                <a:gd name="T12" fmla="*/ 105 w 105"/>
                <a:gd name="T13" fmla="*/ 57 h 279"/>
                <a:gd name="T14" fmla="*/ 105 w 105"/>
                <a:gd name="T15" fmla="*/ 14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79">
                  <a:moveTo>
                    <a:pt x="105" y="140"/>
                  </a:moveTo>
                  <a:cubicBezTo>
                    <a:pt x="105" y="168"/>
                    <a:pt x="105" y="196"/>
                    <a:pt x="105" y="224"/>
                  </a:cubicBezTo>
                  <a:cubicBezTo>
                    <a:pt x="104" y="257"/>
                    <a:pt x="83" y="279"/>
                    <a:pt x="53" y="279"/>
                  </a:cubicBezTo>
                  <a:cubicBezTo>
                    <a:pt x="23" y="279"/>
                    <a:pt x="1" y="257"/>
                    <a:pt x="0" y="224"/>
                  </a:cubicBezTo>
                  <a:cubicBezTo>
                    <a:pt x="0" y="168"/>
                    <a:pt x="0" y="112"/>
                    <a:pt x="0" y="56"/>
                  </a:cubicBezTo>
                  <a:cubicBezTo>
                    <a:pt x="1" y="23"/>
                    <a:pt x="23" y="0"/>
                    <a:pt x="53" y="0"/>
                  </a:cubicBezTo>
                  <a:cubicBezTo>
                    <a:pt x="83" y="0"/>
                    <a:pt x="105" y="23"/>
                    <a:pt x="105" y="57"/>
                  </a:cubicBezTo>
                  <a:cubicBezTo>
                    <a:pt x="105" y="85"/>
                    <a:pt x="105" y="112"/>
                    <a:pt x="10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699AEB6-A49A-4F07-86A5-7F0C2BB9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6" y="2622551"/>
              <a:ext cx="1450975" cy="1450975"/>
            </a:xfrm>
            <a:custGeom>
              <a:avLst/>
              <a:gdLst>
                <a:gd name="T0" fmla="*/ 243 w 486"/>
                <a:gd name="T1" fmla="*/ 486 h 486"/>
                <a:gd name="T2" fmla="*/ 1 w 486"/>
                <a:gd name="T3" fmla="*/ 243 h 486"/>
                <a:gd name="T4" fmla="*/ 243 w 486"/>
                <a:gd name="T5" fmla="*/ 1 h 486"/>
                <a:gd name="T6" fmla="*/ 485 w 486"/>
                <a:gd name="T7" fmla="*/ 244 h 486"/>
                <a:gd name="T8" fmla="*/ 243 w 486"/>
                <a:gd name="T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243" y="486"/>
                  </a:moveTo>
                  <a:cubicBezTo>
                    <a:pt x="109" y="486"/>
                    <a:pt x="0" y="376"/>
                    <a:pt x="1" y="243"/>
                  </a:cubicBezTo>
                  <a:cubicBezTo>
                    <a:pt x="1" y="110"/>
                    <a:pt x="110" y="0"/>
                    <a:pt x="243" y="1"/>
                  </a:cubicBezTo>
                  <a:cubicBezTo>
                    <a:pt x="377" y="1"/>
                    <a:pt x="486" y="110"/>
                    <a:pt x="485" y="244"/>
                  </a:cubicBezTo>
                  <a:cubicBezTo>
                    <a:pt x="485" y="377"/>
                    <a:pt x="376" y="486"/>
                    <a:pt x="243" y="4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130BC3-948B-43A5-A0BF-E7F97C09EF57}"/>
              </a:ext>
            </a:extLst>
          </p:cNvPr>
          <p:cNvGrpSpPr/>
          <p:nvPr/>
        </p:nvGrpSpPr>
        <p:grpSpPr>
          <a:xfrm>
            <a:off x="2366083" y="1615504"/>
            <a:ext cx="1969030" cy="4674172"/>
            <a:chOff x="2780529" y="2112972"/>
            <a:chExt cx="1759468" cy="417670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3CF7F3-685F-48B7-8C0C-727C0AF2B9EB}"/>
                </a:ext>
              </a:extLst>
            </p:cNvPr>
            <p:cNvSpPr/>
            <p:nvPr/>
          </p:nvSpPr>
          <p:spPr>
            <a:xfrm>
              <a:off x="2780529" y="5978420"/>
              <a:ext cx="1579799" cy="3112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B77A1E-8E43-4B79-B6D0-16E9FF7B8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198" y="2112972"/>
              <a:ext cx="1579799" cy="408145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7552914" y="2312265"/>
            <a:ext cx="1743127" cy="3977411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C2692-DDED-4C36-8F3D-C005BCE68811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6ECDF7-482B-4631-A0B8-5997F93543C8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D98185-5ED5-4200-AB94-ACD0A50571E6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547C1-EF99-4FFF-BC2B-6544609941F5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32A249-9B34-4FB8-A6B0-504E6EB7A6C5}"/>
              </a:ext>
            </a:extLst>
          </p:cNvPr>
          <p:cNvSpPr txBox="1"/>
          <p:nvPr/>
        </p:nvSpPr>
        <p:spPr>
          <a:xfrm>
            <a:off x="4928572" y="4724040"/>
            <a:ext cx="3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Company</a:t>
            </a:r>
            <a:r>
              <a:rPr lang="en-US" dirty="0"/>
              <a:t>: </a:t>
            </a:r>
            <a:r>
              <a:rPr lang="en-US" dirty="0" err="1"/>
              <a:t>VanArsdel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163853"/>
            <a:ext cx="116586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Total Units By Region And Location of Customer Purchase</a:t>
            </a: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12/20/2021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12EED4-4F82-4C49-BB81-88EC3453A1DA}"/>
              </a:ext>
            </a:extLst>
          </p:cNvPr>
          <p:cNvSpPr/>
          <p:nvPr/>
        </p:nvSpPr>
        <p:spPr>
          <a:xfrm>
            <a:off x="542679" y="2844160"/>
            <a:ext cx="584840" cy="584840"/>
          </a:xfrm>
          <a:prstGeom prst="ellipse">
            <a:avLst/>
          </a:prstGeom>
          <a:solidFill>
            <a:srgbClr val="E48592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57FE7-A894-4D1E-AF19-8E26CFA76AF4}"/>
              </a:ext>
            </a:extLst>
          </p:cNvPr>
          <p:cNvSpPr txBox="1"/>
          <p:nvPr/>
        </p:nvSpPr>
        <p:spPr>
          <a:xfrm>
            <a:off x="1363313" y="2693476"/>
            <a:ext cx="3992721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﻿East had the highest Units at 317704, followed by Central at 247412 and West at 110119.</a:t>
            </a:r>
          </a:p>
          <a:p>
            <a:pPr>
              <a:buClr>
                <a:schemeClr val="accent1"/>
              </a:buClr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﻿East accounted for 47,05% of Units.</a:t>
            </a:r>
          </a:p>
          <a:p>
            <a:pPr>
              <a:buClr>
                <a:schemeClr val="accent1"/>
              </a:buClr>
            </a:pP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6DD7A6-F15A-46F6-AE14-412C909EB457}"/>
              </a:ext>
            </a:extLst>
          </p:cNvPr>
          <p:cNvGrpSpPr/>
          <p:nvPr/>
        </p:nvGrpSpPr>
        <p:grpSpPr>
          <a:xfrm>
            <a:off x="716036" y="2987108"/>
            <a:ext cx="238126" cy="285750"/>
            <a:chOff x="6489700" y="1933576"/>
            <a:chExt cx="238126" cy="2857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8" name="Freeform 304">
              <a:extLst>
                <a:ext uri="{FF2B5EF4-FFF2-40B4-BE49-F238E27FC236}">
                  <a16:creationId xmlns:a16="http://schemas.microsoft.com/office/drawing/2014/main" id="{20E3EC75-9369-481C-8948-324C6D14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1933576"/>
              <a:ext cx="200025" cy="257175"/>
            </a:xfrm>
            <a:custGeom>
              <a:avLst/>
              <a:gdLst>
                <a:gd name="T0" fmla="*/ 580 w 631"/>
                <a:gd name="T1" fmla="*/ 180 h 811"/>
                <a:gd name="T2" fmla="*/ 450 w 631"/>
                <a:gd name="T3" fmla="*/ 52 h 811"/>
                <a:gd name="T4" fmla="*/ 30 w 631"/>
                <a:gd name="T5" fmla="*/ 781 h 811"/>
                <a:gd name="T6" fmla="*/ 420 w 631"/>
                <a:gd name="T7" fmla="*/ 30 h 811"/>
                <a:gd name="T8" fmla="*/ 421 w 631"/>
                <a:gd name="T9" fmla="*/ 198 h 811"/>
                <a:gd name="T10" fmla="*/ 424 w 631"/>
                <a:gd name="T11" fmla="*/ 203 h 811"/>
                <a:gd name="T12" fmla="*/ 427 w 631"/>
                <a:gd name="T13" fmla="*/ 208 h 811"/>
                <a:gd name="T14" fmla="*/ 432 w 631"/>
                <a:gd name="T15" fmla="*/ 210 h 811"/>
                <a:gd name="T16" fmla="*/ 601 w 631"/>
                <a:gd name="T17" fmla="*/ 210 h 811"/>
                <a:gd name="T18" fmla="*/ 601 w 631"/>
                <a:gd name="T19" fmla="*/ 273 h 811"/>
                <a:gd name="T20" fmla="*/ 603 w 631"/>
                <a:gd name="T21" fmla="*/ 279 h 811"/>
                <a:gd name="T22" fmla="*/ 608 w 631"/>
                <a:gd name="T23" fmla="*/ 282 h 811"/>
                <a:gd name="T24" fmla="*/ 613 w 631"/>
                <a:gd name="T25" fmla="*/ 285 h 811"/>
                <a:gd name="T26" fmla="*/ 619 w 631"/>
                <a:gd name="T27" fmla="*/ 285 h 811"/>
                <a:gd name="T28" fmla="*/ 625 w 631"/>
                <a:gd name="T29" fmla="*/ 282 h 811"/>
                <a:gd name="T30" fmla="*/ 628 w 631"/>
                <a:gd name="T31" fmla="*/ 279 h 811"/>
                <a:gd name="T32" fmla="*/ 630 w 631"/>
                <a:gd name="T33" fmla="*/ 273 h 811"/>
                <a:gd name="T34" fmla="*/ 631 w 631"/>
                <a:gd name="T35" fmla="*/ 195 h 811"/>
                <a:gd name="T36" fmla="*/ 627 w 631"/>
                <a:gd name="T37" fmla="*/ 184 h 811"/>
                <a:gd name="T38" fmla="*/ 444 w 631"/>
                <a:gd name="T39" fmla="*/ 2 h 811"/>
                <a:gd name="T40" fmla="*/ 439 w 631"/>
                <a:gd name="T41" fmla="*/ 0 h 811"/>
                <a:gd name="T42" fmla="*/ 15 w 631"/>
                <a:gd name="T43" fmla="*/ 0 h 811"/>
                <a:gd name="T44" fmla="*/ 9 w 631"/>
                <a:gd name="T45" fmla="*/ 1 h 811"/>
                <a:gd name="T46" fmla="*/ 4 w 631"/>
                <a:gd name="T47" fmla="*/ 4 h 811"/>
                <a:gd name="T48" fmla="*/ 1 w 631"/>
                <a:gd name="T49" fmla="*/ 10 h 811"/>
                <a:gd name="T50" fmla="*/ 0 w 631"/>
                <a:gd name="T51" fmla="*/ 15 h 811"/>
                <a:gd name="T52" fmla="*/ 1 w 631"/>
                <a:gd name="T53" fmla="*/ 799 h 811"/>
                <a:gd name="T54" fmla="*/ 3 w 631"/>
                <a:gd name="T55" fmla="*/ 805 h 811"/>
                <a:gd name="T56" fmla="*/ 6 w 631"/>
                <a:gd name="T57" fmla="*/ 808 h 811"/>
                <a:gd name="T58" fmla="*/ 12 w 631"/>
                <a:gd name="T59" fmla="*/ 810 h 811"/>
                <a:gd name="T60" fmla="*/ 351 w 631"/>
                <a:gd name="T61" fmla="*/ 811 h 811"/>
                <a:gd name="T62" fmla="*/ 357 w 631"/>
                <a:gd name="T63" fmla="*/ 810 h 811"/>
                <a:gd name="T64" fmla="*/ 362 w 631"/>
                <a:gd name="T65" fmla="*/ 807 h 811"/>
                <a:gd name="T66" fmla="*/ 365 w 631"/>
                <a:gd name="T67" fmla="*/ 801 h 811"/>
                <a:gd name="T68" fmla="*/ 366 w 631"/>
                <a:gd name="T69" fmla="*/ 796 h 811"/>
                <a:gd name="T70" fmla="*/ 365 w 631"/>
                <a:gd name="T71" fmla="*/ 790 h 811"/>
                <a:gd name="T72" fmla="*/ 362 w 631"/>
                <a:gd name="T73" fmla="*/ 785 h 811"/>
                <a:gd name="T74" fmla="*/ 357 w 631"/>
                <a:gd name="T75" fmla="*/ 782 h 811"/>
                <a:gd name="T76" fmla="*/ 351 w 631"/>
                <a:gd name="T77" fmla="*/ 78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811">
                  <a:moveTo>
                    <a:pt x="450" y="52"/>
                  </a:moveTo>
                  <a:lnTo>
                    <a:pt x="580" y="180"/>
                  </a:lnTo>
                  <a:lnTo>
                    <a:pt x="450" y="180"/>
                  </a:lnTo>
                  <a:lnTo>
                    <a:pt x="450" y="52"/>
                  </a:lnTo>
                  <a:close/>
                  <a:moveTo>
                    <a:pt x="351" y="781"/>
                  </a:moveTo>
                  <a:lnTo>
                    <a:pt x="30" y="781"/>
                  </a:lnTo>
                  <a:lnTo>
                    <a:pt x="30" y="30"/>
                  </a:lnTo>
                  <a:lnTo>
                    <a:pt x="420" y="30"/>
                  </a:lnTo>
                  <a:lnTo>
                    <a:pt x="420" y="195"/>
                  </a:lnTo>
                  <a:lnTo>
                    <a:pt x="421" y="198"/>
                  </a:lnTo>
                  <a:lnTo>
                    <a:pt x="421" y="201"/>
                  </a:lnTo>
                  <a:lnTo>
                    <a:pt x="424" y="203"/>
                  </a:lnTo>
                  <a:lnTo>
                    <a:pt x="425" y="205"/>
                  </a:lnTo>
                  <a:lnTo>
                    <a:pt x="427" y="208"/>
                  </a:lnTo>
                  <a:lnTo>
                    <a:pt x="430" y="209"/>
                  </a:lnTo>
                  <a:lnTo>
                    <a:pt x="432" y="210"/>
                  </a:lnTo>
                  <a:lnTo>
                    <a:pt x="435" y="210"/>
                  </a:lnTo>
                  <a:lnTo>
                    <a:pt x="601" y="210"/>
                  </a:lnTo>
                  <a:lnTo>
                    <a:pt x="601" y="270"/>
                  </a:lnTo>
                  <a:lnTo>
                    <a:pt x="601" y="273"/>
                  </a:lnTo>
                  <a:lnTo>
                    <a:pt x="602" y="276"/>
                  </a:lnTo>
                  <a:lnTo>
                    <a:pt x="603" y="279"/>
                  </a:lnTo>
                  <a:lnTo>
                    <a:pt x="605" y="281"/>
                  </a:lnTo>
                  <a:lnTo>
                    <a:pt x="608" y="282"/>
                  </a:lnTo>
                  <a:lnTo>
                    <a:pt x="610" y="284"/>
                  </a:lnTo>
                  <a:lnTo>
                    <a:pt x="613" y="285"/>
                  </a:lnTo>
                  <a:lnTo>
                    <a:pt x="616" y="285"/>
                  </a:lnTo>
                  <a:lnTo>
                    <a:pt x="619" y="285"/>
                  </a:lnTo>
                  <a:lnTo>
                    <a:pt x="622" y="284"/>
                  </a:lnTo>
                  <a:lnTo>
                    <a:pt x="625" y="282"/>
                  </a:lnTo>
                  <a:lnTo>
                    <a:pt x="627" y="281"/>
                  </a:lnTo>
                  <a:lnTo>
                    <a:pt x="628" y="279"/>
                  </a:lnTo>
                  <a:lnTo>
                    <a:pt x="630" y="276"/>
                  </a:lnTo>
                  <a:lnTo>
                    <a:pt x="630" y="273"/>
                  </a:lnTo>
                  <a:lnTo>
                    <a:pt x="631" y="270"/>
                  </a:lnTo>
                  <a:lnTo>
                    <a:pt x="631" y="195"/>
                  </a:lnTo>
                  <a:lnTo>
                    <a:pt x="630" y="189"/>
                  </a:lnTo>
                  <a:lnTo>
                    <a:pt x="627" y="184"/>
                  </a:lnTo>
                  <a:lnTo>
                    <a:pt x="446" y="4"/>
                  </a:lnTo>
                  <a:lnTo>
                    <a:pt x="444" y="2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96"/>
                  </a:lnTo>
                  <a:lnTo>
                    <a:pt x="1" y="799"/>
                  </a:lnTo>
                  <a:lnTo>
                    <a:pt x="1" y="801"/>
                  </a:lnTo>
                  <a:lnTo>
                    <a:pt x="3" y="805"/>
                  </a:lnTo>
                  <a:lnTo>
                    <a:pt x="4" y="807"/>
                  </a:lnTo>
                  <a:lnTo>
                    <a:pt x="6" y="808"/>
                  </a:lnTo>
                  <a:lnTo>
                    <a:pt x="9" y="810"/>
                  </a:lnTo>
                  <a:lnTo>
                    <a:pt x="12" y="810"/>
                  </a:lnTo>
                  <a:lnTo>
                    <a:pt x="15" y="811"/>
                  </a:lnTo>
                  <a:lnTo>
                    <a:pt x="351" y="811"/>
                  </a:lnTo>
                  <a:lnTo>
                    <a:pt x="354" y="810"/>
                  </a:lnTo>
                  <a:lnTo>
                    <a:pt x="357" y="810"/>
                  </a:lnTo>
                  <a:lnTo>
                    <a:pt x="359" y="808"/>
                  </a:lnTo>
                  <a:lnTo>
                    <a:pt x="362" y="807"/>
                  </a:lnTo>
                  <a:lnTo>
                    <a:pt x="364" y="805"/>
                  </a:lnTo>
                  <a:lnTo>
                    <a:pt x="365" y="801"/>
                  </a:lnTo>
                  <a:lnTo>
                    <a:pt x="366" y="799"/>
                  </a:lnTo>
                  <a:lnTo>
                    <a:pt x="366" y="796"/>
                  </a:lnTo>
                  <a:lnTo>
                    <a:pt x="366" y="793"/>
                  </a:lnTo>
                  <a:lnTo>
                    <a:pt x="365" y="790"/>
                  </a:lnTo>
                  <a:lnTo>
                    <a:pt x="364" y="788"/>
                  </a:lnTo>
                  <a:lnTo>
                    <a:pt x="362" y="785"/>
                  </a:lnTo>
                  <a:lnTo>
                    <a:pt x="359" y="783"/>
                  </a:lnTo>
                  <a:lnTo>
                    <a:pt x="357" y="782"/>
                  </a:lnTo>
                  <a:lnTo>
                    <a:pt x="354" y="781"/>
                  </a:lnTo>
                  <a:lnTo>
                    <a:pt x="351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5">
              <a:extLst>
                <a:ext uri="{FF2B5EF4-FFF2-40B4-BE49-F238E27FC236}">
                  <a16:creationId xmlns:a16="http://schemas.microsoft.com/office/drawing/2014/main" id="{4FAA4971-D50D-4C83-8AE6-B2E838EAE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5" y="2076451"/>
              <a:ext cx="47625" cy="47625"/>
            </a:xfrm>
            <a:custGeom>
              <a:avLst/>
              <a:gdLst>
                <a:gd name="T0" fmla="*/ 85 w 151"/>
                <a:gd name="T1" fmla="*/ 31 h 150"/>
                <a:gd name="T2" fmla="*/ 101 w 151"/>
                <a:gd name="T3" fmla="*/ 38 h 150"/>
                <a:gd name="T4" fmla="*/ 114 w 151"/>
                <a:gd name="T5" fmla="*/ 51 h 150"/>
                <a:gd name="T6" fmla="*/ 120 w 151"/>
                <a:gd name="T7" fmla="*/ 67 h 150"/>
                <a:gd name="T8" fmla="*/ 120 w 151"/>
                <a:gd name="T9" fmla="*/ 85 h 150"/>
                <a:gd name="T10" fmla="*/ 114 w 151"/>
                <a:gd name="T11" fmla="*/ 101 h 150"/>
                <a:gd name="T12" fmla="*/ 101 w 151"/>
                <a:gd name="T13" fmla="*/ 113 h 150"/>
                <a:gd name="T14" fmla="*/ 85 w 151"/>
                <a:gd name="T15" fmla="*/ 119 h 150"/>
                <a:gd name="T16" fmla="*/ 67 w 151"/>
                <a:gd name="T17" fmla="*/ 119 h 150"/>
                <a:gd name="T18" fmla="*/ 51 w 151"/>
                <a:gd name="T19" fmla="*/ 113 h 150"/>
                <a:gd name="T20" fmla="*/ 39 w 151"/>
                <a:gd name="T21" fmla="*/ 101 h 150"/>
                <a:gd name="T22" fmla="*/ 31 w 151"/>
                <a:gd name="T23" fmla="*/ 85 h 150"/>
                <a:gd name="T24" fmla="*/ 31 w 151"/>
                <a:gd name="T25" fmla="*/ 67 h 150"/>
                <a:gd name="T26" fmla="*/ 39 w 151"/>
                <a:gd name="T27" fmla="*/ 51 h 150"/>
                <a:gd name="T28" fmla="*/ 51 w 151"/>
                <a:gd name="T29" fmla="*/ 38 h 150"/>
                <a:gd name="T30" fmla="*/ 67 w 151"/>
                <a:gd name="T31" fmla="*/ 31 h 150"/>
                <a:gd name="T32" fmla="*/ 76 w 151"/>
                <a:gd name="T33" fmla="*/ 150 h 150"/>
                <a:gd name="T34" fmla="*/ 91 w 151"/>
                <a:gd name="T35" fmla="*/ 149 h 150"/>
                <a:gd name="T36" fmla="*/ 105 w 151"/>
                <a:gd name="T37" fmla="*/ 145 h 150"/>
                <a:gd name="T38" fmla="*/ 118 w 151"/>
                <a:gd name="T39" fmla="*/ 137 h 150"/>
                <a:gd name="T40" fmla="*/ 129 w 151"/>
                <a:gd name="T41" fmla="*/ 129 h 150"/>
                <a:gd name="T42" fmla="*/ 138 w 151"/>
                <a:gd name="T43" fmla="*/ 117 h 150"/>
                <a:gd name="T44" fmla="*/ 145 w 151"/>
                <a:gd name="T45" fmla="*/ 105 h 150"/>
                <a:gd name="T46" fmla="*/ 149 w 151"/>
                <a:gd name="T47" fmla="*/ 90 h 150"/>
                <a:gd name="T48" fmla="*/ 151 w 151"/>
                <a:gd name="T49" fmla="*/ 75 h 150"/>
                <a:gd name="T50" fmla="*/ 149 w 151"/>
                <a:gd name="T51" fmla="*/ 60 h 150"/>
                <a:gd name="T52" fmla="*/ 145 w 151"/>
                <a:gd name="T53" fmla="*/ 46 h 150"/>
                <a:gd name="T54" fmla="*/ 138 w 151"/>
                <a:gd name="T55" fmla="*/ 34 h 150"/>
                <a:gd name="T56" fmla="*/ 129 w 151"/>
                <a:gd name="T57" fmla="*/ 23 h 150"/>
                <a:gd name="T58" fmla="*/ 118 w 151"/>
                <a:gd name="T59" fmla="*/ 13 h 150"/>
                <a:gd name="T60" fmla="*/ 105 w 151"/>
                <a:gd name="T61" fmla="*/ 6 h 150"/>
                <a:gd name="T62" fmla="*/ 91 w 151"/>
                <a:gd name="T63" fmla="*/ 2 h 150"/>
                <a:gd name="T64" fmla="*/ 76 w 151"/>
                <a:gd name="T65" fmla="*/ 0 h 150"/>
                <a:gd name="T66" fmla="*/ 61 w 151"/>
                <a:gd name="T67" fmla="*/ 2 h 150"/>
                <a:gd name="T68" fmla="*/ 46 w 151"/>
                <a:gd name="T69" fmla="*/ 6 h 150"/>
                <a:gd name="T70" fmla="*/ 33 w 151"/>
                <a:gd name="T71" fmla="*/ 13 h 150"/>
                <a:gd name="T72" fmla="*/ 23 w 151"/>
                <a:gd name="T73" fmla="*/ 23 h 150"/>
                <a:gd name="T74" fmla="*/ 13 w 151"/>
                <a:gd name="T75" fmla="*/ 34 h 150"/>
                <a:gd name="T76" fmla="*/ 7 w 151"/>
                <a:gd name="T77" fmla="*/ 46 h 150"/>
                <a:gd name="T78" fmla="*/ 2 w 151"/>
                <a:gd name="T79" fmla="*/ 60 h 150"/>
                <a:gd name="T80" fmla="*/ 0 w 151"/>
                <a:gd name="T81" fmla="*/ 75 h 150"/>
                <a:gd name="T82" fmla="*/ 2 w 151"/>
                <a:gd name="T83" fmla="*/ 90 h 150"/>
                <a:gd name="T84" fmla="*/ 7 w 151"/>
                <a:gd name="T85" fmla="*/ 105 h 150"/>
                <a:gd name="T86" fmla="*/ 13 w 151"/>
                <a:gd name="T87" fmla="*/ 117 h 150"/>
                <a:gd name="T88" fmla="*/ 23 w 151"/>
                <a:gd name="T89" fmla="*/ 129 h 150"/>
                <a:gd name="T90" fmla="*/ 33 w 151"/>
                <a:gd name="T91" fmla="*/ 137 h 150"/>
                <a:gd name="T92" fmla="*/ 46 w 151"/>
                <a:gd name="T93" fmla="*/ 145 h 150"/>
                <a:gd name="T94" fmla="*/ 61 w 151"/>
                <a:gd name="T95" fmla="*/ 149 h 150"/>
                <a:gd name="T96" fmla="*/ 76 w 151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0">
                  <a:moveTo>
                    <a:pt x="76" y="30"/>
                  </a:moveTo>
                  <a:lnTo>
                    <a:pt x="85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4" y="51"/>
                  </a:lnTo>
                  <a:lnTo>
                    <a:pt x="117" y="58"/>
                  </a:lnTo>
                  <a:lnTo>
                    <a:pt x="120" y="67"/>
                  </a:lnTo>
                  <a:lnTo>
                    <a:pt x="121" y="75"/>
                  </a:lnTo>
                  <a:lnTo>
                    <a:pt x="120" y="85"/>
                  </a:lnTo>
                  <a:lnTo>
                    <a:pt x="117" y="94"/>
                  </a:lnTo>
                  <a:lnTo>
                    <a:pt x="114" y="101"/>
                  </a:lnTo>
                  <a:lnTo>
                    <a:pt x="107" y="107"/>
                  </a:lnTo>
                  <a:lnTo>
                    <a:pt x="101" y="113"/>
                  </a:lnTo>
                  <a:lnTo>
                    <a:pt x="93" y="117"/>
                  </a:lnTo>
                  <a:lnTo>
                    <a:pt x="85" y="119"/>
                  </a:lnTo>
                  <a:lnTo>
                    <a:pt x="76" y="120"/>
                  </a:lnTo>
                  <a:lnTo>
                    <a:pt x="67" y="119"/>
                  </a:lnTo>
                  <a:lnTo>
                    <a:pt x="58" y="117"/>
                  </a:lnTo>
                  <a:lnTo>
                    <a:pt x="51" y="113"/>
                  </a:lnTo>
                  <a:lnTo>
                    <a:pt x="44" y="107"/>
                  </a:lnTo>
                  <a:lnTo>
                    <a:pt x="39" y="101"/>
                  </a:lnTo>
                  <a:lnTo>
                    <a:pt x="34" y="94"/>
                  </a:lnTo>
                  <a:lnTo>
                    <a:pt x="31" y="85"/>
                  </a:lnTo>
                  <a:lnTo>
                    <a:pt x="31" y="75"/>
                  </a:lnTo>
                  <a:lnTo>
                    <a:pt x="31" y="67"/>
                  </a:lnTo>
                  <a:lnTo>
                    <a:pt x="34" y="58"/>
                  </a:lnTo>
                  <a:lnTo>
                    <a:pt x="39" y="51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0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5"/>
                  </a:lnTo>
                  <a:lnTo>
                    <a:pt x="112" y="142"/>
                  </a:lnTo>
                  <a:lnTo>
                    <a:pt x="118" y="137"/>
                  </a:lnTo>
                  <a:lnTo>
                    <a:pt x="123" y="133"/>
                  </a:lnTo>
                  <a:lnTo>
                    <a:pt x="129" y="129"/>
                  </a:lnTo>
                  <a:lnTo>
                    <a:pt x="134" y="124"/>
                  </a:lnTo>
                  <a:lnTo>
                    <a:pt x="138" y="117"/>
                  </a:lnTo>
                  <a:lnTo>
                    <a:pt x="141" y="112"/>
                  </a:lnTo>
                  <a:lnTo>
                    <a:pt x="145" y="105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9" y="23"/>
                  </a:lnTo>
                  <a:lnTo>
                    <a:pt x="123" y="18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5" y="98"/>
                  </a:lnTo>
                  <a:lnTo>
                    <a:pt x="7" y="105"/>
                  </a:lnTo>
                  <a:lnTo>
                    <a:pt x="10" y="112"/>
                  </a:lnTo>
                  <a:lnTo>
                    <a:pt x="13" y="117"/>
                  </a:lnTo>
                  <a:lnTo>
                    <a:pt x="18" y="124"/>
                  </a:lnTo>
                  <a:lnTo>
                    <a:pt x="23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4" y="147"/>
                  </a:lnTo>
                  <a:lnTo>
                    <a:pt x="61" y="149"/>
                  </a:lnTo>
                  <a:lnTo>
                    <a:pt x="68" y="150"/>
                  </a:lnTo>
                  <a:lnTo>
                    <a:pt x="7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06">
              <a:extLst>
                <a:ext uri="{FF2B5EF4-FFF2-40B4-BE49-F238E27FC236}">
                  <a16:creationId xmlns:a16="http://schemas.microsoft.com/office/drawing/2014/main" id="{83A98846-5844-4CEF-B95E-87A9AB696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8" y="2041526"/>
              <a:ext cx="109538" cy="177800"/>
            </a:xfrm>
            <a:custGeom>
              <a:avLst/>
              <a:gdLst>
                <a:gd name="T0" fmla="*/ 181 w 346"/>
                <a:gd name="T1" fmla="*/ 441 h 561"/>
                <a:gd name="T2" fmla="*/ 75 w 346"/>
                <a:gd name="T3" fmla="*/ 323 h 561"/>
                <a:gd name="T4" fmla="*/ 108 w 346"/>
                <a:gd name="T5" fmla="*/ 345 h 561"/>
                <a:gd name="T6" fmla="*/ 149 w 346"/>
                <a:gd name="T7" fmla="*/ 368 h 561"/>
                <a:gd name="T8" fmla="*/ 197 w 346"/>
                <a:gd name="T9" fmla="*/ 368 h 561"/>
                <a:gd name="T10" fmla="*/ 239 w 346"/>
                <a:gd name="T11" fmla="*/ 345 h 561"/>
                <a:gd name="T12" fmla="*/ 255 w 346"/>
                <a:gd name="T13" fmla="*/ 326 h 561"/>
                <a:gd name="T14" fmla="*/ 279 w 346"/>
                <a:gd name="T15" fmla="*/ 321 h 561"/>
                <a:gd name="T16" fmla="*/ 46 w 346"/>
                <a:gd name="T17" fmla="*/ 191 h 561"/>
                <a:gd name="T18" fmla="*/ 39 w 346"/>
                <a:gd name="T19" fmla="*/ 169 h 561"/>
                <a:gd name="T20" fmla="*/ 30 w 346"/>
                <a:gd name="T21" fmla="*/ 135 h 561"/>
                <a:gd name="T22" fmla="*/ 44 w 346"/>
                <a:gd name="T23" fmla="*/ 101 h 561"/>
                <a:gd name="T24" fmla="*/ 73 w 346"/>
                <a:gd name="T25" fmla="*/ 82 h 561"/>
                <a:gd name="T26" fmla="*/ 105 w 346"/>
                <a:gd name="T27" fmla="*/ 79 h 561"/>
                <a:gd name="T28" fmla="*/ 121 w 346"/>
                <a:gd name="T29" fmla="*/ 61 h 561"/>
                <a:gd name="T30" fmla="*/ 147 w 346"/>
                <a:gd name="T31" fmla="*/ 37 h 561"/>
                <a:gd name="T32" fmla="*/ 182 w 346"/>
                <a:gd name="T33" fmla="*/ 31 h 561"/>
                <a:gd name="T34" fmla="*/ 214 w 346"/>
                <a:gd name="T35" fmla="*/ 47 h 561"/>
                <a:gd name="T36" fmla="*/ 233 w 346"/>
                <a:gd name="T37" fmla="*/ 74 h 561"/>
                <a:gd name="T38" fmla="*/ 255 w 346"/>
                <a:gd name="T39" fmla="*/ 78 h 561"/>
                <a:gd name="T40" fmla="*/ 289 w 346"/>
                <a:gd name="T41" fmla="*/ 89 h 561"/>
                <a:gd name="T42" fmla="*/ 312 w 346"/>
                <a:gd name="T43" fmla="*/ 117 h 561"/>
                <a:gd name="T44" fmla="*/ 315 w 346"/>
                <a:gd name="T45" fmla="*/ 152 h 561"/>
                <a:gd name="T46" fmla="*/ 300 w 346"/>
                <a:gd name="T47" fmla="*/ 182 h 561"/>
                <a:gd name="T48" fmla="*/ 307 w 346"/>
                <a:gd name="T49" fmla="*/ 204 h 561"/>
                <a:gd name="T50" fmla="*/ 316 w 346"/>
                <a:gd name="T51" fmla="*/ 238 h 561"/>
                <a:gd name="T52" fmla="*/ 303 w 346"/>
                <a:gd name="T53" fmla="*/ 272 h 561"/>
                <a:gd name="T54" fmla="*/ 273 w 346"/>
                <a:gd name="T55" fmla="*/ 292 h 561"/>
                <a:gd name="T56" fmla="*/ 241 w 346"/>
                <a:gd name="T57" fmla="*/ 295 h 561"/>
                <a:gd name="T58" fmla="*/ 226 w 346"/>
                <a:gd name="T59" fmla="*/ 311 h 561"/>
                <a:gd name="T60" fmla="*/ 199 w 346"/>
                <a:gd name="T61" fmla="*/ 335 h 561"/>
                <a:gd name="T62" fmla="*/ 164 w 346"/>
                <a:gd name="T63" fmla="*/ 341 h 561"/>
                <a:gd name="T64" fmla="*/ 132 w 346"/>
                <a:gd name="T65" fmla="*/ 326 h 561"/>
                <a:gd name="T66" fmla="*/ 115 w 346"/>
                <a:gd name="T67" fmla="*/ 299 h 561"/>
                <a:gd name="T68" fmla="*/ 102 w 346"/>
                <a:gd name="T69" fmla="*/ 293 h 561"/>
                <a:gd name="T70" fmla="*/ 73 w 346"/>
                <a:gd name="T71" fmla="*/ 292 h 561"/>
                <a:gd name="T72" fmla="*/ 44 w 346"/>
                <a:gd name="T73" fmla="*/ 272 h 561"/>
                <a:gd name="T74" fmla="*/ 30 w 346"/>
                <a:gd name="T75" fmla="*/ 238 h 561"/>
                <a:gd name="T76" fmla="*/ 39 w 346"/>
                <a:gd name="T77" fmla="*/ 204 h 561"/>
                <a:gd name="T78" fmla="*/ 343 w 346"/>
                <a:gd name="T79" fmla="*/ 164 h 561"/>
                <a:gd name="T80" fmla="*/ 343 w 346"/>
                <a:gd name="T81" fmla="*/ 117 h 561"/>
                <a:gd name="T82" fmla="*/ 319 w 346"/>
                <a:gd name="T83" fmla="*/ 74 h 561"/>
                <a:gd name="T84" fmla="*/ 278 w 346"/>
                <a:gd name="T85" fmla="*/ 52 h 561"/>
                <a:gd name="T86" fmla="*/ 239 w 346"/>
                <a:gd name="T87" fmla="*/ 29 h 561"/>
                <a:gd name="T88" fmla="*/ 198 w 346"/>
                <a:gd name="T89" fmla="*/ 5 h 561"/>
                <a:gd name="T90" fmla="*/ 149 w 346"/>
                <a:gd name="T91" fmla="*/ 5 h 561"/>
                <a:gd name="T92" fmla="*/ 108 w 346"/>
                <a:gd name="T93" fmla="*/ 29 h 561"/>
                <a:gd name="T94" fmla="*/ 69 w 346"/>
                <a:gd name="T95" fmla="*/ 52 h 561"/>
                <a:gd name="T96" fmla="*/ 27 w 346"/>
                <a:gd name="T97" fmla="*/ 75 h 561"/>
                <a:gd name="T98" fmla="*/ 4 w 346"/>
                <a:gd name="T99" fmla="*/ 117 h 561"/>
                <a:gd name="T100" fmla="*/ 5 w 346"/>
                <a:gd name="T101" fmla="*/ 164 h 561"/>
                <a:gd name="T102" fmla="*/ 5 w 346"/>
                <a:gd name="T103" fmla="*/ 209 h 561"/>
                <a:gd name="T104" fmla="*/ 4 w 346"/>
                <a:gd name="T105" fmla="*/ 257 h 561"/>
                <a:gd name="T106" fmla="*/ 27 w 346"/>
                <a:gd name="T107" fmla="*/ 298 h 561"/>
                <a:gd name="T108" fmla="*/ 46 w 346"/>
                <a:gd name="T109" fmla="*/ 550 h 561"/>
                <a:gd name="T110" fmla="*/ 58 w 346"/>
                <a:gd name="T111" fmla="*/ 561 h 561"/>
                <a:gd name="T112" fmla="*/ 181 w 346"/>
                <a:gd name="T113" fmla="*/ 475 h 561"/>
                <a:gd name="T114" fmla="*/ 299 w 346"/>
                <a:gd name="T115" fmla="*/ 561 h 561"/>
                <a:gd name="T116" fmla="*/ 311 w 346"/>
                <a:gd name="T117" fmla="*/ 558 h 561"/>
                <a:gd name="T118" fmla="*/ 316 w 346"/>
                <a:gd name="T119" fmla="*/ 301 h 561"/>
                <a:gd name="T120" fmla="*/ 343 w 346"/>
                <a:gd name="T121" fmla="*/ 257 h 561"/>
                <a:gd name="T122" fmla="*/ 343 w 346"/>
                <a:gd name="T123" fmla="*/ 20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6" h="561">
                  <a:moveTo>
                    <a:pt x="286" y="516"/>
                  </a:moveTo>
                  <a:lnTo>
                    <a:pt x="190" y="443"/>
                  </a:lnTo>
                  <a:lnTo>
                    <a:pt x="185" y="442"/>
                  </a:lnTo>
                  <a:lnTo>
                    <a:pt x="181" y="441"/>
                  </a:lnTo>
                  <a:lnTo>
                    <a:pt x="176" y="442"/>
                  </a:lnTo>
                  <a:lnTo>
                    <a:pt x="172" y="443"/>
                  </a:lnTo>
                  <a:lnTo>
                    <a:pt x="75" y="516"/>
                  </a:lnTo>
                  <a:lnTo>
                    <a:pt x="75" y="323"/>
                  </a:lnTo>
                  <a:lnTo>
                    <a:pt x="85" y="325"/>
                  </a:lnTo>
                  <a:lnTo>
                    <a:pt x="93" y="326"/>
                  </a:lnTo>
                  <a:lnTo>
                    <a:pt x="100" y="335"/>
                  </a:lnTo>
                  <a:lnTo>
                    <a:pt x="108" y="345"/>
                  </a:lnTo>
                  <a:lnTo>
                    <a:pt x="117" y="352"/>
                  </a:lnTo>
                  <a:lnTo>
                    <a:pt x="127" y="359"/>
                  </a:lnTo>
                  <a:lnTo>
                    <a:pt x="137" y="364"/>
                  </a:lnTo>
                  <a:lnTo>
                    <a:pt x="149" y="368"/>
                  </a:lnTo>
                  <a:lnTo>
                    <a:pt x="161" y="371"/>
                  </a:lnTo>
                  <a:lnTo>
                    <a:pt x="174" y="372"/>
                  </a:lnTo>
                  <a:lnTo>
                    <a:pt x="185" y="371"/>
                  </a:lnTo>
                  <a:lnTo>
                    <a:pt x="197" y="368"/>
                  </a:lnTo>
                  <a:lnTo>
                    <a:pt x="209" y="364"/>
                  </a:lnTo>
                  <a:lnTo>
                    <a:pt x="220" y="359"/>
                  </a:lnTo>
                  <a:lnTo>
                    <a:pt x="229" y="352"/>
                  </a:lnTo>
                  <a:lnTo>
                    <a:pt x="239" y="345"/>
                  </a:lnTo>
                  <a:lnTo>
                    <a:pt x="246" y="335"/>
                  </a:lnTo>
                  <a:lnTo>
                    <a:pt x="253" y="326"/>
                  </a:lnTo>
                  <a:lnTo>
                    <a:pt x="254" y="326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64" y="325"/>
                  </a:lnTo>
                  <a:lnTo>
                    <a:pt x="271" y="323"/>
                  </a:lnTo>
                  <a:lnTo>
                    <a:pt x="279" y="321"/>
                  </a:lnTo>
                  <a:lnTo>
                    <a:pt x="286" y="319"/>
                  </a:lnTo>
                  <a:lnTo>
                    <a:pt x="286" y="516"/>
                  </a:lnTo>
                  <a:close/>
                  <a:moveTo>
                    <a:pt x="44" y="196"/>
                  </a:moveTo>
                  <a:lnTo>
                    <a:pt x="46" y="191"/>
                  </a:lnTo>
                  <a:lnTo>
                    <a:pt x="47" y="186"/>
                  </a:lnTo>
                  <a:lnTo>
                    <a:pt x="46" y="182"/>
                  </a:lnTo>
                  <a:lnTo>
                    <a:pt x="44" y="178"/>
                  </a:lnTo>
                  <a:lnTo>
                    <a:pt x="39" y="169"/>
                  </a:lnTo>
                  <a:lnTo>
                    <a:pt x="35" y="162"/>
                  </a:lnTo>
                  <a:lnTo>
                    <a:pt x="32" y="152"/>
                  </a:lnTo>
                  <a:lnTo>
                    <a:pt x="30" y="144"/>
                  </a:lnTo>
                  <a:lnTo>
                    <a:pt x="30" y="135"/>
                  </a:lnTo>
                  <a:lnTo>
                    <a:pt x="32" y="127"/>
                  </a:lnTo>
                  <a:lnTo>
                    <a:pt x="35" y="117"/>
                  </a:lnTo>
                  <a:lnTo>
                    <a:pt x="39" y="108"/>
                  </a:lnTo>
                  <a:lnTo>
                    <a:pt x="44" y="101"/>
                  </a:lnTo>
                  <a:lnTo>
                    <a:pt x="50" y="94"/>
                  </a:lnTo>
                  <a:lnTo>
                    <a:pt x="57" y="89"/>
                  </a:lnTo>
                  <a:lnTo>
                    <a:pt x="65" y="85"/>
                  </a:lnTo>
                  <a:lnTo>
                    <a:pt x="73" y="82"/>
                  </a:lnTo>
                  <a:lnTo>
                    <a:pt x="82" y="79"/>
                  </a:lnTo>
                  <a:lnTo>
                    <a:pt x="91" y="78"/>
                  </a:lnTo>
                  <a:lnTo>
                    <a:pt x="101" y="78"/>
                  </a:lnTo>
                  <a:lnTo>
                    <a:pt x="105" y="79"/>
                  </a:lnTo>
                  <a:lnTo>
                    <a:pt x="111" y="77"/>
                  </a:lnTo>
                  <a:lnTo>
                    <a:pt x="114" y="74"/>
                  </a:lnTo>
                  <a:lnTo>
                    <a:pt x="117" y="70"/>
                  </a:lnTo>
                  <a:lnTo>
                    <a:pt x="121" y="61"/>
                  </a:lnTo>
                  <a:lnTo>
                    <a:pt x="126" y="54"/>
                  </a:lnTo>
                  <a:lnTo>
                    <a:pt x="132" y="47"/>
                  </a:lnTo>
                  <a:lnTo>
                    <a:pt x="139" y="41"/>
                  </a:lnTo>
                  <a:lnTo>
                    <a:pt x="147" y="37"/>
                  </a:lnTo>
                  <a:lnTo>
                    <a:pt x="156" y="33"/>
                  </a:lnTo>
                  <a:lnTo>
                    <a:pt x="164" y="31"/>
                  </a:lnTo>
                  <a:lnTo>
                    <a:pt x="174" y="30"/>
                  </a:lnTo>
                  <a:lnTo>
                    <a:pt x="182" y="31"/>
                  </a:lnTo>
                  <a:lnTo>
                    <a:pt x="192" y="33"/>
                  </a:lnTo>
                  <a:lnTo>
                    <a:pt x="199" y="37"/>
                  </a:lnTo>
                  <a:lnTo>
                    <a:pt x="208" y="41"/>
                  </a:lnTo>
                  <a:lnTo>
                    <a:pt x="214" y="47"/>
                  </a:lnTo>
                  <a:lnTo>
                    <a:pt x="221" y="54"/>
                  </a:lnTo>
                  <a:lnTo>
                    <a:pt x="226" y="61"/>
                  </a:lnTo>
                  <a:lnTo>
                    <a:pt x="229" y="70"/>
                  </a:lnTo>
                  <a:lnTo>
                    <a:pt x="233" y="74"/>
                  </a:lnTo>
                  <a:lnTo>
                    <a:pt x="236" y="77"/>
                  </a:lnTo>
                  <a:lnTo>
                    <a:pt x="241" y="79"/>
                  </a:lnTo>
                  <a:lnTo>
                    <a:pt x="246" y="78"/>
                  </a:lnTo>
                  <a:lnTo>
                    <a:pt x="255" y="78"/>
                  </a:lnTo>
                  <a:lnTo>
                    <a:pt x="265" y="79"/>
                  </a:lnTo>
                  <a:lnTo>
                    <a:pt x="273" y="82"/>
                  </a:lnTo>
                  <a:lnTo>
                    <a:pt x="282" y="85"/>
                  </a:lnTo>
                  <a:lnTo>
                    <a:pt x="289" y="89"/>
                  </a:lnTo>
                  <a:lnTo>
                    <a:pt x="297" y="94"/>
                  </a:lnTo>
                  <a:lnTo>
                    <a:pt x="303" y="101"/>
                  </a:lnTo>
                  <a:lnTo>
                    <a:pt x="307" y="108"/>
                  </a:lnTo>
                  <a:lnTo>
                    <a:pt x="312" y="117"/>
                  </a:lnTo>
                  <a:lnTo>
                    <a:pt x="315" y="127"/>
                  </a:lnTo>
                  <a:lnTo>
                    <a:pt x="316" y="135"/>
                  </a:lnTo>
                  <a:lnTo>
                    <a:pt x="316" y="144"/>
                  </a:lnTo>
                  <a:lnTo>
                    <a:pt x="315" y="152"/>
                  </a:lnTo>
                  <a:lnTo>
                    <a:pt x="312" y="162"/>
                  </a:lnTo>
                  <a:lnTo>
                    <a:pt x="307" y="169"/>
                  </a:lnTo>
                  <a:lnTo>
                    <a:pt x="302" y="178"/>
                  </a:lnTo>
                  <a:lnTo>
                    <a:pt x="300" y="182"/>
                  </a:lnTo>
                  <a:lnTo>
                    <a:pt x="299" y="186"/>
                  </a:lnTo>
                  <a:lnTo>
                    <a:pt x="300" y="191"/>
                  </a:lnTo>
                  <a:lnTo>
                    <a:pt x="302" y="196"/>
                  </a:lnTo>
                  <a:lnTo>
                    <a:pt x="307" y="204"/>
                  </a:lnTo>
                  <a:lnTo>
                    <a:pt x="312" y="212"/>
                  </a:lnTo>
                  <a:lnTo>
                    <a:pt x="315" y="221"/>
                  </a:lnTo>
                  <a:lnTo>
                    <a:pt x="316" y="229"/>
                  </a:lnTo>
                  <a:lnTo>
                    <a:pt x="316" y="238"/>
                  </a:lnTo>
                  <a:lnTo>
                    <a:pt x="315" y="247"/>
                  </a:lnTo>
                  <a:lnTo>
                    <a:pt x="312" y="256"/>
                  </a:lnTo>
                  <a:lnTo>
                    <a:pt x="307" y="265"/>
                  </a:lnTo>
                  <a:lnTo>
                    <a:pt x="303" y="272"/>
                  </a:lnTo>
                  <a:lnTo>
                    <a:pt x="297" y="278"/>
                  </a:lnTo>
                  <a:lnTo>
                    <a:pt x="289" y="285"/>
                  </a:lnTo>
                  <a:lnTo>
                    <a:pt x="282" y="289"/>
                  </a:lnTo>
                  <a:lnTo>
                    <a:pt x="273" y="292"/>
                  </a:lnTo>
                  <a:lnTo>
                    <a:pt x="265" y="293"/>
                  </a:lnTo>
                  <a:lnTo>
                    <a:pt x="255" y="295"/>
                  </a:lnTo>
                  <a:lnTo>
                    <a:pt x="246" y="293"/>
                  </a:lnTo>
                  <a:lnTo>
                    <a:pt x="241" y="295"/>
                  </a:lnTo>
                  <a:lnTo>
                    <a:pt x="236" y="296"/>
                  </a:lnTo>
                  <a:lnTo>
                    <a:pt x="233" y="299"/>
                  </a:lnTo>
                  <a:lnTo>
                    <a:pt x="229" y="302"/>
                  </a:lnTo>
                  <a:lnTo>
                    <a:pt x="226" y="311"/>
                  </a:lnTo>
                  <a:lnTo>
                    <a:pt x="221" y="319"/>
                  </a:lnTo>
                  <a:lnTo>
                    <a:pt x="214" y="326"/>
                  </a:lnTo>
                  <a:lnTo>
                    <a:pt x="208" y="331"/>
                  </a:lnTo>
                  <a:lnTo>
                    <a:pt x="199" y="335"/>
                  </a:lnTo>
                  <a:lnTo>
                    <a:pt x="192" y="338"/>
                  </a:lnTo>
                  <a:lnTo>
                    <a:pt x="182" y="341"/>
                  </a:lnTo>
                  <a:lnTo>
                    <a:pt x="174" y="342"/>
                  </a:lnTo>
                  <a:lnTo>
                    <a:pt x="164" y="341"/>
                  </a:lnTo>
                  <a:lnTo>
                    <a:pt x="156" y="338"/>
                  </a:lnTo>
                  <a:lnTo>
                    <a:pt x="147" y="335"/>
                  </a:lnTo>
                  <a:lnTo>
                    <a:pt x="139" y="331"/>
                  </a:lnTo>
                  <a:lnTo>
                    <a:pt x="132" y="326"/>
                  </a:lnTo>
                  <a:lnTo>
                    <a:pt x="126" y="319"/>
                  </a:lnTo>
                  <a:lnTo>
                    <a:pt x="121" y="311"/>
                  </a:lnTo>
                  <a:lnTo>
                    <a:pt x="117" y="302"/>
                  </a:lnTo>
                  <a:lnTo>
                    <a:pt x="115" y="299"/>
                  </a:lnTo>
                  <a:lnTo>
                    <a:pt x="112" y="297"/>
                  </a:lnTo>
                  <a:lnTo>
                    <a:pt x="107" y="295"/>
                  </a:lnTo>
                  <a:lnTo>
                    <a:pt x="103" y="293"/>
                  </a:lnTo>
                  <a:lnTo>
                    <a:pt x="102" y="293"/>
                  </a:lnTo>
                  <a:lnTo>
                    <a:pt x="101" y="293"/>
                  </a:lnTo>
                  <a:lnTo>
                    <a:pt x="91" y="295"/>
                  </a:lnTo>
                  <a:lnTo>
                    <a:pt x="82" y="293"/>
                  </a:lnTo>
                  <a:lnTo>
                    <a:pt x="73" y="292"/>
                  </a:lnTo>
                  <a:lnTo>
                    <a:pt x="65" y="289"/>
                  </a:lnTo>
                  <a:lnTo>
                    <a:pt x="57" y="285"/>
                  </a:lnTo>
                  <a:lnTo>
                    <a:pt x="50" y="278"/>
                  </a:lnTo>
                  <a:lnTo>
                    <a:pt x="44" y="272"/>
                  </a:lnTo>
                  <a:lnTo>
                    <a:pt x="39" y="265"/>
                  </a:lnTo>
                  <a:lnTo>
                    <a:pt x="35" y="256"/>
                  </a:lnTo>
                  <a:lnTo>
                    <a:pt x="32" y="247"/>
                  </a:lnTo>
                  <a:lnTo>
                    <a:pt x="30" y="238"/>
                  </a:lnTo>
                  <a:lnTo>
                    <a:pt x="30" y="229"/>
                  </a:lnTo>
                  <a:lnTo>
                    <a:pt x="32" y="221"/>
                  </a:lnTo>
                  <a:lnTo>
                    <a:pt x="35" y="212"/>
                  </a:lnTo>
                  <a:lnTo>
                    <a:pt x="39" y="204"/>
                  </a:lnTo>
                  <a:lnTo>
                    <a:pt x="44" y="196"/>
                  </a:lnTo>
                  <a:close/>
                  <a:moveTo>
                    <a:pt x="332" y="186"/>
                  </a:moveTo>
                  <a:lnTo>
                    <a:pt x="338" y="176"/>
                  </a:lnTo>
                  <a:lnTo>
                    <a:pt x="343" y="164"/>
                  </a:lnTo>
                  <a:lnTo>
                    <a:pt x="345" y="153"/>
                  </a:lnTo>
                  <a:lnTo>
                    <a:pt x="346" y="140"/>
                  </a:lnTo>
                  <a:lnTo>
                    <a:pt x="346" y="129"/>
                  </a:lnTo>
                  <a:lnTo>
                    <a:pt x="343" y="117"/>
                  </a:lnTo>
                  <a:lnTo>
                    <a:pt x="340" y="105"/>
                  </a:lnTo>
                  <a:lnTo>
                    <a:pt x="334" y="93"/>
                  </a:lnTo>
                  <a:lnTo>
                    <a:pt x="327" y="84"/>
                  </a:lnTo>
                  <a:lnTo>
                    <a:pt x="319" y="74"/>
                  </a:lnTo>
                  <a:lnTo>
                    <a:pt x="310" y="67"/>
                  </a:lnTo>
                  <a:lnTo>
                    <a:pt x="300" y="60"/>
                  </a:lnTo>
                  <a:lnTo>
                    <a:pt x="288" y="55"/>
                  </a:lnTo>
                  <a:lnTo>
                    <a:pt x="278" y="52"/>
                  </a:lnTo>
                  <a:lnTo>
                    <a:pt x="266" y="49"/>
                  </a:lnTo>
                  <a:lnTo>
                    <a:pt x="253" y="48"/>
                  </a:lnTo>
                  <a:lnTo>
                    <a:pt x="246" y="39"/>
                  </a:lnTo>
                  <a:lnTo>
                    <a:pt x="239" y="29"/>
                  </a:lnTo>
                  <a:lnTo>
                    <a:pt x="229" y="21"/>
                  </a:lnTo>
                  <a:lnTo>
                    <a:pt x="220" y="14"/>
                  </a:lnTo>
                  <a:lnTo>
                    <a:pt x="209" y="9"/>
                  </a:lnTo>
                  <a:lnTo>
                    <a:pt x="198" y="5"/>
                  </a:lnTo>
                  <a:lnTo>
                    <a:pt x="185" y="1"/>
                  </a:lnTo>
                  <a:lnTo>
                    <a:pt x="174" y="0"/>
                  </a:lnTo>
                  <a:lnTo>
                    <a:pt x="161" y="1"/>
                  </a:lnTo>
                  <a:lnTo>
                    <a:pt x="149" y="5"/>
                  </a:lnTo>
                  <a:lnTo>
                    <a:pt x="137" y="9"/>
                  </a:lnTo>
                  <a:lnTo>
                    <a:pt x="127" y="14"/>
                  </a:lnTo>
                  <a:lnTo>
                    <a:pt x="117" y="21"/>
                  </a:lnTo>
                  <a:lnTo>
                    <a:pt x="108" y="29"/>
                  </a:lnTo>
                  <a:lnTo>
                    <a:pt x="100" y="39"/>
                  </a:lnTo>
                  <a:lnTo>
                    <a:pt x="93" y="48"/>
                  </a:lnTo>
                  <a:lnTo>
                    <a:pt x="82" y="49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7" y="67"/>
                  </a:lnTo>
                  <a:lnTo>
                    <a:pt x="27" y="75"/>
                  </a:lnTo>
                  <a:lnTo>
                    <a:pt x="20" y="84"/>
                  </a:lnTo>
                  <a:lnTo>
                    <a:pt x="13" y="93"/>
                  </a:lnTo>
                  <a:lnTo>
                    <a:pt x="7" y="105"/>
                  </a:lnTo>
                  <a:lnTo>
                    <a:pt x="4" y="117"/>
                  </a:lnTo>
                  <a:lnTo>
                    <a:pt x="1" y="129"/>
                  </a:lnTo>
                  <a:lnTo>
                    <a:pt x="0" y="140"/>
                  </a:lnTo>
                  <a:lnTo>
                    <a:pt x="1" y="153"/>
                  </a:lnTo>
                  <a:lnTo>
                    <a:pt x="5" y="164"/>
                  </a:lnTo>
                  <a:lnTo>
                    <a:pt x="8" y="176"/>
                  </a:lnTo>
                  <a:lnTo>
                    <a:pt x="14" y="186"/>
                  </a:lnTo>
                  <a:lnTo>
                    <a:pt x="8" y="198"/>
                  </a:lnTo>
                  <a:lnTo>
                    <a:pt x="5" y="209"/>
                  </a:lnTo>
                  <a:lnTo>
                    <a:pt x="1" y="221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4" y="257"/>
                  </a:lnTo>
                  <a:lnTo>
                    <a:pt x="7" y="269"/>
                  </a:lnTo>
                  <a:lnTo>
                    <a:pt x="13" y="280"/>
                  </a:lnTo>
                  <a:lnTo>
                    <a:pt x="20" y="289"/>
                  </a:lnTo>
                  <a:lnTo>
                    <a:pt x="27" y="298"/>
                  </a:lnTo>
                  <a:lnTo>
                    <a:pt x="36" y="305"/>
                  </a:lnTo>
                  <a:lnTo>
                    <a:pt x="45" y="312"/>
                  </a:lnTo>
                  <a:lnTo>
                    <a:pt x="45" y="546"/>
                  </a:lnTo>
                  <a:lnTo>
                    <a:pt x="46" y="550"/>
                  </a:lnTo>
                  <a:lnTo>
                    <a:pt x="47" y="555"/>
                  </a:lnTo>
                  <a:lnTo>
                    <a:pt x="51" y="558"/>
                  </a:lnTo>
                  <a:lnTo>
                    <a:pt x="54" y="559"/>
                  </a:lnTo>
                  <a:lnTo>
                    <a:pt x="58" y="561"/>
                  </a:lnTo>
                  <a:lnTo>
                    <a:pt x="62" y="561"/>
                  </a:lnTo>
                  <a:lnTo>
                    <a:pt x="66" y="560"/>
                  </a:lnTo>
                  <a:lnTo>
                    <a:pt x="70" y="558"/>
                  </a:lnTo>
                  <a:lnTo>
                    <a:pt x="181" y="475"/>
                  </a:lnTo>
                  <a:lnTo>
                    <a:pt x="292" y="558"/>
                  </a:lnTo>
                  <a:lnTo>
                    <a:pt x="294" y="560"/>
                  </a:lnTo>
                  <a:lnTo>
                    <a:pt x="297" y="560"/>
                  </a:lnTo>
                  <a:lnTo>
                    <a:pt x="299" y="561"/>
                  </a:lnTo>
                  <a:lnTo>
                    <a:pt x="301" y="561"/>
                  </a:lnTo>
                  <a:lnTo>
                    <a:pt x="304" y="561"/>
                  </a:lnTo>
                  <a:lnTo>
                    <a:pt x="307" y="559"/>
                  </a:lnTo>
                  <a:lnTo>
                    <a:pt x="311" y="558"/>
                  </a:lnTo>
                  <a:lnTo>
                    <a:pt x="314" y="555"/>
                  </a:lnTo>
                  <a:lnTo>
                    <a:pt x="315" y="550"/>
                  </a:lnTo>
                  <a:lnTo>
                    <a:pt x="316" y="546"/>
                  </a:lnTo>
                  <a:lnTo>
                    <a:pt x="316" y="301"/>
                  </a:lnTo>
                  <a:lnTo>
                    <a:pt x="326" y="291"/>
                  </a:lnTo>
                  <a:lnTo>
                    <a:pt x="334" y="280"/>
                  </a:lnTo>
                  <a:lnTo>
                    <a:pt x="340" y="269"/>
                  </a:lnTo>
                  <a:lnTo>
                    <a:pt x="343" y="257"/>
                  </a:lnTo>
                  <a:lnTo>
                    <a:pt x="346" y="245"/>
                  </a:lnTo>
                  <a:lnTo>
                    <a:pt x="346" y="232"/>
                  </a:lnTo>
                  <a:lnTo>
                    <a:pt x="345" y="221"/>
                  </a:lnTo>
                  <a:lnTo>
                    <a:pt x="343" y="209"/>
                  </a:lnTo>
                  <a:lnTo>
                    <a:pt x="338" y="198"/>
                  </a:lnTo>
                  <a:lnTo>
                    <a:pt x="33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D890CD-BEB0-49D4-BDA8-1BF56497C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3"/>
          <a:stretch/>
        </p:blipFill>
        <p:spPr>
          <a:xfrm>
            <a:off x="7985312" y="838381"/>
            <a:ext cx="4206688" cy="247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C460A-C4AB-4F4B-8C36-F08047140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69" y="3345289"/>
            <a:ext cx="5061331" cy="31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2" y="2632624"/>
            <a:ext cx="4007183" cy="237419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" panose="020B0502040204020203" pitchFamily="34" charset="0"/>
              </a:rPr>
              <a:t>Budget will continue to increase whereas Forecast trend is growing steadily in the future.</a:t>
            </a:r>
            <a:br>
              <a:rPr lang="en-US" sz="4400" dirty="0">
                <a:latin typeface="Segoe UI" panose="020B0502040204020203" pitchFamily="34" charset="0"/>
              </a:rPr>
            </a:b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br>
              <a:rPr lang="en-US" sz="2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9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163853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Budget And Forecast By Year</a:t>
            </a: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12/20/2021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57FE7-A894-4D1E-AF19-8E26CFA76AF4}"/>
              </a:ext>
            </a:extLst>
          </p:cNvPr>
          <p:cNvSpPr txBox="1"/>
          <p:nvPr/>
        </p:nvSpPr>
        <p:spPr>
          <a:xfrm>
            <a:off x="1585039" y="2891026"/>
            <a:ext cx="3992721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Budget trended up (8,59% increase) while Forecast remained relatively constant between 2015 and 2016.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010A55-E78B-465B-AADB-8ADD11630F6C}"/>
              </a:ext>
            </a:extLst>
          </p:cNvPr>
          <p:cNvSpPr/>
          <p:nvPr/>
        </p:nvSpPr>
        <p:spPr>
          <a:xfrm>
            <a:off x="561730" y="2967938"/>
            <a:ext cx="584840" cy="584840"/>
          </a:xfrm>
          <a:prstGeom prst="ellipse">
            <a:avLst/>
          </a:prstGeom>
          <a:solidFill>
            <a:srgbClr val="E48592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2748B-A6BE-4159-A5A8-6EC820DCA0B5}"/>
              </a:ext>
            </a:extLst>
          </p:cNvPr>
          <p:cNvGrpSpPr/>
          <p:nvPr/>
        </p:nvGrpSpPr>
        <p:grpSpPr>
          <a:xfrm>
            <a:off x="753343" y="3116689"/>
            <a:ext cx="220663" cy="287338"/>
            <a:chOff x="11066463" y="1360488"/>
            <a:chExt cx="220663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0" name="Freeform 180">
              <a:extLst>
                <a:ext uri="{FF2B5EF4-FFF2-40B4-BE49-F238E27FC236}">
                  <a16:creationId xmlns:a16="http://schemas.microsoft.com/office/drawing/2014/main" id="{A29AD480-0776-46B3-97B5-2BD5C090C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6463" y="1360488"/>
              <a:ext cx="220663" cy="287338"/>
            </a:xfrm>
            <a:custGeom>
              <a:avLst/>
              <a:gdLst>
                <a:gd name="T0" fmla="*/ 30 w 691"/>
                <a:gd name="T1" fmla="*/ 871 h 901"/>
                <a:gd name="T2" fmla="*/ 30 w 691"/>
                <a:gd name="T3" fmla="*/ 30 h 901"/>
                <a:gd name="T4" fmla="*/ 421 w 691"/>
                <a:gd name="T5" fmla="*/ 30 h 901"/>
                <a:gd name="T6" fmla="*/ 421 w 691"/>
                <a:gd name="T7" fmla="*/ 254 h 901"/>
                <a:gd name="T8" fmla="*/ 421 w 691"/>
                <a:gd name="T9" fmla="*/ 258 h 901"/>
                <a:gd name="T10" fmla="*/ 422 w 691"/>
                <a:gd name="T11" fmla="*/ 261 h 901"/>
                <a:gd name="T12" fmla="*/ 423 w 691"/>
                <a:gd name="T13" fmla="*/ 263 h 901"/>
                <a:gd name="T14" fmla="*/ 425 w 691"/>
                <a:gd name="T15" fmla="*/ 265 h 901"/>
                <a:gd name="T16" fmla="*/ 427 w 691"/>
                <a:gd name="T17" fmla="*/ 267 h 901"/>
                <a:gd name="T18" fmla="*/ 429 w 691"/>
                <a:gd name="T19" fmla="*/ 268 h 901"/>
                <a:gd name="T20" fmla="*/ 432 w 691"/>
                <a:gd name="T21" fmla="*/ 269 h 901"/>
                <a:gd name="T22" fmla="*/ 436 w 691"/>
                <a:gd name="T23" fmla="*/ 269 h 901"/>
                <a:gd name="T24" fmla="*/ 660 w 691"/>
                <a:gd name="T25" fmla="*/ 269 h 901"/>
                <a:gd name="T26" fmla="*/ 660 w 691"/>
                <a:gd name="T27" fmla="*/ 871 h 901"/>
                <a:gd name="T28" fmla="*/ 30 w 691"/>
                <a:gd name="T29" fmla="*/ 871 h 901"/>
                <a:gd name="T30" fmla="*/ 450 w 691"/>
                <a:gd name="T31" fmla="*/ 52 h 901"/>
                <a:gd name="T32" fmla="*/ 640 w 691"/>
                <a:gd name="T33" fmla="*/ 239 h 901"/>
                <a:gd name="T34" fmla="*/ 450 w 691"/>
                <a:gd name="T35" fmla="*/ 239 h 901"/>
                <a:gd name="T36" fmla="*/ 450 w 691"/>
                <a:gd name="T37" fmla="*/ 52 h 901"/>
                <a:gd name="T38" fmla="*/ 686 w 691"/>
                <a:gd name="T39" fmla="*/ 244 h 901"/>
                <a:gd name="T40" fmla="*/ 446 w 691"/>
                <a:gd name="T41" fmla="*/ 4 h 901"/>
                <a:gd name="T42" fmla="*/ 444 w 691"/>
                <a:gd name="T43" fmla="*/ 2 h 901"/>
                <a:gd name="T44" fmla="*/ 441 w 691"/>
                <a:gd name="T45" fmla="*/ 1 h 901"/>
                <a:gd name="T46" fmla="*/ 439 w 691"/>
                <a:gd name="T47" fmla="*/ 0 h 901"/>
                <a:gd name="T48" fmla="*/ 436 w 691"/>
                <a:gd name="T49" fmla="*/ 0 h 901"/>
                <a:gd name="T50" fmla="*/ 15 w 691"/>
                <a:gd name="T51" fmla="*/ 0 h 901"/>
                <a:gd name="T52" fmla="*/ 12 w 691"/>
                <a:gd name="T53" fmla="*/ 0 h 901"/>
                <a:gd name="T54" fmla="*/ 9 w 691"/>
                <a:gd name="T55" fmla="*/ 1 h 901"/>
                <a:gd name="T56" fmla="*/ 6 w 691"/>
                <a:gd name="T57" fmla="*/ 2 h 901"/>
                <a:gd name="T58" fmla="*/ 4 w 691"/>
                <a:gd name="T59" fmla="*/ 4 h 901"/>
                <a:gd name="T60" fmla="*/ 2 w 691"/>
                <a:gd name="T61" fmla="*/ 6 h 901"/>
                <a:gd name="T62" fmla="*/ 1 w 691"/>
                <a:gd name="T63" fmla="*/ 9 h 901"/>
                <a:gd name="T64" fmla="*/ 0 w 691"/>
                <a:gd name="T65" fmla="*/ 11 h 901"/>
                <a:gd name="T66" fmla="*/ 0 w 691"/>
                <a:gd name="T67" fmla="*/ 15 h 901"/>
                <a:gd name="T68" fmla="*/ 0 w 691"/>
                <a:gd name="T69" fmla="*/ 886 h 901"/>
                <a:gd name="T70" fmla="*/ 0 w 691"/>
                <a:gd name="T71" fmla="*/ 889 h 901"/>
                <a:gd name="T72" fmla="*/ 1 w 691"/>
                <a:gd name="T73" fmla="*/ 891 h 901"/>
                <a:gd name="T74" fmla="*/ 2 w 691"/>
                <a:gd name="T75" fmla="*/ 894 h 901"/>
                <a:gd name="T76" fmla="*/ 4 w 691"/>
                <a:gd name="T77" fmla="*/ 897 h 901"/>
                <a:gd name="T78" fmla="*/ 6 w 691"/>
                <a:gd name="T79" fmla="*/ 898 h 901"/>
                <a:gd name="T80" fmla="*/ 9 w 691"/>
                <a:gd name="T81" fmla="*/ 900 h 901"/>
                <a:gd name="T82" fmla="*/ 12 w 691"/>
                <a:gd name="T83" fmla="*/ 900 h 901"/>
                <a:gd name="T84" fmla="*/ 15 w 691"/>
                <a:gd name="T85" fmla="*/ 901 h 901"/>
                <a:gd name="T86" fmla="*/ 676 w 691"/>
                <a:gd name="T87" fmla="*/ 901 h 901"/>
                <a:gd name="T88" fmla="*/ 678 w 691"/>
                <a:gd name="T89" fmla="*/ 900 h 901"/>
                <a:gd name="T90" fmla="*/ 682 w 691"/>
                <a:gd name="T91" fmla="*/ 900 h 901"/>
                <a:gd name="T92" fmla="*/ 684 w 691"/>
                <a:gd name="T93" fmla="*/ 898 h 901"/>
                <a:gd name="T94" fmla="*/ 686 w 691"/>
                <a:gd name="T95" fmla="*/ 897 h 901"/>
                <a:gd name="T96" fmla="*/ 688 w 691"/>
                <a:gd name="T97" fmla="*/ 894 h 901"/>
                <a:gd name="T98" fmla="*/ 689 w 691"/>
                <a:gd name="T99" fmla="*/ 891 h 901"/>
                <a:gd name="T100" fmla="*/ 690 w 691"/>
                <a:gd name="T101" fmla="*/ 889 h 901"/>
                <a:gd name="T102" fmla="*/ 691 w 691"/>
                <a:gd name="T103" fmla="*/ 886 h 901"/>
                <a:gd name="T104" fmla="*/ 691 w 691"/>
                <a:gd name="T105" fmla="*/ 254 h 901"/>
                <a:gd name="T106" fmla="*/ 689 w 691"/>
                <a:gd name="T107" fmla="*/ 249 h 901"/>
                <a:gd name="T108" fmla="*/ 686 w 691"/>
                <a:gd name="T109" fmla="*/ 2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1" h="901">
                  <a:moveTo>
                    <a:pt x="30" y="871"/>
                  </a:moveTo>
                  <a:lnTo>
                    <a:pt x="30" y="30"/>
                  </a:lnTo>
                  <a:lnTo>
                    <a:pt x="421" y="30"/>
                  </a:lnTo>
                  <a:lnTo>
                    <a:pt x="421" y="254"/>
                  </a:lnTo>
                  <a:lnTo>
                    <a:pt x="421" y="258"/>
                  </a:lnTo>
                  <a:lnTo>
                    <a:pt x="422" y="261"/>
                  </a:lnTo>
                  <a:lnTo>
                    <a:pt x="423" y="263"/>
                  </a:lnTo>
                  <a:lnTo>
                    <a:pt x="425" y="265"/>
                  </a:lnTo>
                  <a:lnTo>
                    <a:pt x="427" y="267"/>
                  </a:lnTo>
                  <a:lnTo>
                    <a:pt x="429" y="268"/>
                  </a:lnTo>
                  <a:lnTo>
                    <a:pt x="432" y="269"/>
                  </a:lnTo>
                  <a:lnTo>
                    <a:pt x="436" y="269"/>
                  </a:lnTo>
                  <a:lnTo>
                    <a:pt x="660" y="269"/>
                  </a:lnTo>
                  <a:lnTo>
                    <a:pt x="660" y="871"/>
                  </a:lnTo>
                  <a:lnTo>
                    <a:pt x="30" y="871"/>
                  </a:lnTo>
                  <a:close/>
                  <a:moveTo>
                    <a:pt x="450" y="52"/>
                  </a:moveTo>
                  <a:lnTo>
                    <a:pt x="640" y="239"/>
                  </a:lnTo>
                  <a:lnTo>
                    <a:pt x="450" y="239"/>
                  </a:lnTo>
                  <a:lnTo>
                    <a:pt x="450" y="52"/>
                  </a:lnTo>
                  <a:close/>
                  <a:moveTo>
                    <a:pt x="686" y="244"/>
                  </a:moveTo>
                  <a:lnTo>
                    <a:pt x="446" y="4"/>
                  </a:lnTo>
                  <a:lnTo>
                    <a:pt x="444" y="2"/>
                  </a:lnTo>
                  <a:lnTo>
                    <a:pt x="441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886"/>
                  </a:lnTo>
                  <a:lnTo>
                    <a:pt x="0" y="889"/>
                  </a:lnTo>
                  <a:lnTo>
                    <a:pt x="1" y="891"/>
                  </a:lnTo>
                  <a:lnTo>
                    <a:pt x="2" y="894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0"/>
                  </a:lnTo>
                  <a:lnTo>
                    <a:pt x="12" y="900"/>
                  </a:lnTo>
                  <a:lnTo>
                    <a:pt x="15" y="901"/>
                  </a:lnTo>
                  <a:lnTo>
                    <a:pt x="676" y="901"/>
                  </a:lnTo>
                  <a:lnTo>
                    <a:pt x="678" y="900"/>
                  </a:lnTo>
                  <a:lnTo>
                    <a:pt x="682" y="900"/>
                  </a:lnTo>
                  <a:lnTo>
                    <a:pt x="684" y="898"/>
                  </a:lnTo>
                  <a:lnTo>
                    <a:pt x="686" y="897"/>
                  </a:lnTo>
                  <a:lnTo>
                    <a:pt x="688" y="894"/>
                  </a:lnTo>
                  <a:lnTo>
                    <a:pt x="689" y="891"/>
                  </a:lnTo>
                  <a:lnTo>
                    <a:pt x="690" y="889"/>
                  </a:lnTo>
                  <a:lnTo>
                    <a:pt x="691" y="886"/>
                  </a:lnTo>
                  <a:lnTo>
                    <a:pt x="691" y="254"/>
                  </a:lnTo>
                  <a:lnTo>
                    <a:pt x="689" y="249"/>
                  </a:lnTo>
                  <a:lnTo>
                    <a:pt x="68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1">
              <a:extLst>
                <a:ext uri="{FF2B5EF4-FFF2-40B4-BE49-F238E27FC236}">
                  <a16:creationId xmlns:a16="http://schemas.microsoft.com/office/drawing/2014/main" id="{DEECE333-C409-4CEA-9FE2-44E0B53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474788"/>
              <a:ext cx="57150" cy="9525"/>
            </a:xfrm>
            <a:custGeom>
              <a:avLst/>
              <a:gdLst>
                <a:gd name="T0" fmla="*/ 167 w 182"/>
                <a:gd name="T1" fmla="*/ 0 h 31"/>
                <a:gd name="T2" fmla="*/ 15 w 182"/>
                <a:gd name="T3" fmla="*/ 0 h 31"/>
                <a:gd name="T4" fmla="*/ 13 w 182"/>
                <a:gd name="T5" fmla="*/ 1 h 31"/>
                <a:gd name="T6" fmla="*/ 10 w 182"/>
                <a:gd name="T7" fmla="*/ 2 h 31"/>
                <a:gd name="T8" fmla="*/ 8 w 182"/>
                <a:gd name="T9" fmla="*/ 3 h 31"/>
                <a:gd name="T10" fmla="*/ 5 w 182"/>
                <a:gd name="T11" fmla="*/ 6 h 31"/>
                <a:gd name="T12" fmla="*/ 4 w 182"/>
                <a:gd name="T13" fmla="*/ 8 h 31"/>
                <a:gd name="T14" fmla="*/ 1 w 182"/>
                <a:gd name="T15" fmla="*/ 10 h 31"/>
                <a:gd name="T16" fmla="*/ 1 w 182"/>
                <a:gd name="T17" fmla="*/ 13 h 31"/>
                <a:gd name="T18" fmla="*/ 0 w 182"/>
                <a:gd name="T19" fmla="*/ 15 h 31"/>
                <a:gd name="T20" fmla="*/ 1 w 182"/>
                <a:gd name="T21" fmla="*/ 20 h 31"/>
                <a:gd name="T22" fmla="*/ 1 w 182"/>
                <a:gd name="T23" fmla="*/ 22 h 31"/>
                <a:gd name="T24" fmla="*/ 4 w 182"/>
                <a:gd name="T25" fmla="*/ 25 h 31"/>
                <a:gd name="T26" fmla="*/ 5 w 182"/>
                <a:gd name="T27" fmla="*/ 27 h 31"/>
                <a:gd name="T28" fmla="*/ 8 w 182"/>
                <a:gd name="T29" fmla="*/ 28 h 31"/>
                <a:gd name="T30" fmla="*/ 10 w 182"/>
                <a:gd name="T31" fmla="*/ 30 h 31"/>
                <a:gd name="T32" fmla="*/ 13 w 182"/>
                <a:gd name="T33" fmla="*/ 30 h 31"/>
                <a:gd name="T34" fmla="*/ 15 w 182"/>
                <a:gd name="T35" fmla="*/ 31 h 31"/>
                <a:gd name="T36" fmla="*/ 167 w 182"/>
                <a:gd name="T37" fmla="*/ 31 h 31"/>
                <a:gd name="T38" fmla="*/ 171 w 182"/>
                <a:gd name="T39" fmla="*/ 30 h 31"/>
                <a:gd name="T40" fmla="*/ 173 w 182"/>
                <a:gd name="T41" fmla="*/ 30 h 31"/>
                <a:gd name="T42" fmla="*/ 176 w 182"/>
                <a:gd name="T43" fmla="*/ 28 h 31"/>
                <a:gd name="T44" fmla="*/ 178 w 182"/>
                <a:gd name="T45" fmla="*/ 27 h 31"/>
                <a:gd name="T46" fmla="*/ 180 w 182"/>
                <a:gd name="T47" fmla="*/ 25 h 31"/>
                <a:gd name="T48" fmla="*/ 181 w 182"/>
                <a:gd name="T49" fmla="*/ 22 h 31"/>
                <a:gd name="T50" fmla="*/ 182 w 182"/>
                <a:gd name="T51" fmla="*/ 20 h 31"/>
                <a:gd name="T52" fmla="*/ 182 w 182"/>
                <a:gd name="T53" fmla="*/ 15 h 31"/>
                <a:gd name="T54" fmla="*/ 182 w 182"/>
                <a:gd name="T55" fmla="*/ 13 h 31"/>
                <a:gd name="T56" fmla="*/ 181 w 182"/>
                <a:gd name="T57" fmla="*/ 10 h 31"/>
                <a:gd name="T58" fmla="*/ 180 w 182"/>
                <a:gd name="T59" fmla="*/ 8 h 31"/>
                <a:gd name="T60" fmla="*/ 178 w 182"/>
                <a:gd name="T61" fmla="*/ 6 h 31"/>
                <a:gd name="T62" fmla="*/ 176 w 182"/>
                <a:gd name="T63" fmla="*/ 3 h 31"/>
                <a:gd name="T64" fmla="*/ 173 w 182"/>
                <a:gd name="T65" fmla="*/ 2 h 31"/>
                <a:gd name="T66" fmla="*/ 171 w 182"/>
                <a:gd name="T67" fmla="*/ 1 h 31"/>
                <a:gd name="T68" fmla="*/ 167 w 182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1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67" y="31"/>
                  </a:lnTo>
                  <a:lnTo>
                    <a:pt x="171" y="30"/>
                  </a:lnTo>
                  <a:lnTo>
                    <a:pt x="173" y="30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0" y="25"/>
                  </a:lnTo>
                  <a:lnTo>
                    <a:pt x="181" y="22"/>
                  </a:lnTo>
                  <a:lnTo>
                    <a:pt x="182" y="20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3"/>
                  </a:lnTo>
                  <a:lnTo>
                    <a:pt x="173" y="2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2">
              <a:extLst>
                <a:ext uri="{FF2B5EF4-FFF2-40B4-BE49-F238E27FC236}">
                  <a16:creationId xmlns:a16="http://schemas.microsoft.com/office/drawing/2014/main" id="{6A62211F-2337-474E-98A3-F13ADD55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2241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0 h 30"/>
                <a:gd name="T6" fmla="*/ 10 w 182"/>
                <a:gd name="T7" fmla="*/ 1 h 30"/>
                <a:gd name="T8" fmla="*/ 8 w 182"/>
                <a:gd name="T9" fmla="*/ 2 h 30"/>
                <a:gd name="T10" fmla="*/ 5 w 182"/>
                <a:gd name="T11" fmla="*/ 4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2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2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2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2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4 h 30"/>
                <a:gd name="T62" fmla="*/ 176 w 182"/>
                <a:gd name="T63" fmla="*/ 2 h 30"/>
                <a:gd name="T64" fmla="*/ 173 w 182"/>
                <a:gd name="T65" fmla="*/ 1 h 30"/>
                <a:gd name="T66" fmla="*/ 171 w 182"/>
                <a:gd name="T67" fmla="*/ 0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2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2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2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3" y="1"/>
                  </a:lnTo>
                  <a:lnTo>
                    <a:pt x="171" y="0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3">
              <a:extLst>
                <a:ext uri="{FF2B5EF4-FFF2-40B4-BE49-F238E27FC236}">
                  <a16:creationId xmlns:a16="http://schemas.microsoft.com/office/drawing/2014/main" id="{67F3AA76-2022-4F93-8B47-5535D2B8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7956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1 h 30"/>
                <a:gd name="T6" fmla="*/ 10 w 182"/>
                <a:gd name="T7" fmla="*/ 1 h 30"/>
                <a:gd name="T8" fmla="*/ 8 w 182"/>
                <a:gd name="T9" fmla="*/ 3 h 30"/>
                <a:gd name="T10" fmla="*/ 5 w 182"/>
                <a:gd name="T11" fmla="*/ 5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3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1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1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3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5 h 30"/>
                <a:gd name="T62" fmla="*/ 176 w 182"/>
                <a:gd name="T63" fmla="*/ 3 h 30"/>
                <a:gd name="T64" fmla="*/ 173 w 182"/>
                <a:gd name="T65" fmla="*/ 1 h 30"/>
                <a:gd name="T66" fmla="*/ 171 w 182"/>
                <a:gd name="T67" fmla="*/ 1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1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5"/>
                  </a:lnTo>
                  <a:lnTo>
                    <a:pt x="176" y="3"/>
                  </a:lnTo>
                  <a:lnTo>
                    <a:pt x="173" y="1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4">
              <a:extLst>
                <a:ext uri="{FF2B5EF4-FFF2-40B4-BE49-F238E27FC236}">
                  <a16:creationId xmlns:a16="http://schemas.microsoft.com/office/drawing/2014/main" id="{74AD6DF0-E832-4776-B855-368878BB6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450976"/>
              <a:ext cx="57150" cy="39688"/>
            </a:xfrm>
            <a:custGeom>
              <a:avLst/>
              <a:gdLst>
                <a:gd name="T0" fmla="*/ 156 w 181"/>
                <a:gd name="T1" fmla="*/ 4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39 h 126"/>
                <a:gd name="T10" fmla="*/ 18 w 181"/>
                <a:gd name="T11" fmla="*/ 39 h 126"/>
                <a:gd name="T12" fmla="*/ 15 w 181"/>
                <a:gd name="T13" fmla="*/ 38 h 126"/>
                <a:gd name="T14" fmla="*/ 11 w 181"/>
                <a:gd name="T15" fmla="*/ 39 h 126"/>
                <a:gd name="T16" fmla="*/ 9 w 181"/>
                <a:gd name="T17" fmla="*/ 39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5 h 126"/>
                <a:gd name="T24" fmla="*/ 1 w 181"/>
                <a:gd name="T25" fmla="*/ 47 h 126"/>
                <a:gd name="T26" fmla="*/ 0 w 181"/>
                <a:gd name="T27" fmla="*/ 51 h 126"/>
                <a:gd name="T28" fmla="*/ 0 w 181"/>
                <a:gd name="T29" fmla="*/ 53 h 126"/>
                <a:gd name="T30" fmla="*/ 0 w 181"/>
                <a:gd name="T31" fmla="*/ 56 h 126"/>
                <a:gd name="T32" fmla="*/ 1 w 181"/>
                <a:gd name="T33" fmla="*/ 59 h 126"/>
                <a:gd name="T34" fmla="*/ 2 w 181"/>
                <a:gd name="T35" fmla="*/ 61 h 126"/>
                <a:gd name="T36" fmla="*/ 4 w 181"/>
                <a:gd name="T37" fmla="*/ 63 h 126"/>
                <a:gd name="T38" fmla="*/ 61 w 181"/>
                <a:gd name="T39" fmla="*/ 121 h 126"/>
                <a:gd name="T40" fmla="*/ 63 w 181"/>
                <a:gd name="T41" fmla="*/ 122 h 126"/>
                <a:gd name="T42" fmla="*/ 66 w 181"/>
                <a:gd name="T43" fmla="*/ 124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4 h 126"/>
                <a:gd name="T52" fmla="*/ 80 w 181"/>
                <a:gd name="T53" fmla="*/ 122 h 126"/>
                <a:gd name="T54" fmla="*/ 82 w 181"/>
                <a:gd name="T55" fmla="*/ 121 h 126"/>
                <a:gd name="T56" fmla="*/ 176 w 181"/>
                <a:gd name="T57" fmla="*/ 26 h 126"/>
                <a:gd name="T58" fmla="*/ 178 w 181"/>
                <a:gd name="T59" fmla="*/ 24 h 126"/>
                <a:gd name="T60" fmla="*/ 180 w 181"/>
                <a:gd name="T61" fmla="*/ 21 h 126"/>
                <a:gd name="T62" fmla="*/ 180 w 181"/>
                <a:gd name="T63" fmla="*/ 17 h 126"/>
                <a:gd name="T64" fmla="*/ 181 w 181"/>
                <a:gd name="T65" fmla="*/ 15 h 126"/>
                <a:gd name="T66" fmla="*/ 180 w 181"/>
                <a:gd name="T67" fmla="*/ 12 h 126"/>
                <a:gd name="T68" fmla="*/ 180 w 181"/>
                <a:gd name="T69" fmla="*/ 9 h 126"/>
                <a:gd name="T70" fmla="*/ 178 w 181"/>
                <a:gd name="T71" fmla="*/ 6 h 126"/>
                <a:gd name="T72" fmla="*/ 176 w 181"/>
                <a:gd name="T73" fmla="*/ 4 h 126"/>
                <a:gd name="T74" fmla="*/ 172 w 181"/>
                <a:gd name="T75" fmla="*/ 1 h 126"/>
                <a:gd name="T76" fmla="*/ 166 w 181"/>
                <a:gd name="T77" fmla="*/ 0 h 126"/>
                <a:gd name="T78" fmla="*/ 160 w 181"/>
                <a:gd name="T79" fmla="*/ 1 h 126"/>
                <a:gd name="T80" fmla="*/ 156 w 181"/>
                <a:gd name="T81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" h="126">
                  <a:moveTo>
                    <a:pt x="156" y="4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5" y="38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6" y="124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4"/>
                  </a:lnTo>
                  <a:lnTo>
                    <a:pt x="80" y="122"/>
                  </a:lnTo>
                  <a:lnTo>
                    <a:pt x="82" y="121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0" y="17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2" y="1"/>
                  </a:lnTo>
                  <a:lnTo>
                    <a:pt x="166" y="0"/>
                  </a:lnTo>
                  <a:lnTo>
                    <a:pt x="160" y="1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5">
              <a:extLst>
                <a:ext uri="{FF2B5EF4-FFF2-40B4-BE49-F238E27FC236}">
                  <a16:creationId xmlns:a16="http://schemas.microsoft.com/office/drawing/2014/main" id="{BDC5D1A9-F5F0-49D8-A3E5-358FF393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04951"/>
              <a:ext cx="57150" cy="39688"/>
            </a:xfrm>
            <a:custGeom>
              <a:avLst/>
              <a:gdLst>
                <a:gd name="T0" fmla="*/ 156 w 181"/>
                <a:gd name="T1" fmla="*/ 4 h 124"/>
                <a:gd name="T2" fmla="*/ 71 w 181"/>
                <a:gd name="T3" fmla="*/ 88 h 124"/>
                <a:gd name="T4" fmla="*/ 25 w 181"/>
                <a:gd name="T5" fmla="*/ 41 h 124"/>
                <a:gd name="T6" fmla="*/ 23 w 181"/>
                <a:gd name="T7" fmla="*/ 39 h 124"/>
                <a:gd name="T8" fmla="*/ 20 w 181"/>
                <a:gd name="T9" fmla="*/ 38 h 124"/>
                <a:gd name="T10" fmla="*/ 18 w 181"/>
                <a:gd name="T11" fmla="*/ 37 h 124"/>
                <a:gd name="T12" fmla="*/ 15 w 181"/>
                <a:gd name="T13" fmla="*/ 37 h 124"/>
                <a:gd name="T14" fmla="*/ 11 w 181"/>
                <a:gd name="T15" fmla="*/ 37 h 124"/>
                <a:gd name="T16" fmla="*/ 9 w 181"/>
                <a:gd name="T17" fmla="*/ 38 h 124"/>
                <a:gd name="T18" fmla="*/ 6 w 181"/>
                <a:gd name="T19" fmla="*/ 39 h 124"/>
                <a:gd name="T20" fmla="*/ 4 w 181"/>
                <a:gd name="T21" fmla="*/ 41 h 124"/>
                <a:gd name="T22" fmla="*/ 2 w 181"/>
                <a:gd name="T23" fmla="*/ 43 h 124"/>
                <a:gd name="T24" fmla="*/ 1 w 181"/>
                <a:gd name="T25" fmla="*/ 47 h 124"/>
                <a:gd name="T26" fmla="*/ 0 w 181"/>
                <a:gd name="T27" fmla="*/ 49 h 124"/>
                <a:gd name="T28" fmla="*/ 0 w 181"/>
                <a:gd name="T29" fmla="*/ 52 h 124"/>
                <a:gd name="T30" fmla="*/ 0 w 181"/>
                <a:gd name="T31" fmla="*/ 55 h 124"/>
                <a:gd name="T32" fmla="*/ 1 w 181"/>
                <a:gd name="T33" fmla="*/ 57 h 124"/>
                <a:gd name="T34" fmla="*/ 2 w 181"/>
                <a:gd name="T35" fmla="*/ 61 h 124"/>
                <a:gd name="T36" fmla="*/ 4 w 181"/>
                <a:gd name="T37" fmla="*/ 63 h 124"/>
                <a:gd name="T38" fmla="*/ 61 w 181"/>
                <a:gd name="T39" fmla="*/ 119 h 124"/>
                <a:gd name="T40" fmla="*/ 63 w 181"/>
                <a:gd name="T41" fmla="*/ 122 h 124"/>
                <a:gd name="T42" fmla="*/ 66 w 181"/>
                <a:gd name="T43" fmla="*/ 123 h 124"/>
                <a:gd name="T44" fmla="*/ 68 w 181"/>
                <a:gd name="T45" fmla="*/ 124 h 124"/>
                <a:gd name="T46" fmla="*/ 71 w 181"/>
                <a:gd name="T47" fmla="*/ 124 h 124"/>
                <a:gd name="T48" fmla="*/ 74 w 181"/>
                <a:gd name="T49" fmla="*/ 124 h 124"/>
                <a:gd name="T50" fmla="*/ 77 w 181"/>
                <a:gd name="T51" fmla="*/ 123 h 124"/>
                <a:gd name="T52" fmla="*/ 80 w 181"/>
                <a:gd name="T53" fmla="*/ 122 h 124"/>
                <a:gd name="T54" fmla="*/ 82 w 181"/>
                <a:gd name="T55" fmla="*/ 119 h 124"/>
                <a:gd name="T56" fmla="*/ 176 w 181"/>
                <a:gd name="T57" fmla="*/ 25 h 124"/>
                <a:gd name="T58" fmla="*/ 178 w 181"/>
                <a:gd name="T59" fmla="*/ 23 h 124"/>
                <a:gd name="T60" fmla="*/ 180 w 181"/>
                <a:gd name="T61" fmla="*/ 20 h 124"/>
                <a:gd name="T62" fmla="*/ 180 w 181"/>
                <a:gd name="T63" fmla="*/ 18 h 124"/>
                <a:gd name="T64" fmla="*/ 181 w 181"/>
                <a:gd name="T65" fmla="*/ 14 h 124"/>
                <a:gd name="T66" fmla="*/ 180 w 181"/>
                <a:gd name="T67" fmla="*/ 11 h 124"/>
                <a:gd name="T68" fmla="*/ 180 w 181"/>
                <a:gd name="T69" fmla="*/ 9 h 124"/>
                <a:gd name="T70" fmla="*/ 178 w 181"/>
                <a:gd name="T71" fmla="*/ 6 h 124"/>
                <a:gd name="T72" fmla="*/ 176 w 181"/>
                <a:gd name="T73" fmla="*/ 4 h 124"/>
                <a:gd name="T74" fmla="*/ 174 w 181"/>
                <a:gd name="T75" fmla="*/ 2 h 124"/>
                <a:gd name="T76" fmla="*/ 172 w 181"/>
                <a:gd name="T77" fmla="*/ 1 h 124"/>
                <a:gd name="T78" fmla="*/ 169 w 181"/>
                <a:gd name="T79" fmla="*/ 0 h 124"/>
                <a:gd name="T80" fmla="*/ 166 w 181"/>
                <a:gd name="T81" fmla="*/ 0 h 124"/>
                <a:gd name="T82" fmla="*/ 163 w 181"/>
                <a:gd name="T83" fmla="*/ 0 h 124"/>
                <a:gd name="T84" fmla="*/ 160 w 181"/>
                <a:gd name="T85" fmla="*/ 1 h 124"/>
                <a:gd name="T86" fmla="*/ 158 w 181"/>
                <a:gd name="T87" fmla="*/ 2 h 124"/>
                <a:gd name="T88" fmla="*/ 156 w 181"/>
                <a:gd name="T89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4">
                  <a:moveTo>
                    <a:pt x="156" y="4"/>
                  </a:moveTo>
                  <a:lnTo>
                    <a:pt x="71" y="88"/>
                  </a:lnTo>
                  <a:lnTo>
                    <a:pt x="25" y="41"/>
                  </a:lnTo>
                  <a:lnTo>
                    <a:pt x="23" y="39"/>
                  </a:lnTo>
                  <a:lnTo>
                    <a:pt x="20" y="38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9" y="38"/>
                  </a:lnTo>
                  <a:lnTo>
                    <a:pt x="6" y="39"/>
                  </a:lnTo>
                  <a:lnTo>
                    <a:pt x="4" y="41"/>
                  </a:lnTo>
                  <a:lnTo>
                    <a:pt x="2" y="43"/>
                  </a:lnTo>
                  <a:lnTo>
                    <a:pt x="1" y="47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19"/>
                  </a:lnTo>
                  <a:lnTo>
                    <a:pt x="63" y="122"/>
                  </a:lnTo>
                  <a:lnTo>
                    <a:pt x="66" y="123"/>
                  </a:lnTo>
                  <a:lnTo>
                    <a:pt x="68" y="124"/>
                  </a:lnTo>
                  <a:lnTo>
                    <a:pt x="71" y="124"/>
                  </a:lnTo>
                  <a:lnTo>
                    <a:pt x="74" y="124"/>
                  </a:lnTo>
                  <a:lnTo>
                    <a:pt x="77" y="123"/>
                  </a:lnTo>
                  <a:lnTo>
                    <a:pt x="80" y="122"/>
                  </a:lnTo>
                  <a:lnTo>
                    <a:pt x="82" y="119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0" y="18"/>
                  </a:lnTo>
                  <a:lnTo>
                    <a:pt x="181" y="14"/>
                  </a:lnTo>
                  <a:lnTo>
                    <a:pt x="180" y="11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1"/>
                  </a:lnTo>
                  <a:lnTo>
                    <a:pt x="158" y="2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6">
              <a:extLst>
                <a:ext uri="{FF2B5EF4-FFF2-40B4-BE49-F238E27FC236}">
                  <a16:creationId xmlns:a16="http://schemas.microsoft.com/office/drawing/2014/main" id="{278B32CE-AB18-449A-BF1F-7A8DEFF0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58926"/>
              <a:ext cx="57150" cy="39688"/>
            </a:xfrm>
            <a:custGeom>
              <a:avLst/>
              <a:gdLst>
                <a:gd name="T0" fmla="*/ 156 w 181"/>
                <a:gd name="T1" fmla="*/ 5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40 h 126"/>
                <a:gd name="T10" fmla="*/ 18 w 181"/>
                <a:gd name="T11" fmla="*/ 39 h 126"/>
                <a:gd name="T12" fmla="*/ 15 w 181"/>
                <a:gd name="T13" fmla="*/ 39 h 126"/>
                <a:gd name="T14" fmla="*/ 11 w 181"/>
                <a:gd name="T15" fmla="*/ 39 h 126"/>
                <a:gd name="T16" fmla="*/ 9 w 181"/>
                <a:gd name="T17" fmla="*/ 40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6 h 126"/>
                <a:gd name="T24" fmla="*/ 1 w 181"/>
                <a:gd name="T25" fmla="*/ 49 h 126"/>
                <a:gd name="T26" fmla="*/ 0 w 181"/>
                <a:gd name="T27" fmla="*/ 51 h 126"/>
                <a:gd name="T28" fmla="*/ 0 w 181"/>
                <a:gd name="T29" fmla="*/ 54 h 126"/>
                <a:gd name="T30" fmla="*/ 0 w 181"/>
                <a:gd name="T31" fmla="*/ 57 h 126"/>
                <a:gd name="T32" fmla="*/ 1 w 181"/>
                <a:gd name="T33" fmla="*/ 60 h 126"/>
                <a:gd name="T34" fmla="*/ 2 w 181"/>
                <a:gd name="T35" fmla="*/ 63 h 126"/>
                <a:gd name="T36" fmla="*/ 4 w 181"/>
                <a:gd name="T37" fmla="*/ 65 h 126"/>
                <a:gd name="T38" fmla="*/ 61 w 181"/>
                <a:gd name="T39" fmla="*/ 122 h 126"/>
                <a:gd name="T40" fmla="*/ 63 w 181"/>
                <a:gd name="T41" fmla="*/ 124 h 126"/>
                <a:gd name="T42" fmla="*/ 66 w 181"/>
                <a:gd name="T43" fmla="*/ 125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5 h 126"/>
                <a:gd name="T52" fmla="*/ 80 w 181"/>
                <a:gd name="T53" fmla="*/ 124 h 126"/>
                <a:gd name="T54" fmla="*/ 82 w 181"/>
                <a:gd name="T55" fmla="*/ 122 h 126"/>
                <a:gd name="T56" fmla="*/ 176 w 181"/>
                <a:gd name="T57" fmla="*/ 27 h 126"/>
                <a:gd name="T58" fmla="*/ 178 w 181"/>
                <a:gd name="T59" fmla="*/ 24 h 126"/>
                <a:gd name="T60" fmla="*/ 180 w 181"/>
                <a:gd name="T61" fmla="*/ 22 h 126"/>
                <a:gd name="T62" fmla="*/ 180 w 181"/>
                <a:gd name="T63" fmla="*/ 19 h 126"/>
                <a:gd name="T64" fmla="*/ 181 w 181"/>
                <a:gd name="T65" fmla="*/ 16 h 126"/>
                <a:gd name="T66" fmla="*/ 180 w 181"/>
                <a:gd name="T67" fmla="*/ 12 h 126"/>
                <a:gd name="T68" fmla="*/ 180 w 181"/>
                <a:gd name="T69" fmla="*/ 10 h 126"/>
                <a:gd name="T70" fmla="*/ 178 w 181"/>
                <a:gd name="T71" fmla="*/ 7 h 126"/>
                <a:gd name="T72" fmla="*/ 176 w 181"/>
                <a:gd name="T73" fmla="*/ 5 h 126"/>
                <a:gd name="T74" fmla="*/ 174 w 181"/>
                <a:gd name="T75" fmla="*/ 3 h 126"/>
                <a:gd name="T76" fmla="*/ 172 w 181"/>
                <a:gd name="T77" fmla="*/ 2 h 126"/>
                <a:gd name="T78" fmla="*/ 169 w 181"/>
                <a:gd name="T79" fmla="*/ 1 h 126"/>
                <a:gd name="T80" fmla="*/ 166 w 181"/>
                <a:gd name="T81" fmla="*/ 0 h 126"/>
                <a:gd name="T82" fmla="*/ 163 w 181"/>
                <a:gd name="T83" fmla="*/ 1 h 126"/>
                <a:gd name="T84" fmla="*/ 160 w 181"/>
                <a:gd name="T85" fmla="*/ 2 h 126"/>
                <a:gd name="T86" fmla="*/ 158 w 181"/>
                <a:gd name="T87" fmla="*/ 3 h 126"/>
                <a:gd name="T88" fmla="*/ 156 w 181"/>
                <a:gd name="T89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6">
                  <a:moveTo>
                    <a:pt x="156" y="5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1" y="39"/>
                  </a:lnTo>
                  <a:lnTo>
                    <a:pt x="9" y="40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1" y="122"/>
                  </a:lnTo>
                  <a:lnTo>
                    <a:pt x="63" y="124"/>
                  </a:lnTo>
                  <a:lnTo>
                    <a:pt x="66" y="125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0" y="124"/>
                  </a:lnTo>
                  <a:lnTo>
                    <a:pt x="82" y="122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0" y="19"/>
                  </a:lnTo>
                  <a:lnTo>
                    <a:pt x="181" y="16"/>
                  </a:lnTo>
                  <a:lnTo>
                    <a:pt x="180" y="12"/>
                  </a:lnTo>
                  <a:lnTo>
                    <a:pt x="180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63" y="1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F4CDE6-0728-44A3-8D62-5EA78D67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71" y="1836272"/>
            <a:ext cx="4880639" cy="34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1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753343" y="317934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Budget By Category And Segment</a:t>
            </a: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12/20/2021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57FE7-A894-4D1E-AF19-8E26CFA76AF4}"/>
              </a:ext>
            </a:extLst>
          </p:cNvPr>
          <p:cNvSpPr txBox="1"/>
          <p:nvPr/>
        </p:nvSpPr>
        <p:spPr>
          <a:xfrm>
            <a:off x="1338183" y="3041191"/>
            <a:ext cx="399272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Accessory has the largest type of Budget which accounted for 132bn. 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010A55-E78B-465B-AADB-8ADD11630F6C}"/>
              </a:ext>
            </a:extLst>
          </p:cNvPr>
          <p:cNvSpPr/>
          <p:nvPr/>
        </p:nvSpPr>
        <p:spPr>
          <a:xfrm>
            <a:off x="561730" y="2967938"/>
            <a:ext cx="584840" cy="584840"/>
          </a:xfrm>
          <a:prstGeom prst="ellipse">
            <a:avLst/>
          </a:prstGeom>
          <a:solidFill>
            <a:srgbClr val="E48592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2748B-A6BE-4159-A5A8-6EC820DCA0B5}"/>
              </a:ext>
            </a:extLst>
          </p:cNvPr>
          <p:cNvGrpSpPr/>
          <p:nvPr/>
        </p:nvGrpSpPr>
        <p:grpSpPr>
          <a:xfrm>
            <a:off x="753343" y="3116689"/>
            <a:ext cx="220663" cy="287338"/>
            <a:chOff x="11066463" y="1360488"/>
            <a:chExt cx="220663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0" name="Freeform 180">
              <a:extLst>
                <a:ext uri="{FF2B5EF4-FFF2-40B4-BE49-F238E27FC236}">
                  <a16:creationId xmlns:a16="http://schemas.microsoft.com/office/drawing/2014/main" id="{A29AD480-0776-46B3-97B5-2BD5C090C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6463" y="1360488"/>
              <a:ext cx="220663" cy="287338"/>
            </a:xfrm>
            <a:custGeom>
              <a:avLst/>
              <a:gdLst>
                <a:gd name="T0" fmla="*/ 30 w 691"/>
                <a:gd name="T1" fmla="*/ 871 h 901"/>
                <a:gd name="T2" fmla="*/ 30 w 691"/>
                <a:gd name="T3" fmla="*/ 30 h 901"/>
                <a:gd name="T4" fmla="*/ 421 w 691"/>
                <a:gd name="T5" fmla="*/ 30 h 901"/>
                <a:gd name="T6" fmla="*/ 421 w 691"/>
                <a:gd name="T7" fmla="*/ 254 h 901"/>
                <a:gd name="T8" fmla="*/ 421 w 691"/>
                <a:gd name="T9" fmla="*/ 258 h 901"/>
                <a:gd name="T10" fmla="*/ 422 w 691"/>
                <a:gd name="T11" fmla="*/ 261 h 901"/>
                <a:gd name="T12" fmla="*/ 423 w 691"/>
                <a:gd name="T13" fmla="*/ 263 h 901"/>
                <a:gd name="T14" fmla="*/ 425 w 691"/>
                <a:gd name="T15" fmla="*/ 265 h 901"/>
                <a:gd name="T16" fmla="*/ 427 w 691"/>
                <a:gd name="T17" fmla="*/ 267 h 901"/>
                <a:gd name="T18" fmla="*/ 429 w 691"/>
                <a:gd name="T19" fmla="*/ 268 h 901"/>
                <a:gd name="T20" fmla="*/ 432 w 691"/>
                <a:gd name="T21" fmla="*/ 269 h 901"/>
                <a:gd name="T22" fmla="*/ 436 w 691"/>
                <a:gd name="T23" fmla="*/ 269 h 901"/>
                <a:gd name="T24" fmla="*/ 660 w 691"/>
                <a:gd name="T25" fmla="*/ 269 h 901"/>
                <a:gd name="T26" fmla="*/ 660 w 691"/>
                <a:gd name="T27" fmla="*/ 871 h 901"/>
                <a:gd name="T28" fmla="*/ 30 w 691"/>
                <a:gd name="T29" fmla="*/ 871 h 901"/>
                <a:gd name="T30" fmla="*/ 450 w 691"/>
                <a:gd name="T31" fmla="*/ 52 h 901"/>
                <a:gd name="T32" fmla="*/ 640 w 691"/>
                <a:gd name="T33" fmla="*/ 239 h 901"/>
                <a:gd name="T34" fmla="*/ 450 w 691"/>
                <a:gd name="T35" fmla="*/ 239 h 901"/>
                <a:gd name="T36" fmla="*/ 450 w 691"/>
                <a:gd name="T37" fmla="*/ 52 h 901"/>
                <a:gd name="T38" fmla="*/ 686 w 691"/>
                <a:gd name="T39" fmla="*/ 244 h 901"/>
                <a:gd name="T40" fmla="*/ 446 w 691"/>
                <a:gd name="T41" fmla="*/ 4 h 901"/>
                <a:gd name="T42" fmla="*/ 444 w 691"/>
                <a:gd name="T43" fmla="*/ 2 h 901"/>
                <a:gd name="T44" fmla="*/ 441 w 691"/>
                <a:gd name="T45" fmla="*/ 1 h 901"/>
                <a:gd name="T46" fmla="*/ 439 w 691"/>
                <a:gd name="T47" fmla="*/ 0 h 901"/>
                <a:gd name="T48" fmla="*/ 436 w 691"/>
                <a:gd name="T49" fmla="*/ 0 h 901"/>
                <a:gd name="T50" fmla="*/ 15 w 691"/>
                <a:gd name="T51" fmla="*/ 0 h 901"/>
                <a:gd name="T52" fmla="*/ 12 w 691"/>
                <a:gd name="T53" fmla="*/ 0 h 901"/>
                <a:gd name="T54" fmla="*/ 9 w 691"/>
                <a:gd name="T55" fmla="*/ 1 h 901"/>
                <a:gd name="T56" fmla="*/ 6 w 691"/>
                <a:gd name="T57" fmla="*/ 2 h 901"/>
                <a:gd name="T58" fmla="*/ 4 w 691"/>
                <a:gd name="T59" fmla="*/ 4 h 901"/>
                <a:gd name="T60" fmla="*/ 2 w 691"/>
                <a:gd name="T61" fmla="*/ 6 h 901"/>
                <a:gd name="T62" fmla="*/ 1 w 691"/>
                <a:gd name="T63" fmla="*/ 9 h 901"/>
                <a:gd name="T64" fmla="*/ 0 w 691"/>
                <a:gd name="T65" fmla="*/ 11 h 901"/>
                <a:gd name="T66" fmla="*/ 0 w 691"/>
                <a:gd name="T67" fmla="*/ 15 h 901"/>
                <a:gd name="T68" fmla="*/ 0 w 691"/>
                <a:gd name="T69" fmla="*/ 886 h 901"/>
                <a:gd name="T70" fmla="*/ 0 w 691"/>
                <a:gd name="T71" fmla="*/ 889 h 901"/>
                <a:gd name="T72" fmla="*/ 1 w 691"/>
                <a:gd name="T73" fmla="*/ 891 h 901"/>
                <a:gd name="T74" fmla="*/ 2 w 691"/>
                <a:gd name="T75" fmla="*/ 894 h 901"/>
                <a:gd name="T76" fmla="*/ 4 w 691"/>
                <a:gd name="T77" fmla="*/ 897 h 901"/>
                <a:gd name="T78" fmla="*/ 6 w 691"/>
                <a:gd name="T79" fmla="*/ 898 h 901"/>
                <a:gd name="T80" fmla="*/ 9 w 691"/>
                <a:gd name="T81" fmla="*/ 900 h 901"/>
                <a:gd name="T82" fmla="*/ 12 w 691"/>
                <a:gd name="T83" fmla="*/ 900 h 901"/>
                <a:gd name="T84" fmla="*/ 15 w 691"/>
                <a:gd name="T85" fmla="*/ 901 h 901"/>
                <a:gd name="T86" fmla="*/ 676 w 691"/>
                <a:gd name="T87" fmla="*/ 901 h 901"/>
                <a:gd name="T88" fmla="*/ 678 w 691"/>
                <a:gd name="T89" fmla="*/ 900 h 901"/>
                <a:gd name="T90" fmla="*/ 682 w 691"/>
                <a:gd name="T91" fmla="*/ 900 h 901"/>
                <a:gd name="T92" fmla="*/ 684 w 691"/>
                <a:gd name="T93" fmla="*/ 898 h 901"/>
                <a:gd name="T94" fmla="*/ 686 w 691"/>
                <a:gd name="T95" fmla="*/ 897 h 901"/>
                <a:gd name="T96" fmla="*/ 688 w 691"/>
                <a:gd name="T97" fmla="*/ 894 h 901"/>
                <a:gd name="T98" fmla="*/ 689 w 691"/>
                <a:gd name="T99" fmla="*/ 891 h 901"/>
                <a:gd name="T100" fmla="*/ 690 w 691"/>
                <a:gd name="T101" fmla="*/ 889 h 901"/>
                <a:gd name="T102" fmla="*/ 691 w 691"/>
                <a:gd name="T103" fmla="*/ 886 h 901"/>
                <a:gd name="T104" fmla="*/ 691 w 691"/>
                <a:gd name="T105" fmla="*/ 254 h 901"/>
                <a:gd name="T106" fmla="*/ 689 w 691"/>
                <a:gd name="T107" fmla="*/ 249 h 901"/>
                <a:gd name="T108" fmla="*/ 686 w 691"/>
                <a:gd name="T109" fmla="*/ 2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1" h="901">
                  <a:moveTo>
                    <a:pt x="30" y="871"/>
                  </a:moveTo>
                  <a:lnTo>
                    <a:pt x="30" y="30"/>
                  </a:lnTo>
                  <a:lnTo>
                    <a:pt x="421" y="30"/>
                  </a:lnTo>
                  <a:lnTo>
                    <a:pt x="421" y="254"/>
                  </a:lnTo>
                  <a:lnTo>
                    <a:pt x="421" y="258"/>
                  </a:lnTo>
                  <a:lnTo>
                    <a:pt x="422" y="261"/>
                  </a:lnTo>
                  <a:lnTo>
                    <a:pt x="423" y="263"/>
                  </a:lnTo>
                  <a:lnTo>
                    <a:pt x="425" y="265"/>
                  </a:lnTo>
                  <a:lnTo>
                    <a:pt x="427" y="267"/>
                  </a:lnTo>
                  <a:lnTo>
                    <a:pt x="429" y="268"/>
                  </a:lnTo>
                  <a:lnTo>
                    <a:pt x="432" y="269"/>
                  </a:lnTo>
                  <a:lnTo>
                    <a:pt x="436" y="269"/>
                  </a:lnTo>
                  <a:lnTo>
                    <a:pt x="660" y="269"/>
                  </a:lnTo>
                  <a:lnTo>
                    <a:pt x="660" y="871"/>
                  </a:lnTo>
                  <a:lnTo>
                    <a:pt x="30" y="871"/>
                  </a:lnTo>
                  <a:close/>
                  <a:moveTo>
                    <a:pt x="450" y="52"/>
                  </a:moveTo>
                  <a:lnTo>
                    <a:pt x="640" y="239"/>
                  </a:lnTo>
                  <a:lnTo>
                    <a:pt x="450" y="239"/>
                  </a:lnTo>
                  <a:lnTo>
                    <a:pt x="450" y="52"/>
                  </a:lnTo>
                  <a:close/>
                  <a:moveTo>
                    <a:pt x="686" y="244"/>
                  </a:moveTo>
                  <a:lnTo>
                    <a:pt x="446" y="4"/>
                  </a:lnTo>
                  <a:lnTo>
                    <a:pt x="444" y="2"/>
                  </a:lnTo>
                  <a:lnTo>
                    <a:pt x="441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886"/>
                  </a:lnTo>
                  <a:lnTo>
                    <a:pt x="0" y="889"/>
                  </a:lnTo>
                  <a:lnTo>
                    <a:pt x="1" y="891"/>
                  </a:lnTo>
                  <a:lnTo>
                    <a:pt x="2" y="894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0"/>
                  </a:lnTo>
                  <a:lnTo>
                    <a:pt x="12" y="900"/>
                  </a:lnTo>
                  <a:lnTo>
                    <a:pt x="15" y="901"/>
                  </a:lnTo>
                  <a:lnTo>
                    <a:pt x="676" y="901"/>
                  </a:lnTo>
                  <a:lnTo>
                    <a:pt x="678" y="900"/>
                  </a:lnTo>
                  <a:lnTo>
                    <a:pt x="682" y="900"/>
                  </a:lnTo>
                  <a:lnTo>
                    <a:pt x="684" y="898"/>
                  </a:lnTo>
                  <a:lnTo>
                    <a:pt x="686" y="897"/>
                  </a:lnTo>
                  <a:lnTo>
                    <a:pt x="688" y="894"/>
                  </a:lnTo>
                  <a:lnTo>
                    <a:pt x="689" y="891"/>
                  </a:lnTo>
                  <a:lnTo>
                    <a:pt x="690" y="889"/>
                  </a:lnTo>
                  <a:lnTo>
                    <a:pt x="691" y="886"/>
                  </a:lnTo>
                  <a:lnTo>
                    <a:pt x="691" y="254"/>
                  </a:lnTo>
                  <a:lnTo>
                    <a:pt x="689" y="249"/>
                  </a:lnTo>
                  <a:lnTo>
                    <a:pt x="68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1">
              <a:extLst>
                <a:ext uri="{FF2B5EF4-FFF2-40B4-BE49-F238E27FC236}">
                  <a16:creationId xmlns:a16="http://schemas.microsoft.com/office/drawing/2014/main" id="{DEECE333-C409-4CEA-9FE2-44E0B53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474788"/>
              <a:ext cx="57150" cy="9525"/>
            </a:xfrm>
            <a:custGeom>
              <a:avLst/>
              <a:gdLst>
                <a:gd name="T0" fmla="*/ 167 w 182"/>
                <a:gd name="T1" fmla="*/ 0 h 31"/>
                <a:gd name="T2" fmla="*/ 15 w 182"/>
                <a:gd name="T3" fmla="*/ 0 h 31"/>
                <a:gd name="T4" fmla="*/ 13 w 182"/>
                <a:gd name="T5" fmla="*/ 1 h 31"/>
                <a:gd name="T6" fmla="*/ 10 w 182"/>
                <a:gd name="T7" fmla="*/ 2 h 31"/>
                <a:gd name="T8" fmla="*/ 8 w 182"/>
                <a:gd name="T9" fmla="*/ 3 h 31"/>
                <a:gd name="T10" fmla="*/ 5 w 182"/>
                <a:gd name="T11" fmla="*/ 6 h 31"/>
                <a:gd name="T12" fmla="*/ 4 w 182"/>
                <a:gd name="T13" fmla="*/ 8 h 31"/>
                <a:gd name="T14" fmla="*/ 1 w 182"/>
                <a:gd name="T15" fmla="*/ 10 h 31"/>
                <a:gd name="T16" fmla="*/ 1 w 182"/>
                <a:gd name="T17" fmla="*/ 13 h 31"/>
                <a:gd name="T18" fmla="*/ 0 w 182"/>
                <a:gd name="T19" fmla="*/ 15 h 31"/>
                <a:gd name="T20" fmla="*/ 1 w 182"/>
                <a:gd name="T21" fmla="*/ 20 h 31"/>
                <a:gd name="T22" fmla="*/ 1 w 182"/>
                <a:gd name="T23" fmla="*/ 22 h 31"/>
                <a:gd name="T24" fmla="*/ 4 w 182"/>
                <a:gd name="T25" fmla="*/ 25 h 31"/>
                <a:gd name="T26" fmla="*/ 5 w 182"/>
                <a:gd name="T27" fmla="*/ 27 h 31"/>
                <a:gd name="T28" fmla="*/ 8 w 182"/>
                <a:gd name="T29" fmla="*/ 28 h 31"/>
                <a:gd name="T30" fmla="*/ 10 w 182"/>
                <a:gd name="T31" fmla="*/ 30 h 31"/>
                <a:gd name="T32" fmla="*/ 13 w 182"/>
                <a:gd name="T33" fmla="*/ 30 h 31"/>
                <a:gd name="T34" fmla="*/ 15 w 182"/>
                <a:gd name="T35" fmla="*/ 31 h 31"/>
                <a:gd name="T36" fmla="*/ 167 w 182"/>
                <a:gd name="T37" fmla="*/ 31 h 31"/>
                <a:gd name="T38" fmla="*/ 171 w 182"/>
                <a:gd name="T39" fmla="*/ 30 h 31"/>
                <a:gd name="T40" fmla="*/ 173 w 182"/>
                <a:gd name="T41" fmla="*/ 30 h 31"/>
                <a:gd name="T42" fmla="*/ 176 w 182"/>
                <a:gd name="T43" fmla="*/ 28 h 31"/>
                <a:gd name="T44" fmla="*/ 178 w 182"/>
                <a:gd name="T45" fmla="*/ 27 h 31"/>
                <a:gd name="T46" fmla="*/ 180 w 182"/>
                <a:gd name="T47" fmla="*/ 25 h 31"/>
                <a:gd name="T48" fmla="*/ 181 w 182"/>
                <a:gd name="T49" fmla="*/ 22 h 31"/>
                <a:gd name="T50" fmla="*/ 182 w 182"/>
                <a:gd name="T51" fmla="*/ 20 h 31"/>
                <a:gd name="T52" fmla="*/ 182 w 182"/>
                <a:gd name="T53" fmla="*/ 15 h 31"/>
                <a:gd name="T54" fmla="*/ 182 w 182"/>
                <a:gd name="T55" fmla="*/ 13 h 31"/>
                <a:gd name="T56" fmla="*/ 181 w 182"/>
                <a:gd name="T57" fmla="*/ 10 h 31"/>
                <a:gd name="T58" fmla="*/ 180 w 182"/>
                <a:gd name="T59" fmla="*/ 8 h 31"/>
                <a:gd name="T60" fmla="*/ 178 w 182"/>
                <a:gd name="T61" fmla="*/ 6 h 31"/>
                <a:gd name="T62" fmla="*/ 176 w 182"/>
                <a:gd name="T63" fmla="*/ 3 h 31"/>
                <a:gd name="T64" fmla="*/ 173 w 182"/>
                <a:gd name="T65" fmla="*/ 2 h 31"/>
                <a:gd name="T66" fmla="*/ 171 w 182"/>
                <a:gd name="T67" fmla="*/ 1 h 31"/>
                <a:gd name="T68" fmla="*/ 167 w 182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1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67" y="31"/>
                  </a:lnTo>
                  <a:lnTo>
                    <a:pt x="171" y="30"/>
                  </a:lnTo>
                  <a:lnTo>
                    <a:pt x="173" y="30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0" y="25"/>
                  </a:lnTo>
                  <a:lnTo>
                    <a:pt x="181" y="22"/>
                  </a:lnTo>
                  <a:lnTo>
                    <a:pt x="182" y="20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3"/>
                  </a:lnTo>
                  <a:lnTo>
                    <a:pt x="173" y="2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2">
              <a:extLst>
                <a:ext uri="{FF2B5EF4-FFF2-40B4-BE49-F238E27FC236}">
                  <a16:creationId xmlns:a16="http://schemas.microsoft.com/office/drawing/2014/main" id="{6A62211F-2337-474E-98A3-F13ADD55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2241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0 h 30"/>
                <a:gd name="T6" fmla="*/ 10 w 182"/>
                <a:gd name="T7" fmla="*/ 1 h 30"/>
                <a:gd name="T8" fmla="*/ 8 w 182"/>
                <a:gd name="T9" fmla="*/ 2 h 30"/>
                <a:gd name="T10" fmla="*/ 5 w 182"/>
                <a:gd name="T11" fmla="*/ 4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2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2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2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2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4 h 30"/>
                <a:gd name="T62" fmla="*/ 176 w 182"/>
                <a:gd name="T63" fmla="*/ 2 h 30"/>
                <a:gd name="T64" fmla="*/ 173 w 182"/>
                <a:gd name="T65" fmla="*/ 1 h 30"/>
                <a:gd name="T66" fmla="*/ 171 w 182"/>
                <a:gd name="T67" fmla="*/ 0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2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2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2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3" y="1"/>
                  </a:lnTo>
                  <a:lnTo>
                    <a:pt x="171" y="0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3">
              <a:extLst>
                <a:ext uri="{FF2B5EF4-FFF2-40B4-BE49-F238E27FC236}">
                  <a16:creationId xmlns:a16="http://schemas.microsoft.com/office/drawing/2014/main" id="{67F3AA76-2022-4F93-8B47-5535D2B8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7956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1 h 30"/>
                <a:gd name="T6" fmla="*/ 10 w 182"/>
                <a:gd name="T7" fmla="*/ 1 h 30"/>
                <a:gd name="T8" fmla="*/ 8 w 182"/>
                <a:gd name="T9" fmla="*/ 3 h 30"/>
                <a:gd name="T10" fmla="*/ 5 w 182"/>
                <a:gd name="T11" fmla="*/ 5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3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1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1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3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5 h 30"/>
                <a:gd name="T62" fmla="*/ 176 w 182"/>
                <a:gd name="T63" fmla="*/ 3 h 30"/>
                <a:gd name="T64" fmla="*/ 173 w 182"/>
                <a:gd name="T65" fmla="*/ 1 h 30"/>
                <a:gd name="T66" fmla="*/ 171 w 182"/>
                <a:gd name="T67" fmla="*/ 1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1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5"/>
                  </a:lnTo>
                  <a:lnTo>
                    <a:pt x="176" y="3"/>
                  </a:lnTo>
                  <a:lnTo>
                    <a:pt x="173" y="1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4">
              <a:extLst>
                <a:ext uri="{FF2B5EF4-FFF2-40B4-BE49-F238E27FC236}">
                  <a16:creationId xmlns:a16="http://schemas.microsoft.com/office/drawing/2014/main" id="{74AD6DF0-E832-4776-B855-368878BB6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450976"/>
              <a:ext cx="57150" cy="39688"/>
            </a:xfrm>
            <a:custGeom>
              <a:avLst/>
              <a:gdLst>
                <a:gd name="T0" fmla="*/ 156 w 181"/>
                <a:gd name="T1" fmla="*/ 4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39 h 126"/>
                <a:gd name="T10" fmla="*/ 18 w 181"/>
                <a:gd name="T11" fmla="*/ 39 h 126"/>
                <a:gd name="T12" fmla="*/ 15 w 181"/>
                <a:gd name="T13" fmla="*/ 38 h 126"/>
                <a:gd name="T14" fmla="*/ 11 w 181"/>
                <a:gd name="T15" fmla="*/ 39 h 126"/>
                <a:gd name="T16" fmla="*/ 9 w 181"/>
                <a:gd name="T17" fmla="*/ 39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5 h 126"/>
                <a:gd name="T24" fmla="*/ 1 w 181"/>
                <a:gd name="T25" fmla="*/ 47 h 126"/>
                <a:gd name="T26" fmla="*/ 0 w 181"/>
                <a:gd name="T27" fmla="*/ 51 h 126"/>
                <a:gd name="T28" fmla="*/ 0 w 181"/>
                <a:gd name="T29" fmla="*/ 53 h 126"/>
                <a:gd name="T30" fmla="*/ 0 w 181"/>
                <a:gd name="T31" fmla="*/ 56 h 126"/>
                <a:gd name="T32" fmla="*/ 1 w 181"/>
                <a:gd name="T33" fmla="*/ 59 h 126"/>
                <a:gd name="T34" fmla="*/ 2 w 181"/>
                <a:gd name="T35" fmla="*/ 61 h 126"/>
                <a:gd name="T36" fmla="*/ 4 w 181"/>
                <a:gd name="T37" fmla="*/ 63 h 126"/>
                <a:gd name="T38" fmla="*/ 61 w 181"/>
                <a:gd name="T39" fmla="*/ 121 h 126"/>
                <a:gd name="T40" fmla="*/ 63 w 181"/>
                <a:gd name="T41" fmla="*/ 122 h 126"/>
                <a:gd name="T42" fmla="*/ 66 w 181"/>
                <a:gd name="T43" fmla="*/ 124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4 h 126"/>
                <a:gd name="T52" fmla="*/ 80 w 181"/>
                <a:gd name="T53" fmla="*/ 122 h 126"/>
                <a:gd name="T54" fmla="*/ 82 w 181"/>
                <a:gd name="T55" fmla="*/ 121 h 126"/>
                <a:gd name="T56" fmla="*/ 176 w 181"/>
                <a:gd name="T57" fmla="*/ 26 h 126"/>
                <a:gd name="T58" fmla="*/ 178 w 181"/>
                <a:gd name="T59" fmla="*/ 24 h 126"/>
                <a:gd name="T60" fmla="*/ 180 w 181"/>
                <a:gd name="T61" fmla="*/ 21 h 126"/>
                <a:gd name="T62" fmla="*/ 180 w 181"/>
                <a:gd name="T63" fmla="*/ 17 h 126"/>
                <a:gd name="T64" fmla="*/ 181 w 181"/>
                <a:gd name="T65" fmla="*/ 15 h 126"/>
                <a:gd name="T66" fmla="*/ 180 w 181"/>
                <a:gd name="T67" fmla="*/ 12 h 126"/>
                <a:gd name="T68" fmla="*/ 180 w 181"/>
                <a:gd name="T69" fmla="*/ 9 h 126"/>
                <a:gd name="T70" fmla="*/ 178 w 181"/>
                <a:gd name="T71" fmla="*/ 6 h 126"/>
                <a:gd name="T72" fmla="*/ 176 w 181"/>
                <a:gd name="T73" fmla="*/ 4 h 126"/>
                <a:gd name="T74" fmla="*/ 172 w 181"/>
                <a:gd name="T75" fmla="*/ 1 h 126"/>
                <a:gd name="T76" fmla="*/ 166 w 181"/>
                <a:gd name="T77" fmla="*/ 0 h 126"/>
                <a:gd name="T78" fmla="*/ 160 w 181"/>
                <a:gd name="T79" fmla="*/ 1 h 126"/>
                <a:gd name="T80" fmla="*/ 156 w 181"/>
                <a:gd name="T81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" h="126">
                  <a:moveTo>
                    <a:pt x="156" y="4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5" y="38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6" y="124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4"/>
                  </a:lnTo>
                  <a:lnTo>
                    <a:pt x="80" y="122"/>
                  </a:lnTo>
                  <a:lnTo>
                    <a:pt x="82" y="121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0" y="17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2" y="1"/>
                  </a:lnTo>
                  <a:lnTo>
                    <a:pt x="166" y="0"/>
                  </a:lnTo>
                  <a:lnTo>
                    <a:pt x="160" y="1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5">
              <a:extLst>
                <a:ext uri="{FF2B5EF4-FFF2-40B4-BE49-F238E27FC236}">
                  <a16:creationId xmlns:a16="http://schemas.microsoft.com/office/drawing/2014/main" id="{BDC5D1A9-F5F0-49D8-A3E5-358FF393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04951"/>
              <a:ext cx="57150" cy="39688"/>
            </a:xfrm>
            <a:custGeom>
              <a:avLst/>
              <a:gdLst>
                <a:gd name="T0" fmla="*/ 156 w 181"/>
                <a:gd name="T1" fmla="*/ 4 h 124"/>
                <a:gd name="T2" fmla="*/ 71 w 181"/>
                <a:gd name="T3" fmla="*/ 88 h 124"/>
                <a:gd name="T4" fmla="*/ 25 w 181"/>
                <a:gd name="T5" fmla="*/ 41 h 124"/>
                <a:gd name="T6" fmla="*/ 23 w 181"/>
                <a:gd name="T7" fmla="*/ 39 h 124"/>
                <a:gd name="T8" fmla="*/ 20 w 181"/>
                <a:gd name="T9" fmla="*/ 38 h 124"/>
                <a:gd name="T10" fmla="*/ 18 w 181"/>
                <a:gd name="T11" fmla="*/ 37 h 124"/>
                <a:gd name="T12" fmla="*/ 15 w 181"/>
                <a:gd name="T13" fmla="*/ 37 h 124"/>
                <a:gd name="T14" fmla="*/ 11 w 181"/>
                <a:gd name="T15" fmla="*/ 37 h 124"/>
                <a:gd name="T16" fmla="*/ 9 w 181"/>
                <a:gd name="T17" fmla="*/ 38 h 124"/>
                <a:gd name="T18" fmla="*/ 6 w 181"/>
                <a:gd name="T19" fmla="*/ 39 h 124"/>
                <a:gd name="T20" fmla="*/ 4 w 181"/>
                <a:gd name="T21" fmla="*/ 41 h 124"/>
                <a:gd name="T22" fmla="*/ 2 w 181"/>
                <a:gd name="T23" fmla="*/ 43 h 124"/>
                <a:gd name="T24" fmla="*/ 1 w 181"/>
                <a:gd name="T25" fmla="*/ 47 h 124"/>
                <a:gd name="T26" fmla="*/ 0 w 181"/>
                <a:gd name="T27" fmla="*/ 49 h 124"/>
                <a:gd name="T28" fmla="*/ 0 w 181"/>
                <a:gd name="T29" fmla="*/ 52 h 124"/>
                <a:gd name="T30" fmla="*/ 0 w 181"/>
                <a:gd name="T31" fmla="*/ 55 h 124"/>
                <a:gd name="T32" fmla="*/ 1 w 181"/>
                <a:gd name="T33" fmla="*/ 57 h 124"/>
                <a:gd name="T34" fmla="*/ 2 w 181"/>
                <a:gd name="T35" fmla="*/ 61 h 124"/>
                <a:gd name="T36" fmla="*/ 4 w 181"/>
                <a:gd name="T37" fmla="*/ 63 h 124"/>
                <a:gd name="T38" fmla="*/ 61 w 181"/>
                <a:gd name="T39" fmla="*/ 119 h 124"/>
                <a:gd name="T40" fmla="*/ 63 w 181"/>
                <a:gd name="T41" fmla="*/ 122 h 124"/>
                <a:gd name="T42" fmla="*/ 66 w 181"/>
                <a:gd name="T43" fmla="*/ 123 h 124"/>
                <a:gd name="T44" fmla="*/ 68 w 181"/>
                <a:gd name="T45" fmla="*/ 124 h 124"/>
                <a:gd name="T46" fmla="*/ 71 w 181"/>
                <a:gd name="T47" fmla="*/ 124 h 124"/>
                <a:gd name="T48" fmla="*/ 74 w 181"/>
                <a:gd name="T49" fmla="*/ 124 h 124"/>
                <a:gd name="T50" fmla="*/ 77 w 181"/>
                <a:gd name="T51" fmla="*/ 123 h 124"/>
                <a:gd name="T52" fmla="*/ 80 w 181"/>
                <a:gd name="T53" fmla="*/ 122 h 124"/>
                <a:gd name="T54" fmla="*/ 82 w 181"/>
                <a:gd name="T55" fmla="*/ 119 h 124"/>
                <a:gd name="T56" fmla="*/ 176 w 181"/>
                <a:gd name="T57" fmla="*/ 25 h 124"/>
                <a:gd name="T58" fmla="*/ 178 w 181"/>
                <a:gd name="T59" fmla="*/ 23 h 124"/>
                <a:gd name="T60" fmla="*/ 180 w 181"/>
                <a:gd name="T61" fmla="*/ 20 h 124"/>
                <a:gd name="T62" fmla="*/ 180 w 181"/>
                <a:gd name="T63" fmla="*/ 18 h 124"/>
                <a:gd name="T64" fmla="*/ 181 w 181"/>
                <a:gd name="T65" fmla="*/ 14 h 124"/>
                <a:gd name="T66" fmla="*/ 180 w 181"/>
                <a:gd name="T67" fmla="*/ 11 h 124"/>
                <a:gd name="T68" fmla="*/ 180 w 181"/>
                <a:gd name="T69" fmla="*/ 9 h 124"/>
                <a:gd name="T70" fmla="*/ 178 w 181"/>
                <a:gd name="T71" fmla="*/ 6 h 124"/>
                <a:gd name="T72" fmla="*/ 176 w 181"/>
                <a:gd name="T73" fmla="*/ 4 h 124"/>
                <a:gd name="T74" fmla="*/ 174 w 181"/>
                <a:gd name="T75" fmla="*/ 2 h 124"/>
                <a:gd name="T76" fmla="*/ 172 w 181"/>
                <a:gd name="T77" fmla="*/ 1 h 124"/>
                <a:gd name="T78" fmla="*/ 169 w 181"/>
                <a:gd name="T79" fmla="*/ 0 h 124"/>
                <a:gd name="T80" fmla="*/ 166 w 181"/>
                <a:gd name="T81" fmla="*/ 0 h 124"/>
                <a:gd name="T82" fmla="*/ 163 w 181"/>
                <a:gd name="T83" fmla="*/ 0 h 124"/>
                <a:gd name="T84" fmla="*/ 160 w 181"/>
                <a:gd name="T85" fmla="*/ 1 h 124"/>
                <a:gd name="T86" fmla="*/ 158 w 181"/>
                <a:gd name="T87" fmla="*/ 2 h 124"/>
                <a:gd name="T88" fmla="*/ 156 w 181"/>
                <a:gd name="T89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4">
                  <a:moveTo>
                    <a:pt x="156" y="4"/>
                  </a:moveTo>
                  <a:lnTo>
                    <a:pt x="71" y="88"/>
                  </a:lnTo>
                  <a:lnTo>
                    <a:pt x="25" y="41"/>
                  </a:lnTo>
                  <a:lnTo>
                    <a:pt x="23" y="39"/>
                  </a:lnTo>
                  <a:lnTo>
                    <a:pt x="20" y="38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9" y="38"/>
                  </a:lnTo>
                  <a:lnTo>
                    <a:pt x="6" y="39"/>
                  </a:lnTo>
                  <a:lnTo>
                    <a:pt x="4" y="41"/>
                  </a:lnTo>
                  <a:lnTo>
                    <a:pt x="2" y="43"/>
                  </a:lnTo>
                  <a:lnTo>
                    <a:pt x="1" y="47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19"/>
                  </a:lnTo>
                  <a:lnTo>
                    <a:pt x="63" y="122"/>
                  </a:lnTo>
                  <a:lnTo>
                    <a:pt x="66" y="123"/>
                  </a:lnTo>
                  <a:lnTo>
                    <a:pt x="68" y="124"/>
                  </a:lnTo>
                  <a:lnTo>
                    <a:pt x="71" y="124"/>
                  </a:lnTo>
                  <a:lnTo>
                    <a:pt x="74" y="124"/>
                  </a:lnTo>
                  <a:lnTo>
                    <a:pt x="77" y="123"/>
                  </a:lnTo>
                  <a:lnTo>
                    <a:pt x="80" y="122"/>
                  </a:lnTo>
                  <a:lnTo>
                    <a:pt x="82" y="119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0" y="18"/>
                  </a:lnTo>
                  <a:lnTo>
                    <a:pt x="181" y="14"/>
                  </a:lnTo>
                  <a:lnTo>
                    <a:pt x="180" y="11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1"/>
                  </a:lnTo>
                  <a:lnTo>
                    <a:pt x="158" y="2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6">
              <a:extLst>
                <a:ext uri="{FF2B5EF4-FFF2-40B4-BE49-F238E27FC236}">
                  <a16:creationId xmlns:a16="http://schemas.microsoft.com/office/drawing/2014/main" id="{278B32CE-AB18-449A-BF1F-7A8DEFF0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58926"/>
              <a:ext cx="57150" cy="39688"/>
            </a:xfrm>
            <a:custGeom>
              <a:avLst/>
              <a:gdLst>
                <a:gd name="T0" fmla="*/ 156 w 181"/>
                <a:gd name="T1" fmla="*/ 5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40 h 126"/>
                <a:gd name="T10" fmla="*/ 18 w 181"/>
                <a:gd name="T11" fmla="*/ 39 h 126"/>
                <a:gd name="T12" fmla="*/ 15 w 181"/>
                <a:gd name="T13" fmla="*/ 39 h 126"/>
                <a:gd name="T14" fmla="*/ 11 w 181"/>
                <a:gd name="T15" fmla="*/ 39 h 126"/>
                <a:gd name="T16" fmla="*/ 9 w 181"/>
                <a:gd name="T17" fmla="*/ 40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6 h 126"/>
                <a:gd name="T24" fmla="*/ 1 w 181"/>
                <a:gd name="T25" fmla="*/ 49 h 126"/>
                <a:gd name="T26" fmla="*/ 0 w 181"/>
                <a:gd name="T27" fmla="*/ 51 h 126"/>
                <a:gd name="T28" fmla="*/ 0 w 181"/>
                <a:gd name="T29" fmla="*/ 54 h 126"/>
                <a:gd name="T30" fmla="*/ 0 w 181"/>
                <a:gd name="T31" fmla="*/ 57 h 126"/>
                <a:gd name="T32" fmla="*/ 1 w 181"/>
                <a:gd name="T33" fmla="*/ 60 h 126"/>
                <a:gd name="T34" fmla="*/ 2 w 181"/>
                <a:gd name="T35" fmla="*/ 63 h 126"/>
                <a:gd name="T36" fmla="*/ 4 w 181"/>
                <a:gd name="T37" fmla="*/ 65 h 126"/>
                <a:gd name="T38" fmla="*/ 61 w 181"/>
                <a:gd name="T39" fmla="*/ 122 h 126"/>
                <a:gd name="T40" fmla="*/ 63 w 181"/>
                <a:gd name="T41" fmla="*/ 124 h 126"/>
                <a:gd name="T42" fmla="*/ 66 w 181"/>
                <a:gd name="T43" fmla="*/ 125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5 h 126"/>
                <a:gd name="T52" fmla="*/ 80 w 181"/>
                <a:gd name="T53" fmla="*/ 124 h 126"/>
                <a:gd name="T54" fmla="*/ 82 w 181"/>
                <a:gd name="T55" fmla="*/ 122 h 126"/>
                <a:gd name="T56" fmla="*/ 176 w 181"/>
                <a:gd name="T57" fmla="*/ 27 h 126"/>
                <a:gd name="T58" fmla="*/ 178 w 181"/>
                <a:gd name="T59" fmla="*/ 24 h 126"/>
                <a:gd name="T60" fmla="*/ 180 w 181"/>
                <a:gd name="T61" fmla="*/ 22 h 126"/>
                <a:gd name="T62" fmla="*/ 180 w 181"/>
                <a:gd name="T63" fmla="*/ 19 h 126"/>
                <a:gd name="T64" fmla="*/ 181 w 181"/>
                <a:gd name="T65" fmla="*/ 16 h 126"/>
                <a:gd name="T66" fmla="*/ 180 w 181"/>
                <a:gd name="T67" fmla="*/ 12 h 126"/>
                <a:gd name="T68" fmla="*/ 180 w 181"/>
                <a:gd name="T69" fmla="*/ 10 h 126"/>
                <a:gd name="T70" fmla="*/ 178 w 181"/>
                <a:gd name="T71" fmla="*/ 7 h 126"/>
                <a:gd name="T72" fmla="*/ 176 w 181"/>
                <a:gd name="T73" fmla="*/ 5 h 126"/>
                <a:gd name="T74" fmla="*/ 174 w 181"/>
                <a:gd name="T75" fmla="*/ 3 h 126"/>
                <a:gd name="T76" fmla="*/ 172 w 181"/>
                <a:gd name="T77" fmla="*/ 2 h 126"/>
                <a:gd name="T78" fmla="*/ 169 w 181"/>
                <a:gd name="T79" fmla="*/ 1 h 126"/>
                <a:gd name="T80" fmla="*/ 166 w 181"/>
                <a:gd name="T81" fmla="*/ 0 h 126"/>
                <a:gd name="T82" fmla="*/ 163 w 181"/>
                <a:gd name="T83" fmla="*/ 1 h 126"/>
                <a:gd name="T84" fmla="*/ 160 w 181"/>
                <a:gd name="T85" fmla="*/ 2 h 126"/>
                <a:gd name="T86" fmla="*/ 158 w 181"/>
                <a:gd name="T87" fmla="*/ 3 h 126"/>
                <a:gd name="T88" fmla="*/ 156 w 181"/>
                <a:gd name="T89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6">
                  <a:moveTo>
                    <a:pt x="156" y="5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1" y="39"/>
                  </a:lnTo>
                  <a:lnTo>
                    <a:pt x="9" y="40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1" y="122"/>
                  </a:lnTo>
                  <a:lnTo>
                    <a:pt x="63" y="124"/>
                  </a:lnTo>
                  <a:lnTo>
                    <a:pt x="66" y="125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0" y="124"/>
                  </a:lnTo>
                  <a:lnTo>
                    <a:pt x="82" y="122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0" y="19"/>
                  </a:lnTo>
                  <a:lnTo>
                    <a:pt x="181" y="16"/>
                  </a:lnTo>
                  <a:lnTo>
                    <a:pt x="180" y="12"/>
                  </a:lnTo>
                  <a:lnTo>
                    <a:pt x="180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63" y="1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45FF8D-D8CA-4D20-BE99-57CDDF6F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24" y="1523010"/>
            <a:ext cx="6340873" cy="42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9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1397002" y="2111584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2286291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1567543" y="2111584"/>
            <a:ext cx="9056914" cy="2634832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RECOMMENDATION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9178832" y="3343025"/>
            <a:ext cx="1153525" cy="2632076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C2692-DDED-4C36-8F3D-C005BCE68811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6ECDF7-482B-4631-A0B8-5997F93543C8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D98185-5ED5-4200-AB94-ACD0A50571E6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547C1-EF99-4FFF-BC2B-6544609941F5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8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fb6e202927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9095" y="5896576"/>
            <a:ext cx="498121" cy="46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fb6e202927_0_4" descr="Ảnh có chứa đồ chơi&#10;&#10;Mô tả được tạo tự động"/>
          <p:cNvPicPr preferRelativeResize="0"/>
          <p:nvPr/>
        </p:nvPicPr>
        <p:blipFill rotWithShape="1">
          <a:blip r:embed="rId4">
            <a:alphaModFix/>
          </a:blip>
          <a:srcRect l="3898" t="4411" r="2398" b="17378"/>
          <a:stretch/>
        </p:blipFill>
        <p:spPr>
          <a:xfrm>
            <a:off x="4604744" y="-10833387"/>
            <a:ext cx="3124172" cy="247966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fb6e202927_0_4"/>
          <p:cNvSpPr txBox="1"/>
          <p:nvPr/>
        </p:nvSpPr>
        <p:spPr>
          <a:xfrm>
            <a:off x="988875" y="151000"/>
            <a:ext cx="915525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dirty="0">
                <a:solidFill>
                  <a:srgbClr val="071F7F"/>
                </a:solidFill>
              </a:rPr>
              <a:t>Recommendations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gfb6e202927_0_4"/>
          <p:cNvGraphicFramePr/>
          <p:nvPr/>
        </p:nvGraphicFramePr>
        <p:xfrm>
          <a:off x="697513" y="1006313"/>
          <a:ext cx="11254200" cy="5444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071F7F"/>
                          </a:solidFill>
                        </a:rPr>
                        <a:t>Cost</a:t>
                      </a:r>
                      <a:endParaRPr sz="1300" b="1">
                        <a:solidFill>
                          <a:srgbClr val="071F7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071F7F"/>
                          </a:solidFill>
                        </a:rPr>
                        <a:t>Recommendation</a:t>
                      </a:r>
                      <a:endParaRPr sz="1300" b="1">
                        <a:solidFill>
                          <a:srgbClr val="071F7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071F7F"/>
                          </a:solidFill>
                        </a:rPr>
                        <a:t>Pros</a:t>
                      </a:r>
                      <a:endParaRPr sz="1300" b="1">
                        <a:solidFill>
                          <a:srgbClr val="071F7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071F7F"/>
                          </a:solidFill>
                        </a:rPr>
                        <a:t>Cons</a:t>
                      </a:r>
                      <a:endParaRPr sz="1300" b="1">
                        <a:solidFill>
                          <a:srgbClr val="071F7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071F7F"/>
                          </a:solidFill>
                        </a:rPr>
                        <a:t>Advertising &amp; Marketing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Re-evaluate the effectiveness of current advertising &amp; marketing strategies to focus on the most effective ones</a:t>
                      </a:r>
                      <a:endParaRPr sz="1300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Negotiate with agencies/Find more affordable alternatives with similar quality</a:t>
                      </a:r>
                      <a:endParaRPr sz="1300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Conduct market, customer researches and leverage data to understand behavior and trends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Reduce costs on ineffective marketing campaigns</a:t>
                      </a:r>
                      <a:endParaRPr sz="1300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Discover insights that helps target customers better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Require training to upskill employees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071F7F"/>
                          </a:solidFill>
                        </a:rPr>
                        <a:t>Others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Leverage cutting-edge technologies (e.g. AI) to predict product demand to free storage and minimize stock damage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Provide regularly accurate prediction of demand to keep the stock loss to minimum level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Require training to upskill employees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071F7F"/>
                          </a:solidFill>
                        </a:rPr>
                        <a:t>Selling &amp; Distribution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Build strong relationships with logistics providers to negotiate and reduce logistics cost</a:t>
                      </a:r>
                      <a:endParaRPr sz="1300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Consider switching to other logistics partners if possible</a:t>
                      </a:r>
                      <a:endParaRPr sz="1300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Establish optimal travelling routes to save time and cost</a:t>
                      </a:r>
                      <a:endParaRPr sz="1300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Consider using more economical vehicles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Lower costs, fuel use and reduce environmental negative impact on air quality.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Switching to new logistics partners may cause unexpected risk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71F7F"/>
                          </a:solidFill>
                        </a:rPr>
                        <a:t>General &amp; Administration</a:t>
                      </a:r>
                      <a:endParaRPr sz="13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</a:rPr>
                        <a:t>Refer to the record of office item use to observe changes over time and detect unusual changes</a:t>
                      </a:r>
                      <a:endParaRPr sz="1300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Search for alternatives of stationery for affordable price and similar quality</a:t>
                      </a:r>
                      <a:endParaRPr sz="1300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Leverage technologies and digital tools to reduce the use of physical items (e.g. paper, pens) and travel expenses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Reduce unnecessary items and expenses</a:t>
                      </a:r>
                      <a:endParaRPr sz="130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Save time as procedures are carried out on digital platforms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</a:rPr>
                        <a:t>Require training to upskill employees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</a:rPr>
                        <a:t>May cause unexpected risk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</a:rPr>
                        <a:t>Low feasibility/Reduce expenses insignificantly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1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14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1397002" y="2111584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2286291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1567543" y="2111584"/>
            <a:ext cx="9056914" cy="2634832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bg1"/>
                </a:solidFill>
              </a:rPr>
              <a:t>YOU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9178832" y="3343025"/>
            <a:ext cx="1153525" cy="2632076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C2692-DDED-4C36-8F3D-C005BCE68811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6ECDF7-482B-4631-A0B8-5997F93543C8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D98185-5ED5-4200-AB94-ACD0A50571E6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547C1-EF99-4FFF-BC2B-6544609941F5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764632"/>
            <a:ext cx="4681621" cy="3840831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Among 9 segments and 212 products available from 2011 to 2016, we should focus on unit price to increase performance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Invest more on Central and West Region </a:t>
            </a:r>
          </a:p>
          <a:p>
            <a:r>
              <a:rPr lang="en-US" sz="2100" dirty="0">
                <a:solidFill>
                  <a:srgbClr val="252423"/>
                </a:solidFill>
                <a:latin typeface="Segoe UI" panose="020B0502040204020203" pitchFamily="34" charset="0"/>
              </a:rPr>
              <a:t>Budget will continue to increase whereas Forecast trend is growing steadily in the future.</a:t>
            </a:r>
          </a:p>
          <a:p>
            <a:r>
              <a:rPr lang="en-US" sz="2100" dirty="0">
                <a:solidFill>
                  <a:srgbClr val="252423"/>
                </a:solidFill>
                <a:latin typeface="Segoe UI" panose="020B0502040204020203" pitchFamily="34" charset="0"/>
              </a:rPr>
              <a:t>Tool Using for Analysis: Excel and Power BI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50C6C-AE0F-4742-9B99-DD0B5358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459"/>
            <a:ext cx="12191999" cy="62125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4318C9-932D-4A90-A9A3-E915C3B604EC}"/>
              </a:ext>
            </a:extLst>
          </p:cNvPr>
          <p:cNvSpPr/>
          <p:nvPr/>
        </p:nvSpPr>
        <p:spPr>
          <a:xfrm>
            <a:off x="0" y="0"/>
            <a:ext cx="1219200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OVERALL REPORT OF UNIT SALES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140890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4318C9-932D-4A90-A9A3-E915C3B604EC}"/>
              </a:ext>
            </a:extLst>
          </p:cNvPr>
          <p:cNvSpPr/>
          <p:nvPr/>
        </p:nvSpPr>
        <p:spPr>
          <a:xfrm>
            <a:off x="0" y="0"/>
            <a:ext cx="1219200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OVERALL REPORT OF BUDGET AND FORECAST</a:t>
            </a:r>
            <a:endParaRPr lang="vi-V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C17CF-BB75-466C-B4AF-2A6C3530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5458"/>
            <a:ext cx="12192001" cy="62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8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2" y="2632624"/>
            <a:ext cx="4007183" cy="2374194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latin typeface="Segoe UI" panose="020B0502040204020203" pitchFamily="34" charset="0"/>
              </a:rPr>
              <a:t>W</a:t>
            </a:r>
            <a:r>
              <a:rPr lang="en-US" sz="5300" b="0" i="0" dirty="0">
                <a:effectLst/>
                <a:latin typeface="Segoe UI" panose="020B0502040204020203" pitchFamily="34" charset="0"/>
              </a:rPr>
              <a:t>e should focus on unit price to increase performance</a:t>
            </a:r>
            <a:br>
              <a:rPr lang="en-US" sz="2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163853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Unit Price and Unit Cost has a positive correlation</a:t>
            </a: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12/20/2021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D2AB9CF-40C7-4242-854B-BB7B4F68ED75}"/>
              </a:ext>
            </a:extLst>
          </p:cNvPr>
          <p:cNvSpPr/>
          <p:nvPr/>
        </p:nvSpPr>
        <p:spPr>
          <a:xfrm>
            <a:off x="529186" y="1577461"/>
            <a:ext cx="584840" cy="584840"/>
          </a:xfrm>
          <a:prstGeom prst="ellipse">
            <a:avLst/>
          </a:prstGeom>
          <a:solidFill>
            <a:srgbClr val="393762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12EED4-4F82-4C49-BB81-88EC3453A1DA}"/>
              </a:ext>
            </a:extLst>
          </p:cNvPr>
          <p:cNvSpPr/>
          <p:nvPr/>
        </p:nvSpPr>
        <p:spPr>
          <a:xfrm>
            <a:off x="529186" y="2786034"/>
            <a:ext cx="584840" cy="584840"/>
          </a:xfrm>
          <a:prstGeom prst="ellipse">
            <a:avLst/>
          </a:prstGeom>
          <a:solidFill>
            <a:srgbClr val="E48592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76531EF-7752-469D-976B-1609DE5D943F}"/>
              </a:ext>
            </a:extLst>
          </p:cNvPr>
          <p:cNvSpPr/>
          <p:nvPr/>
        </p:nvSpPr>
        <p:spPr>
          <a:xfrm>
            <a:off x="529186" y="3994606"/>
            <a:ext cx="584840" cy="584840"/>
          </a:xfrm>
          <a:prstGeom prst="ellipse">
            <a:avLst/>
          </a:prstGeom>
          <a:solidFill>
            <a:srgbClr val="C779D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25E35C-31B2-40E2-9C03-F00E5079DEE8}"/>
              </a:ext>
            </a:extLst>
          </p:cNvPr>
          <p:cNvSpPr txBox="1"/>
          <p:nvPr/>
        </p:nvSpPr>
        <p:spPr>
          <a:xfrm>
            <a:off x="1318867" y="1748007"/>
            <a:ext cx="3777568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Unit Price is effective in the long term because coefficient of correlation is 1 (-1&lt;0&lt;1)</a:t>
            </a:r>
          </a:p>
          <a:p>
            <a:pPr>
              <a:buClr>
                <a:schemeClr val="accent1"/>
              </a:buClr>
            </a:pP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57FE7-A894-4D1E-AF19-8E26CFA76AF4}"/>
              </a:ext>
            </a:extLst>
          </p:cNvPr>
          <p:cNvSpPr txBox="1"/>
          <p:nvPr/>
        </p:nvSpPr>
        <p:spPr>
          <a:xfrm>
            <a:off x="1287383" y="2773022"/>
            <a:ext cx="3992721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Unit price is what is important from the customer’s point of view. On the other hand, unit cost is what holds significance for a manufacturer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BFE411-370A-4B0E-A60B-F0E8AFC5826B}"/>
              </a:ext>
            </a:extLst>
          </p:cNvPr>
          <p:cNvSpPr txBox="1"/>
          <p:nvPr/>
        </p:nvSpPr>
        <p:spPr>
          <a:xfrm>
            <a:off x="1287491" y="3967976"/>
            <a:ext cx="344587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The company earns greater profit when the unit price increases, so these two variables are positively correlated.</a:t>
            </a:r>
          </a:p>
        </p:txBody>
      </p:sp>
      <p:sp>
        <p:nvSpPr>
          <p:cNvPr id="68" name="Freeform 122">
            <a:extLst>
              <a:ext uri="{FF2B5EF4-FFF2-40B4-BE49-F238E27FC236}">
                <a16:creationId xmlns:a16="http://schemas.microsoft.com/office/drawing/2014/main" id="{5A8B61EE-E905-4A04-86AB-E8905B71042E}"/>
              </a:ext>
            </a:extLst>
          </p:cNvPr>
          <p:cNvSpPr>
            <a:spLocks noEditPoints="1"/>
          </p:cNvSpPr>
          <p:nvPr/>
        </p:nvSpPr>
        <p:spPr bwMode="auto">
          <a:xfrm>
            <a:off x="677937" y="1738119"/>
            <a:ext cx="287338" cy="263525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2748B-A6BE-4159-A5A8-6EC820DCA0B5}"/>
              </a:ext>
            </a:extLst>
          </p:cNvPr>
          <p:cNvGrpSpPr/>
          <p:nvPr/>
        </p:nvGrpSpPr>
        <p:grpSpPr>
          <a:xfrm>
            <a:off x="711275" y="4143357"/>
            <a:ext cx="220663" cy="287338"/>
            <a:chOff x="11066463" y="1360488"/>
            <a:chExt cx="220663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0" name="Freeform 180">
              <a:extLst>
                <a:ext uri="{FF2B5EF4-FFF2-40B4-BE49-F238E27FC236}">
                  <a16:creationId xmlns:a16="http://schemas.microsoft.com/office/drawing/2014/main" id="{A29AD480-0776-46B3-97B5-2BD5C090C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6463" y="1360488"/>
              <a:ext cx="220663" cy="287338"/>
            </a:xfrm>
            <a:custGeom>
              <a:avLst/>
              <a:gdLst>
                <a:gd name="T0" fmla="*/ 30 w 691"/>
                <a:gd name="T1" fmla="*/ 871 h 901"/>
                <a:gd name="T2" fmla="*/ 30 w 691"/>
                <a:gd name="T3" fmla="*/ 30 h 901"/>
                <a:gd name="T4" fmla="*/ 421 w 691"/>
                <a:gd name="T5" fmla="*/ 30 h 901"/>
                <a:gd name="T6" fmla="*/ 421 w 691"/>
                <a:gd name="T7" fmla="*/ 254 h 901"/>
                <a:gd name="T8" fmla="*/ 421 w 691"/>
                <a:gd name="T9" fmla="*/ 258 h 901"/>
                <a:gd name="T10" fmla="*/ 422 w 691"/>
                <a:gd name="T11" fmla="*/ 261 h 901"/>
                <a:gd name="T12" fmla="*/ 423 w 691"/>
                <a:gd name="T13" fmla="*/ 263 h 901"/>
                <a:gd name="T14" fmla="*/ 425 w 691"/>
                <a:gd name="T15" fmla="*/ 265 h 901"/>
                <a:gd name="T16" fmla="*/ 427 w 691"/>
                <a:gd name="T17" fmla="*/ 267 h 901"/>
                <a:gd name="T18" fmla="*/ 429 w 691"/>
                <a:gd name="T19" fmla="*/ 268 h 901"/>
                <a:gd name="T20" fmla="*/ 432 w 691"/>
                <a:gd name="T21" fmla="*/ 269 h 901"/>
                <a:gd name="T22" fmla="*/ 436 w 691"/>
                <a:gd name="T23" fmla="*/ 269 h 901"/>
                <a:gd name="T24" fmla="*/ 660 w 691"/>
                <a:gd name="T25" fmla="*/ 269 h 901"/>
                <a:gd name="T26" fmla="*/ 660 w 691"/>
                <a:gd name="T27" fmla="*/ 871 h 901"/>
                <a:gd name="T28" fmla="*/ 30 w 691"/>
                <a:gd name="T29" fmla="*/ 871 h 901"/>
                <a:gd name="T30" fmla="*/ 450 w 691"/>
                <a:gd name="T31" fmla="*/ 52 h 901"/>
                <a:gd name="T32" fmla="*/ 640 w 691"/>
                <a:gd name="T33" fmla="*/ 239 h 901"/>
                <a:gd name="T34" fmla="*/ 450 w 691"/>
                <a:gd name="T35" fmla="*/ 239 h 901"/>
                <a:gd name="T36" fmla="*/ 450 w 691"/>
                <a:gd name="T37" fmla="*/ 52 h 901"/>
                <a:gd name="T38" fmla="*/ 686 w 691"/>
                <a:gd name="T39" fmla="*/ 244 h 901"/>
                <a:gd name="T40" fmla="*/ 446 w 691"/>
                <a:gd name="T41" fmla="*/ 4 h 901"/>
                <a:gd name="T42" fmla="*/ 444 w 691"/>
                <a:gd name="T43" fmla="*/ 2 h 901"/>
                <a:gd name="T44" fmla="*/ 441 w 691"/>
                <a:gd name="T45" fmla="*/ 1 h 901"/>
                <a:gd name="T46" fmla="*/ 439 w 691"/>
                <a:gd name="T47" fmla="*/ 0 h 901"/>
                <a:gd name="T48" fmla="*/ 436 w 691"/>
                <a:gd name="T49" fmla="*/ 0 h 901"/>
                <a:gd name="T50" fmla="*/ 15 w 691"/>
                <a:gd name="T51" fmla="*/ 0 h 901"/>
                <a:gd name="T52" fmla="*/ 12 w 691"/>
                <a:gd name="T53" fmla="*/ 0 h 901"/>
                <a:gd name="T54" fmla="*/ 9 w 691"/>
                <a:gd name="T55" fmla="*/ 1 h 901"/>
                <a:gd name="T56" fmla="*/ 6 w 691"/>
                <a:gd name="T57" fmla="*/ 2 h 901"/>
                <a:gd name="T58" fmla="*/ 4 w 691"/>
                <a:gd name="T59" fmla="*/ 4 h 901"/>
                <a:gd name="T60" fmla="*/ 2 w 691"/>
                <a:gd name="T61" fmla="*/ 6 h 901"/>
                <a:gd name="T62" fmla="*/ 1 w 691"/>
                <a:gd name="T63" fmla="*/ 9 h 901"/>
                <a:gd name="T64" fmla="*/ 0 w 691"/>
                <a:gd name="T65" fmla="*/ 11 h 901"/>
                <a:gd name="T66" fmla="*/ 0 w 691"/>
                <a:gd name="T67" fmla="*/ 15 h 901"/>
                <a:gd name="T68" fmla="*/ 0 w 691"/>
                <a:gd name="T69" fmla="*/ 886 h 901"/>
                <a:gd name="T70" fmla="*/ 0 w 691"/>
                <a:gd name="T71" fmla="*/ 889 h 901"/>
                <a:gd name="T72" fmla="*/ 1 w 691"/>
                <a:gd name="T73" fmla="*/ 891 h 901"/>
                <a:gd name="T74" fmla="*/ 2 w 691"/>
                <a:gd name="T75" fmla="*/ 894 h 901"/>
                <a:gd name="T76" fmla="*/ 4 w 691"/>
                <a:gd name="T77" fmla="*/ 897 h 901"/>
                <a:gd name="T78" fmla="*/ 6 w 691"/>
                <a:gd name="T79" fmla="*/ 898 h 901"/>
                <a:gd name="T80" fmla="*/ 9 w 691"/>
                <a:gd name="T81" fmla="*/ 900 h 901"/>
                <a:gd name="T82" fmla="*/ 12 w 691"/>
                <a:gd name="T83" fmla="*/ 900 h 901"/>
                <a:gd name="T84" fmla="*/ 15 w 691"/>
                <a:gd name="T85" fmla="*/ 901 h 901"/>
                <a:gd name="T86" fmla="*/ 676 w 691"/>
                <a:gd name="T87" fmla="*/ 901 h 901"/>
                <a:gd name="T88" fmla="*/ 678 w 691"/>
                <a:gd name="T89" fmla="*/ 900 h 901"/>
                <a:gd name="T90" fmla="*/ 682 w 691"/>
                <a:gd name="T91" fmla="*/ 900 h 901"/>
                <a:gd name="T92" fmla="*/ 684 w 691"/>
                <a:gd name="T93" fmla="*/ 898 h 901"/>
                <a:gd name="T94" fmla="*/ 686 w 691"/>
                <a:gd name="T95" fmla="*/ 897 h 901"/>
                <a:gd name="T96" fmla="*/ 688 w 691"/>
                <a:gd name="T97" fmla="*/ 894 h 901"/>
                <a:gd name="T98" fmla="*/ 689 w 691"/>
                <a:gd name="T99" fmla="*/ 891 h 901"/>
                <a:gd name="T100" fmla="*/ 690 w 691"/>
                <a:gd name="T101" fmla="*/ 889 h 901"/>
                <a:gd name="T102" fmla="*/ 691 w 691"/>
                <a:gd name="T103" fmla="*/ 886 h 901"/>
                <a:gd name="T104" fmla="*/ 691 w 691"/>
                <a:gd name="T105" fmla="*/ 254 h 901"/>
                <a:gd name="T106" fmla="*/ 689 w 691"/>
                <a:gd name="T107" fmla="*/ 249 h 901"/>
                <a:gd name="T108" fmla="*/ 686 w 691"/>
                <a:gd name="T109" fmla="*/ 2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1" h="901">
                  <a:moveTo>
                    <a:pt x="30" y="871"/>
                  </a:moveTo>
                  <a:lnTo>
                    <a:pt x="30" y="30"/>
                  </a:lnTo>
                  <a:lnTo>
                    <a:pt x="421" y="30"/>
                  </a:lnTo>
                  <a:lnTo>
                    <a:pt x="421" y="254"/>
                  </a:lnTo>
                  <a:lnTo>
                    <a:pt x="421" y="258"/>
                  </a:lnTo>
                  <a:lnTo>
                    <a:pt x="422" y="261"/>
                  </a:lnTo>
                  <a:lnTo>
                    <a:pt x="423" y="263"/>
                  </a:lnTo>
                  <a:lnTo>
                    <a:pt x="425" y="265"/>
                  </a:lnTo>
                  <a:lnTo>
                    <a:pt x="427" y="267"/>
                  </a:lnTo>
                  <a:lnTo>
                    <a:pt x="429" y="268"/>
                  </a:lnTo>
                  <a:lnTo>
                    <a:pt x="432" y="269"/>
                  </a:lnTo>
                  <a:lnTo>
                    <a:pt x="436" y="269"/>
                  </a:lnTo>
                  <a:lnTo>
                    <a:pt x="660" y="269"/>
                  </a:lnTo>
                  <a:lnTo>
                    <a:pt x="660" y="871"/>
                  </a:lnTo>
                  <a:lnTo>
                    <a:pt x="30" y="871"/>
                  </a:lnTo>
                  <a:close/>
                  <a:moveTo>
                    <a:pt x="450" y="52"/>
                  </a:moveTo>
                  <a:lnTo>
                    <a:pt x="640" y="239"/>
                  </a:lnTo>
                  <a:lnTo>
                    <a:pt x="450" y="239"/>
                  </a:lnTo>
                  <a:lnTo>
                    <a:pt x="450" y="52"/>
                  </a:lnTo>
                  <a:close/>
                  <a:moveTo>
                    <a:pt x="686" y="244"/>
                  </a:moveTo>
                  <a:lnTo>
                    <a:pt x="446" y="4"/>
                  </a:lnTo>
                  <a:lnTo>
                    <a:pt x="444" y="2"/>
                  </a:lnTo>
                  <a:lnTo>
                    <a:pt x="441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886"/>
                  </a:lnTo>
                  <a:lnTo>
                    <a:pt x="0" y="889"/>
                  </a:lnTo>
                  <a:lnTo>
                    <a:pt x="1" y="891"/>
                  </a:lnTo>
                  <a:lnTo>
                    <a:pt x="2" y="894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0"/>
                  </a:lnTo>
                  <a:lnTo>
                    <a:pt x="12" y="900"/>
                  </a:lnTo>
                  <a:lnTo>
                    <a:pt x="15" y="901"/>
                  </a:lnTo>
                  <a:lnTo>
                    <a:pt x="676" y="901"/>
                  </a:lnTo>
                  <a:lnTo>
                    <a:pt x="678" y="900"/>
                  </a:lnTo>
                  <a:lnTo>
                    <a:pt x="682" y="900"/>
                  </a:lnTo>
                  <a:lnTo>
                    <a:pt x="684" y="898"/>
                  </a:lnTo>
                  <a:lnTo>
                    <a:pt x="686" y="897"/>
                  </a:lnTo>
                  <a:lnTo>
                    <a:pt x="688" y="894"/>
                  </a:lnTo>
                  <a:lnTo>
                    <a:pt x="689" y="891"/>
                  </a:lnTo>
                  <a:lnTo>
                    <a:pt x="690" y="889"/>
                  </a:lnTo>
                  <a:lnTo>
                    <a:pt x="691" y="886"/>
                  </a:lnTo>
                  <a:lnTo>
                    <a:pt x="691" y="254"/>
                  </a:lnTo>
                  <a:lnTo>
                    <a:pt x="689" y="249"/>
                  </a:lnTo>
                  <a:lnTo>
                    <a:pt x="68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1">
              <a:extLst>
                <a:ext uri="{FF2B5EF4-FFF2-40B4-BE49-F238E27FC236}">
                  <a16:creationId xmlns:a16="http://schemas.microsoft.com/office/drawing/2014/main" id="{DEECE333-C409-4CEA-9FE2-44E0B53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474788"/>
              <a:ext cx="57150" cy="9525"/>
            </a:xfrm>
            <a:custGeom>
              <a:avLst/>
              <a:gdLst>
                <a:gd name="T0" fmla="*/ 167 w 182"/>
                <a:gd name="T1" fmla="*/ 0 h 31"/>
                <a:gd name="T2" fmla="*/ 15 w 182"/>
                <a:gd name="T3" fmla="*/ 0 h 31"/>
                <a:gd name="T4" fmla="*/ 13 w 182"/>
                <a:gd name="T5" fmla="*/ 1 h 31"/>
                <a:gd name="T6" fmla="*/ 10 w 182"/>
                <a:gd name="T7" fmla="*/ 2 h 31"/>
                <a:gd name="T8" fmla="*/ 8 w 182"/>
                <a:gd name="T9" fmla="*/ 3 h 31"/>
                <a:gd name="T10" fmla="*/ 5 w 182"/>
                <a:gd name="T11" fmla="*/ 6 h 31"/>
                <a:gd name="T12" fmla="*/ 4 w 182"/>
                <a:gd name="T13" fmla="*/ 8 h 31"/>
                <a:gd name="T14" fmla="*/ 1 w 182"/>
                <a:gd name="T15" fmla="*/ 10 h 31"/>
                <a:gd name="T16" fmla="*/ 1 w 182"/>
                <a:gd name="T17" fmla="*/ 13 h 31"/>
                <a:gd name="T18" fmla="*/ 0 w 182"/>
                <a:gd name="T19" fmla="*/ 15 h 31"/>
                <a:gd name="T20" fmla="*/ 1 w 182"/>
                <a:gd name="T21" fmla="*/ 20 h 31"/>
                <a:gd name="T22" fmla="*/ 1 w 182"/>
                <a:gd name="T23" fmla="*/ 22 h 31"/>
                <a:gd name="T24" fmla="*/ 4 w 182"/>
                <a:gd name="T25" fmla="*/ 25 h 31"/>
                <a:gd name="T26" fmla="*/ 5 w 182"/>
                <a:gd name="T27" fmla="*/ 27 h 31"/>
                <a:gd name="T28" fmla="*/ 8 w 182"/>
                <a:gd name="T29" fmla="*/ 28 h 31"/>
                <a:gd name="T30" fmla="*/ 10 w 182"/>
                <a:gd name="T31" fmla="*/ 30 h 31"/>
                <a:gd name="T32" fmla="*/ 13 w 182"/>
                <a:gd name="T33" fmla="*/ 30 h 31"/>
                <a:gd name="T34" fmla="*/ 15 w 182"/>
                <a:gd name="T35" fmla="*/ 31 h 31"/>
                <a:gd name="T36" fmla="*/ 167 w 182"/>
                <a:gd name="T37" fmla="*/ 31 h 31"/>
                <a:gd name="T38" fmla="*/ 171 w 182"/>
                <a:gd name="T39" fmla="*/ 30 h 31"/>
                <a:gd name="T40" fmla="*/ 173 w 182"/>
                <a:gd name="T41" fmla="*/ 30 h 31"/>
                <a:gd name="T42" fmla="*/ 176 w 182"/>
                <a:gd name="T43" fmla="*/ 28 h 31"/>
                <a:gd name="T44" fmla="*/ 178 w 182"/>
                <a:gd name="T45" fmla="*/ 27 h 31"/>
                <a:gd name="T46" fmla="*/ 180 w 182"/>
                <a:gd name="T47" fmla="*/ 25 h 31"/>
                <a:gd name="T48" fmla="*/ 181 w 182"/>
                <a:gd name="T49" fmla="*/ 22 h 31"/>
                <a:gd name="T50" fmla="*/ 182 w 182"/>
                <a:gd name="T51" fmla="*/ 20 h 31"/>
                <a:gd name="T52" fmla="*/ 182 w 182"/>
                <a:gd name="T53" fmla="*/ 15 h 31"/>
                <a:gd name="T54" fmla="*/ 182 w 182"/>
                <a:gd name="T55" fmla="*/ 13 h 31"/>
                <a:gd name="T56" fmla="*/ 181 w 182"/>
                <a:gd name="T57" fmla="*/ 10 h 31"/>
                <a:gd name="T58" fmla="*/ 180 w 182"/>
                <a:gd name="T59" fmla="*/ 8 h 31"/>
                <a:gd name="T60" fmla="*/ 178 w 182"/>
                <a:gd name="T61" fmla="*/ 6 h 31"/>
                <a:gd name="T62" fmla="*/ 176 w 182"/>
                <a:gd name="T63" fmla="*/ 3 h 31"/>
                <a:gd name="T64" fmla="*/ 173 w 182"/>
                <a:gd name="T65" fmla="*/ 2 h 31"/>
                <a:gd name="T66" fmla="*/ 171 w 182"/>
                <a:gd name="T67" fmla="*/ 1 h 31"/>
                <a:gd name="T68" fmla="*/ 167 w 182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1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67" y="31"/>
                  </a:lnTo>
                  <a:lnTo>
                    <a:pt x="171" y="30"/>
                  </a:lnTo>
                  <a:lnTo>
                    <a:pt x="173" y="30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0" y="25"/>
                  </a:lnTo>
                  <a:lnTo>
                    <a:pt x="181" y="22"/>
                  </a:lnTo>
                  <a:lnTo>
                    <a:pt x="182" y="20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3"/>
                  </a:lnTo>
                  <a:lnTo>
                    <a:pt x="173" y="2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2">
              <a:extLst>
                <a:ext uri="{FF2B5EF4-FFF2-40B4-BE49-F238E27FC236}">
                  <a16:creationId xmlns:a16="http://schemas.microsoft.com/office/drawing/2014/main" id="{6A62211F-2337-474E-98A3-F13ADD55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2241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0 h 30"/>
                <a:gd name="T6" fmla="*/ 10 w 182"/>
                <a:gd name="T7" fmla="*/ 1 h 30"/>
                <a:gd name="T8" fmla="*/ 8 w 182"/>
                <a:gd name="T9" fmla="*/ 2 h 30"/>
                <a:gd name="T10" fmla="*/ 5 w 182"/>
                <a:gd name="T11" fmla="*/ 4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2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2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2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2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4 h 30"/>
                <a:gd name="T62" fmla="*/ 176 w 182"/>
                <a:gd name="T63" fmla="*/ 2 h 30"/>
                <a:gd name="T64" fmla="*/ 173 w 182"/>
                <a:gd name="T65" fmla="*/ 1 h 30"/>
                <a:gd name="T66" fmla="*/ 171 w 182"/>
                <a:gd name="T67" fmla="*/ 0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2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2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2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3" y="1"/>
                  </a:lnTo>
                  <a:lnTo>
                    <a:pt x="171" y="0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3">
              <a:extLst>
                <a:ext uri="{FF2B5EF4-FFF2-40B4-BE49-F238E27FC236}">
                  <a16:creationId xmlns:a16="http://schemas.microsoft.com/office/drawing/2014/main" id="{67F3AA76-2022-4F93-8B47-5535D2B8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7956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1 h 30"/>
                <a:gd name="T6" fmla="*/ 10 w 182"/>
                <a:gd name="T7" fmla="*/ 1 h 30"/>
                <a:gd name="T8" fmla="*/ 8 w 182"/>
                <a:gd name="T9" fmla="*/ 3 h 30"/>
                <a:gd name="T10" fmla="*/ 5 w 182"/>
                <a:gd name="T11" fmla="*/ 5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3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1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1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3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5 h 30"/>
                <a:gd name="T62" fmla="*/ 176 w 182"/>
                <a:gd name="T63" fmla="*/ 3 h 30"/>
                <a:gd name="T64" fmla="*/ 173 w 182"/>
                <a:gd name="T65" fmla="*/ 1 h 30"/>
                <a:gd name="T66" fmla="*/ 171 w 182"/>
                <a:gd name="T67" fmla="*/ 1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1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5"/>
                  </a:lnTo>
                  <a:lnTo>
                    <a:pt x="176" y="3"/>
                  </a:lnTo>
                  <a:lnTo>
                    <a:pt x="173" y="1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4">
              <a:extLst>
                <a:ext uri="{FF2B5EF4-FFF2-40B4-BE49-F238E27FC236}">
                  <a16:creationId xmlns:a16="http://schemas.microsoft.com/office/drawing/2014/main" id="{74AD6DF0-E832-4776-B855-368878BB6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450976"/>
              <a:ext cx="57150" cy="39688"/>
            </a:xfrm>
            <a:custGeom>
              <a:avLst/>
              <a:gdLst>
                <a:gd name="T0" fmla="*/ 156 w 181"/>
                <a:gd name="T1" fmla="*/ 4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39 h 126"/>
                <a:gd name="T10" fmla="*/ 18 w 181"/>
                <a:gd name="T11" fmla="*/ 39 h 126"/>
                <a:gd name="T12" fmla="*/ 15 w 181"/>
                <a:gd name="T13" fmla="*/ 38 h 126"/>
                <a:gd name="T14" fmla="*/ 11 w 181"/>
                <a:gd name="T15" fmla="*/ 39 h 126"/>
                <a:gd name="T16" fmla="*/ 9 w 181"/>
                <a:gd name="T17" fmla="*/ 39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5 h 126"/>
                <a:gd name="T24" fmla="*/ 1 w 181"/>
                <a:gd name="T25" fmla="*/ 47 h 126"/>
                <a:gd name="T26" fmla="*/ 0 w 181"/>
                <a:gd name="T27" fmla="*/ 51 h 126"/>
                <a:gd name="T28" fmla="*/ 0 w 181"/>
                <a:gd name="T29" fmla="*/ 53 h 126"/>
                <a:gd name="T30" fmla="*/ 0 w 181"/>
                <a:gd name="T31" fmla="*/ 56 h 126"/>
                <a:gd name="T32" fmla="*/ 1 w 181"/>
                <a:gd name="T33" fmla="*/ 59 h 126"/>
                <a:gd name="T34" fmla="*/ 2 w 181"/>
                <a:gd name="T35" fmla="*/ 61 h 126"/>
                <a:gd name="T36" fmla="*/ 4 w 181"/>
                <a:gd name="T37" fmla="*/ 63 h 126"/>
                <a:gd name="T38" fmla="*/ 61 w 181"/>
                <a:gd name="T39" fmla="*/ 121 h 126"/>
                <a:gd name="T40" fmla="*/ 63 w 181"/>
                <a:gd name="T41" fmla="*/ 122 h 126"/>
                <a:gd name="T42" fmla="*/ 66 w 181"/>
                <a:gd name="T43" fmla="*/ 124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4 h 126"/>
                <a:gd name="T52" fmla="*/ 80 w 181"/>
                <a:gd name="T53" fmla="*/ 122 h 126"/>
                <a:gd name="T54" fmla="*/ 82 w 181"/>
                <a:gd name="T55" fmla="*/ 121 h 126"/>
                <a:gd name="T56" fmla="*/ 176 w 181"/>
                <a:gd name="T57" fmla="*/ 26 h 126"/>
                <a:gd name="T58" fmla="*/ 178 w 181"/>
                <a:gd name="T59" fmla="*/ 24 h 126"/>
                <a:gd name="T60" fmla="*/ 180 w 181"/>
                <a:gd name="T61" fmla="*/ 21 h 126"/>
                <a:gd name="T62" fmla="*/ 180 w 181"/>
                <a:gd name="T63" fmla="*/ 17 h 126"/>
                <a:gd name="T64" fmla="*/ 181 w 181"/>
                <a:gd name="T65" fmla="*/ 15 h 126"/>
                <a:gd name="T66" fmla="*/ 180 w 181"/>
                <a:gd name="T67" fmla="*/ 12 h 126"/>
                <a:gd name="T68" fmla="*/ 180 w 181"/>
                <a:gd name="T69" fmla="*/ 9 h 126"/>
                <a:gd name="T70" fmla="*/ 178 w 181"/>
                <a:gd name="T71" fmla="*/ 6 h 126"/>
                <a:gd name="T72" fmla="*/ 176 w 181"/>
                <a:gd name="T73" fmla="*/ 4 h 126"/>
                <a:gd name="T74" fmla="*/ 172 w 181"/>
                <a:gd name="T75" fmla="*/ 1 h 126"/>
                <a:gd name="T76" fmla="*/ 166 w 181"/>
                <a:gd name="T77" fmla="*/ 0 h 126"/>
                <a:gd name="T78" fmla="*/ 160 w 181"/>
                <a:gd name="T79" fmla="*/ 1 h 126"/>
                <a:gd name="T80" fmla="*/ 156 w 181"/>
                <a:gd name="T81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" h="126">
                  <a:moveTo>
                    <a:pt x="156" y="4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5" y="38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6" y="124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4"/>
                  </a:lnTo>
                  <a:lnTo>
                    <a:pt x="80" y="122"/>
                  </a:lnTo>
                  <a:lnTo>
                    <a:pt x="82" y="121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0" y="17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2" y="1"/>
                  </a:lnTo>
                  <a:lnTo>
                    <a:pt x="166" y="0"/>
                  </a:lnTo>
                  <a:lnTo>
                    <a:pt x="160" y="1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5">
              <a:extLst>
                <a:ext uri="{FF2B5EF4-FFF2-40B4-BE49-F238E27FC236}">
                  <a16:creationId xmlns:a16="http://schemas.microsoft.com/office/drawing/2014/main" id="{BDC5D1A9-F5F0-49D8-A3E5-358FF393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04951"/>
              <a:ext cx="57150" cy="39688"/>
            </a:xfrm>
            <a:custGeom>
              <a:avLst/>
              <a:gdLst>
                <a:gd name="T0" fmla="*/ 156 w 181"/>
                <a:gd name="T1" fmla="*/ 4 h 124"/>
                <a:gd name="T2" fmla="*/ 71 w 181"/>
                <a:gd name="T3" fmla="*/ 88 h 124"/>
                <a:gd name="T4" fmla="*/ 25 w 181"/>
                <a:gd name="T5" fmla="*/ 41 h 124"/>
                <a:gd name="T6" fmla="*/ 23 w 181"/>
                <a:gd name="T7" fmla="*/ 39 h 124"/>
                <a:gd name="T8" fmla="*/ 20 w 181"/>
                <a:gd name="T9" fmla="*/ 38 h 124"/>
                <a:gd name="T10" fmla="*/ 18 w 181"/>
                <a:gd name="T11" fmla="*/ 37 h 124"/>
                <a:gd name="T12" fmla="*/ 15 w 181"/>
                <a:gd name="T13" fmla="*/ 37 h 124"/>
                <a:gd name="T14" fmla="*/ 11 w 181"/>
                <a:gd name="T15" fmla="*/ 37 h 124"/>
                <a:gd name="T16" fmla="*/ 9 w 181"/>
                <a:gd name="T17" fmla="*/ 38 h 124"/>
                <a:gd name="T18" fmla="*/ 6 w 181"/>
                <a:gd name="T19" fmla="*/ 39 h 124"/>
                <a:gd name="T20" fmla="*/ 4 w 181"/>
                <a:gd name="T21" fmla="*/ 41 h 124"/>
                <a:gd name="T22" fmla="*/ 2 w 181"/>
                <a:gd name="T23" fmla="*/ 43 h 124"/>
                <a:gd name="T24" fmla="*/ 1 w 181"/>
                <a:gd name="T25" fmla="*/ 47 h 124"/>
                <a:gd name="T26" fmla="*/ 0 w 181"/>
                <a:gd name="T27" fmla="*/ 49 h 124"/>
                <a:gd name="T28" fmla="*/ 0 w 181"/>
                <a:gd name="T29" fmla="*/ 52 h 124"/>
                <a:gd name="T30" fmla="*/ 0 w 181"/>
                <a:gd name="T31" fmla="*/ 55 h 124"/>
                <a:gd name="T32" fmla="*/ 1 w 181"/>
                <a:gd name="T33" fmla="*/ 57 h 124"/>
                <a:gd name="T34" fmla="*/ 2 w 181"/>
                <a:gd name="T35" fmla="*/ 61 h 124"/>
                <a:gd name="T36" fmla="*/ 4 w 181"/>
                <a:gd name="T37" fmla="*/ 63 h 124"/>
                <a:gd name="T38" fmla="*/ 61 w 181"/>
                <a:gd name="T39" fmla="*/ 119 h 124"/>
                <a:gd name="T40" fmla="*/ 63 w 181"/>
                <a:gd name="T41" fmla="*/ 122 h 124"/>
                <a:gd name="T42" fmla="*/ 66 w 181"/>
                <a:gd name="T43" fmla="*/ 123 h 124"/>
                <a:gd name="T44" fmla="*/ 68 w 181"/>
                <a:gd name="T45" fmla="*/ 124 h 124"/>
                <a:gd name="T46" fmla="*/ 71 w 181"/>
                <a:gd name="T47" fmla="*/ 124 h 124"/>
                <a:gd name="T48" fmla="*/ 74 w 181"/>
                <a:gd name="T49" fmla="*/ 124 h 124"/>
                <a:gd name="T50" fmla="*/ 77 w 181"/>
                <a:gd name="T51" fmla="*/ 123 h 124"/>
                <a:gd name="T52" fmla="*/ 80 w 181"/>
                <a:gd name="T53" fmla="*/ 122 h 124"/>
                <a:gd name="T54" fmla="*/ 82 w 181"/>
                <a:gd name="T55" fmla="*/ 119 h 124"/>
                <a:gd name="T56" fmla="*/ 176 w 181"/>
                <a:gd name="T57" fmla="*/ 25 h 124"/>
                <a:gd name="T58" fmla="*/ 178 w 181"/>
                <a:gd name="T59" fmla="*/ 23 h 124"/>
                <a:gd name="T60" fmla="*/ 180 w 181"/>
                <a:gd name="T61" fmla="*/ 20 h 124"/>
                <a:gd name="T62" fmla="*/ 180 w 181"/>
                <a:gd name="T63" fmla="*/ 18 h 124"/>
                <a:gd name="T64" fmla="*/ 181 w 181"/>
                <a:gd name="T65" fmla="*/ 14 h 124"/>
                <a:gd name="T66" fmla="*/ 180 w 181"/>
                <a:gd name="T67" fmla="*/ 11 h 124"/>
                <a:gd name="T68" fmla="*/ 180 w 181"/>
                <a:gd name="T69" fmla="*/ 9 h 124"/>
                <a:gd name="T70" fmla="*/ 178 w 181"/>
                <a:gd name="T71" fmla="*/ 6 h 124"/>
                <a:gd name="T72" fmla="*/ 176 w 181"/>
                <a:gd name="T73" fmla="*/ 4 h 124"/>
                <a:gd name="T74" fmla="*/ 174 w 181"/>
                <a:gd name="T75" fmla="*/ 2 h 124"/>
                <a:gd name="T76" fmla="*/ 172 w 181"/>
                <a:gd name="T77" fmla="*/ 1 h 124"/>
                <a:gd name="T78" fmla="*/ 169 w 181"/>
                <a:gd name="T79" fmla="*/ 0 h 124"/>
                <a:gd name="T80" fmla="*/ 166 w 181"/>
                <a:gd name="T81" fmla="*/ 0 h 124"/>
                <a:gd name="T82" fmla="*/ 163 w 181"/>
                <a:gd name="T83" fmla="*/ 0 h 124"/>
                <a:gd name="T84" fmla="*/ 160 w 181"/>
                <a:gd name="T85" fmla="*/ 1 h 124"/>
                <a:gd name="T86" fmla="*/ 158 w 181"/>
                <a:gd name="T87" fmla="*/ 2 h 124"/>
                <a:gd name="T88" fmla="*/ 156 w 181"/>
                <a:gd name="T89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4">
                  <a:moveTo>
                    <a:pt x="156" y="4"/>
                  </a:moveTo>
                  <a:lnTo>
                    <a:pt x="71" y="88"/>
                  </a:lnTo>
                  <a:lnTo>
                    <a:pt x="25" y="41"/>
                  </a:lnTo>
                  <a:lnTo>
                    <a:pt x="23" y="39"/>
                  </a:lnTo>
                  <a:lnTo>
                    <a:pt x="20" y="38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9" y="38"/>
                  </a:lnTo>
                  <a:lnTo>
                    <a:pt x="6" y="39"/>
                  </a:lnTo>
                  <a:lnTo>
                    <a:pt x="4" y="41"/>
                  </a:lnTo>
                  <a:lnTo>
                    <a:pt x="2" y="43"/>
                  </a:lnTo>
                  <a:lnTo>
                    <a:pt x="1" y="47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19"/>
                  </a:lnTo>
                  <a:lnTo>
                    <a:pt x="63" y="122"/>
                  </a:lnTo>
                  <a:lnTo>
                    <a:pt x="66" y="123"/>
                  </a:lnTo>
                  <a:lnTo>
                    <a:pt x="68" y="124"/>
                  </a:lnTo>
                  <a:lnTo>
                    <a:pt x="71" y="124"/>
                  </a:lnTo>
                  <a:lnTo>
                    <a:pt x="74" y="124"/>
                  </a:lnTo>
                  <a:lnTo>
                    <a:pt x="77" y="123"/>
                  </a:lnTo>
                  <a:lnTo>
                    <a:pt x="80" y="122"/>
                  </a:lnTo>
                  <a:lnTo>
                    <a:pt x="82" y="119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0" y="18"/>
                  </a:lnTo>
                  <a:lnTo>
                    <a:pt x="181" y="14"/>
                  </a:lnTo>
                  <a:lnTo>
                    <a:pt x="180" y="11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1"/>
                  </a:lnTo>
                  <a:lnTo>
                    <a:pt x="158" y="2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6">
              <a:extLst>
                <a:ext uri="{FF2B5EF4-FFF2-40B4-BE49-F238E27FC236}">
                  <a16:creationId xmlns:a16="http://schemas.microsoft.com/office/drawing/2014/main" id="{278B32CE-AB18-449A-BF1F-7A8DEFF0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58926"/>
              <a:ext cx="57150" cy="39688"/>
            </a:xfrm>
            <a:custGeom>
              <a:avLst/>
              <a:gdLst>
                <a:gd name="T0" fmla="*/ 156 w 181"/>
                <a:gd name="T1" fmla="*/ 5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40 h 126"/>
                <a:gd name="T10" fmla="*/ 18 w 181"/>
                <a:gd name="T11" fmla="*/ 39 h 126"/>
                <a:gd name="T12" fmla="*/ 15 w 181"/>
                <a:gd name="T13" fmla="*/ 39 h 126"/>
                <a:gd name="T14" fmla="*/ 11 w 181"/>
                <a:gd name="T15" fmla="*/ 39 h 126"/>
                <a:gd name="T16" fmla="*/ 9 w 181"/>
                <a:gd name="T17" fmla="*/ 40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6 h 126"/>
                <a:gd name="T24" fmla="*/ 1 w 181"/>
                <a:gd name="T25" fmla="*/ 49 h 126"/>
                <a:gd name="T26" fmla="*/ 0 w 181"/>
                <a:gd name="T27" fmla="*/ 51 h 126"/>
                <a:gd name="T28" fmla="*/ 0 w 181"/>
                <a:gd name="T29" fmla="*/ 54 h 126"/>
                <a:gd name="T30" fmla="*/ 0 w 181"/>
                <a:gd name="T31" fmla="*/ 57 h 126"/>
                <a:gd name="T32" fmla="*/ 1 w 181"/>
                <a:gd name="T33" fmla="*/ 60 h 126"/>
                <a:gd name="T34" fmla="*/ 2 w 181"/>
                <a:gd name="T35" fmla="*/ 63 h 126"/>
                <a:gd name="T36" fmla="*/ 4 w 181"/>
                <a:gd name="T37" fmla="*/ 65 h 126"/>
                <a:gd name="T38" fmla="*/ 61 w 181"/>
                <a:gd name="T39" fmla="*/ 122 h 126"/>
                <a:gd name="T40" fmla="*/ 63 w 181"/>
                <a:gd name="T41" fmla="*/ 124 h 126"/>
                <a:gd name="T42" fmla="*/ 66 w 181"/>
                <a:gd name="T43" fmla="*/ 125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5 h 126"/>
                <a:gd name="T52" fmla="*/ 80 w 181"/>
                <a:gd name="T53" fmla="*/ 124 h 126"/>
                <a:gd name="T54" fmla="*/ 82 w 181"/>
                <a:gd name="T55" fmla="*/ 122 h 126"/>
                <a:gd name="T56" fmla="*/ 176 w 181"/>
                <a:gd name="T57" fmla="*/ 27 h 126"/>
                <a:gd name="T58" fmla="*/ 178 w 181"/>
                <a:gd name="T59" fmla="*/ 24 h 126"/>
                <a:gd name="T60" fmla="*/ 180 w 181"/>
                <a:gd name="T61" fmla="*/ 22 h 126"/>
                <a:gd name="T62" fmla="*/ 180 w 181"/>
                <a:gd name="T63" fmla="*/ 19 h 126"/>
                <a:gd name="T64" fmla="*/ 181 w 181"/>
                <a:gd name="T65" fmla="*/ 16 h 126"/>
                <a:gd name="T66" fmla="*/ 180 w 181"/>
                <a:gd name="T67" fmla="*/ 12 h 126"/>
                <a:gd name="T68" fmla="*/ 180 w 181"/>
                <a:gd name="T69" fmla="*/ 10 h 126"/>
                <a:gd name="T70" fmla="*/ 178 w 181"/>
                <a:gd name="T71" fmla="*/ 7 h 126"/>
                <a:gd name="T72" fmla="*/ 176 w 181"/>
                <a:gd name="T73" fmla="*/ 5 h 126"/>
                <a:gd name="T74" fmla="*/ 174 w 181"/>
                <a:gd name="T75" fmla="*/ 3 h 126"/>
                <a:gd name="T76" fmla="*/ 172 w 181"/>
                <a:gd name="T77" fmla="*/ 2 h 126"/>
                <a:gd name="T78" fmla="*/ 169 w 181"/>
                <a:gd name="T79" fmla="*/ 1 h 126"/>
                <a:gd name="T80" fmla="*/ 166 w 181"/>
                <a:gd name="T81" fmla="*/ 0 h 126"/>
                <a:gd name="T82" fmla="*/ 163 w 181"/>
                <a:gd name="T83" fmla="*/ 1 h 126"/>
                <a:gd name="T84" fmla="*/ 160 w 181"/>
                <a:gd name="T85" fmla="*/ 2 h 126"/>
                <a:gd name="T86" fmla="*/ 158 w 181"/>
                <a:gd name="T87" fmla="*/ 3 h 126"/>
                <a:gd name="T88" fmla="*/ 156 w 181"/>
                <a:gd name="T89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6">
                  <a:moveTo>
                    <a:pt x="156" y="5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1" y="39"/>
                  </a:lnTo>
                  <a:lnTo>
                    <a:pt x="9" y="40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1" y="122"/>
                  </a:lnTo>
                  <a:lnTo>
                    <a:pt x="63" y="124"/>
                  </a:lnTo>
                  <a:lnTo>
                    <a:pt x="66" y="125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0" y="124"/>
                  </a:lnTo>
                  <a:lnTo>
                    <a:pt x="82" y="122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0" y="19"/>
                  </a:lnTo>
                  <a:lnTo>
                    <a:pt x="181" y="16"/>
                  </a:lnTo>
                  <a:lnTo>
                    <a:pt x="180" y="12"/>
                  </a:lnTo>
                  <a:lnTo>
                    <a:pt x="180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63" y="1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6DD7A6-F15A-46F6-AE14-412C909EB457}"/>
              </a:ext>
            </a:extLst>
          </p:cNvPr>
          <p:cNvGrpSpPr/>
          <p:nvPr/>
        </p:nvGrpSpPr>
        <p:grpSpPr>
          <a:xfrm>
            <a:off x="702543" y="2935579"/>
            <a:ext cx="238126" cy="285750"/>
            <a:chOff x="6489700" y="1933576"/>
            <a:chExt cx="238126" cy="2857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8" name="Freeform 304">
              <a:extLst>
                <a:ext uri="{FF2B5EF4-FFF2-40B4-BE49-F238E27FC236}">
                  <a16:creationId xmlns:a16="http://schemas.microsoft.com/office/drawing/2014/main" id="{20E3EC75-9369-481C-8948-324C6D14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1933576"/>
              <a:ext cx="200025" cy="257175"/>
            </a:xfrm>
            <a:custGeom>
              <a:avLst/>
              <a:gdLst>
                <a:gd name="T0" fmla="*/ 580 w 631"/>
                <a:gd name="T1" fmla="*/ 180 h 811"/>
                <a:gd name="T2" fmla="*/ 450 w 631"/>
                <a:gd name="T3" fmla="*/ 52 h 811"/>
                <a:gd name="T4" fmla="*/ 30 w 631"/>
                <a:gd name="T5" fmla="*/ 781 h 811"/>
                <a:gd name="T6" fmla="*/ 420 w 631"/>
                <a:gd name="T7" fmla="*/ 30 h 811"/>
                <a:gd name="T8" fmla="*/ 421 w 631"/>
                <a:gd name="T9" fmla="*/ 198 h 811"/>
                <a:gd name="T10" fmla="*/ 424 w 631"/>
                <a:gd name="T11" fmla="*/ 203 h 811"/>
                <a:gd name="T12" fmla="*/ 427 w 631"/>
                <a:gd name="T13" fmla="*/ 208 h 811"/>
                <a:gd name="T14" fmla="*/ 432 w 631"/>
                <a:gd name="T15" fmla="*/ 210 h 811"/>
                <a:gd name="T16" fmla="*/ 601 w 631"/>
                <a:gd name="T17" fmla="*/ 210 h 811"/>
                <a:gd name="T18" fmla="*/ 601 w 631"/>
                <a:gd name="T19" fmla="*/ 273 h 811"/>
                <a:gd name="T20" fmla="*/ 603 w 631"/>
                <a:gd name="T21" fmla="*/ 279 h 811"/>
                <a:gd name="T22" fmla="*/ 608 w 631"/>
                <a:gd name="T23" fmla="*/ 282 h 811"/>
                <a:gd name="T24" fmla="*/ 613 w 631"/>
                <a:gd name="T25" fmla="*/ 285 h 811"/>
                <a:gd name="T26" fmla="*/ 619 w 631"/>
                <a:gd name="T27" fmla="*/ 285 h 811"/>
                <a:gd name="T28" fmla="*/ 625 w 631"/>
                <a:gd name="T29" fmla="*/ 282 h 811"/>
                <a:gd name="T30" fmla="*/ 628 w 631"/>
                <a:gd name="T31" fmla="*/ 279 h 811"/>
                <a:gd name="T32" fmla="*/ 630 w 631"/>
                <a:gd name="T33" fmla="*/ 273 h 811"/>
                <a:gd name="T34" fmla="*/ 631 w 631"/>
                <a:gd name="T35" fmla="*/ 195 h 811"/>
                <a:gd name="T36" fmla="*/ 627 w 631"/>
                <a:gd name="T37" fmla="*/ 184 h 811"/>
                <a:gd name="T38" fmla="*/ 444 w 631"/>
                <a:gd name="T39" fmla="*/ 2 h 811"/>
                <a:gd name="T40" fmla="*/ 439 w 631"/>
                <a:gd name="T41" fmla="*/ 0 h 811"/>
                <a:gd name="T42" fmla="*/ 15 w 631"/>
                <a:gd name="T43" fmla="*/ 0 h 811"/>
                <a:gd name="T44" fmla="*/ 9 w 631"/>
                <a:gd name="T45" fmla="*/ 1 h 811"/>
                <a:gd name="T46" fmla="*/ 4 w 631"/>
                <a:gd name="T47" fmla="*/ 4 h 811"/>
                <a:gd name="T48" fmla="*/ 1 w 631"/>
                <a:gd name="T49" fmla="*/ 10 h 811"/>
                <a:gd name="T50" fmla="*/ 0 w 631"/>
                <a:gd name="T51" fmla="*/ 15 h 811"/>
                <a:gd name="T52" fmla="*/ 1 w 631"/>
                <a:gd name="T53" fmla="*/ 799 h 811"/>
                <a:gd name="T54" fmla="*/ 3 w 631"/>
                <a:gd name="T55" fmla="*/ 805 h 811"/>
                <a:gd name="T56" fmla="*/ 6 w 631"/>
                <a:gd name="T57" fmla="*/ 808 h 811"/>
                <a:gd name="T58" fmla="*/ 12 w 631"/>
                <a:gd name="T59" fmla="*/ 810 h 811"/>
                <a:gd name="T60" fmla="*/ 351 w 631"/>
                <a:gd name="T61" fmla="*/ 811 h 811"/>
                <a:gd name="T62" fmla="*/ 357 w 631"/>
                <a:gd name="T63" fmla="*/ 810 h 811"/>
                <a:gd name="T64" fmla="*/ 362 w 631"/>
                <a:gd name="T65" fmla="*/ 807 h 811"/>
                <a:gd name="T66" fmla="*/ 365 w 631"/>
                <a:gd name="T67" fmla="*/ 801 h 811"/>
                <a:gd name="T68" fmla="*/ 366 w 631"/>
                <a:gd name="T69" fmla="*/ 796 h 811"/>
                <a:gd name="T70" fmla="*/ 365 w 631"/>
                <a:gd name="T71" fmla="*/ 790 h 811"/>
                <a:gd name="T72" fmla="*/ 362 w 631"/>
                <a:gd name="T73" fmla="*/ 785 h 811"/>
                <a:gd name="T74" fmla="*/ 357 w 631"/>
                <a:gd name="T75" fmla="*/ 782 h 811"/>
                <a:gd name="T76" fmla="*/ 351 w 631"/>
                <a:gd name="T77" fmla="*/ 78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811">
                  <a:moveTo>
                    <a:pt x="450" y="52"/>
                  </a:moveTo>
                  <a:lnTo>
                    <a:pt x="580" y="180"/>
                  </a:lnTo>
                  <a:lnTo>
                    <a:pt x="450" y="180"/>
                  </a:lnTo>
                  <a:lnTo>
                    <a:pt x="450" y="52"/>
                  </a:lnTo>
                  <a:close/>
                  <a:moveTo>
                    <a:pt x="351" y="781"/>
                  </a:moveTo>
                  <a:lnTo>
                    <a:pt x="30" y="781"/>
                  </a:lnTo>
                  <a:lnTo>
                    <a:pt x="30" y="30"/>
                  </a:lnTo>
                  <a:lnTo>
                    <a:pt x="420" y="30"/>
                  </a:lnTo>
                  <a:lnTo>
                    <a:pt x="420" y="195"/>
                  </a:lnTo>
                  <a:lnTo>
                    <a:pt x="421" y="198"/>
                  </a:lnTo>
                  <a:lnTo>
                    <a:pt x="421" y="201"/>
                  </a:lnTo>
                  <a:lnTo>
                    <a:pt x="424" y="203"/>
                  </a:lnTo>
                  <a:lnTo>
                    <a:pt x="425" y="205"/>
                  </a:lnTo>
                  <a:lnTo>
                    <a:pt x="427" y="208"/>
                  </a:lnTo>
                  <a:lnTo>
                    <a:pt x="430" y="209"/>
                  </a:lnTo>
                  <a:lnTo>
                    <a:pt x="432" y="210"/>
                  </a:lnTo>
                  <a:lnTo>
                    <a:pt x="435" y="210"/>
                  </a:lnTo>
                  <a:lnTo>
                    <a:pt x="601" y="210"/>
                  </a:lnTo>
                  <a:lnTo>
                    <a:pt x="601" y="270"/>
                  </a:lnTo>
                  <a:lnTo>
                    <a:pt x="601" y="273"/>
                  </a:lnTo>
                  <a:lnTo>
                    <a:pt x="602" y="276"/>
                  </a:lnTo>
                  <a:lnTo>
                    <a:pt x="603" y="279"/>
                  </a:lnTo>
                  <a:lnTo>
                    <a:pt x="605" y="281"/>
                  </a:lnTo>
                  <a:lnTo>
                    <a:pt x="608" y="282"/>
                  </a:lnTo>
                  <a:lnTo>
                    <a:pt x="610" y="284"/>
                  </a:lnTo>
                  <a:lnTo>
                    <a:pt x="613" y="285"/>
                  </a:lnTo>
                  <a:lnTo>
                    <a:pt x="616" y="285"/>
                  </a:lnTo>
                  <a:lnTo>
                    <a:pt x="619" y="285"/>
                  </a:lnTo>
                  <a:lnTo>
                    <a:pt x="622" y="284"/>
                  </a:lnTo>
                  <a:lnTo>
                    <a:pt x="625" y="282"/>
                  </a:lnTo>
                  <a:lnTo>
                    <a:pt x="627" y="281"/>
                  </a:lnTo>
                  <a:lnTo>
                    <a:pt x="628" y="279"/>
                  </a:lnTo>
                  <a:lnTo>
                    <a:pt x="630" y="276"/>
                  </a:lnTo>
                  <a:lnTo>
                    <a:pt x="630" y="273"/>
                  </a:lnTo>
                  <a:lnTo>
                    <a:pt x="631" y="270"/>
                  </a:lnTo>
                  <a:lnTo>
                    <a:pt x="631" y="195"/>
                  </a:lnTo>
                  <a:lnTo>
                    <a:pt x="630" y="189"/>
                  </a:lnTo>
                  <a:lnTo>
                    <a:pt x="627" y="184"/>
                  </a:lnTo>
                  <a:lnTo>
                    <a:pt x="446" y="4"/>
                  </a:lnTo>
                  <a:lnTo>
                    <a:pt x="444" y="2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96"/>
                  </a:lnTo>
                  <a:lnTo>
                    <a:pt x="1" y="799"/>
                  </a:lnTo>
                  <a:lnTo>
                    <a:pt x="1" y="801"/>
                  </a:lnTo>
                  <a:lnTo>
                    <a:pt x="3" y="805"/>
                  </a:lnTo>
                  <a:lnTo>
                    <a:pt x="4" y="807"/>
                  </a:lnTo>
                  <a:lnTo>
                    <a:pt x="6" y="808"/>
                  </a:lnTo>
                  <a:lnTo>
                    <a:pt x="9" y="810"/>
                  </a:lnTo>
                  <a:lnTo>
                    <a:pt x="12" y="810"/>
                  </a:lnTo>
                  <a:lnTo>
                    <a:pt x="15" y="811"/>
                  </a:lnTo>
                  <a:lnTo>
                    <a:pt x="351" y="811"/>
                  </a:lnTo>
                  <a:lnTo>
                    <a:pt x="354" y="810"/>
                  </a:lnTo>
                  <a:lnTo>
                    <a:pt x="357" y="810"/>
                  </a:lnTo>
                  <a:lnTo>
                    <a:pt x="359" y="808"/>
                  </a:lnTo>
                  <a:lnTo>
                    <a:pt x="362" y="807"/>
                  </a:lnTo>
                  <a:lnTo>
                    <a:pt x="364" y="805"/>
                  </a:lnTo>
                  <a:lnTo>
                    <a:pt x="365" y="801"/>
                  </a:lnTo>
                  <a:lnTo>
                    <a:pt x="366" y="799"/>
                  </a:lnTo>
                  <a:lnTo>
                    <a:pt x="366" y="796"/>
                  </a:lnTo>
                  <a:lnTo>
                    <a:pt x="366" y="793"/>
                  </a:lnTo>
                  <a:lnTo>
                    <a:pt x="365" y="790"/>
                  </a:lnTo>
                  <a:lnTo>
                    <a:pt x="364" y="788"/>
                  </a:lnTo>
                  <a:lnTo>
                    <a:pt x="362" y="785"/>
                  </a:lnTo>
                  <a:lnTo>
                    <a:pt x="359" y="783"/>
                  </a:lnTo>
                  <a:lnTo>
                    <a:pt x="357" y="782"/>
                  </a:lnTo>
                  <a:lnTo>
                    <a:pt x="354" y="781"/>
                  </a:lnTo>
                  <a:lnTo>
                    <a:pt x="351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5">
              <a:extLst>
                <a:ext uri="{FF2B5EF4-FFF2-40B4-BE49-F238E27FC236}">
                  <a16:creationId xmlns:a16="http://schemas.microsoft.com/office/drawing/2014/main" id="{4FAA4971-D50D-4C83-8AE6-B2E838EAE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5" y="2076451"/>
              <a:ext cx="47625" cy="47625"/>
            </a:xfrm>
            <a:custGeom>
              <a:avLst/>
              <a:gdLst>
                <a:gd name="T0" fmla="*/ 85 w 151"/>
                <a:gd name="T1" fmla="*/ 31 h 150"/>
                <a:gd name="T2" fmla="*/ 101 w 151"/>
                <a:gd name="T3" fmla="*/ 38 h 150"/>
                <a:gd name="T4" fmla="*/ 114 w 151"/>
                <a:gd name="T5" fmla="*/ 51 h 150"/>
                <a:gd name="T6" fmla="*/ 120 w 151"/>
                <a:gd name="T7" fmla="*/ 67 h 150"/>
                <a:gd name="T8" fmla="*/ 120 w 151"/>
                <a:gd name="T9" fmla="*/ 85 h 150"/>
                <a:gd name="T10" fmla="*/ 114 w 151"/>
                <a:gd name="T11" fmla="*/ 101 h 150"/>
                <a:gd name="T12" fmla="*/ 101 w 151"/>
                <a:gd name="T13" fmla="*/ 113 h 150"/>
                <a:gd name="T14" fmla="*/ 85 w 151"/>
                <a:gd name="T15" fmla="*/ 119 h 150"/>
                <a:gd name="T16" fmla="*/ 67 w 151"/>
                <a:gd name="T17" fmla="*/ 119 h 150"/>
                <a:gd name="T18" fmla="*/ 51 w 151"/>
                <a:gd name="T19" fmla="*/ 113 h 150"/>
                <a:gd name="T20" fmla="*/ 39 w 151"/>
                <a:gd name="T21" fmla="*/ 101 h 150"/>
                <a:gd name="T22" fmla="*/ 31 w 151"/>
                <a:gd name="T23" fmla="*/ 85 h 150"/>
                <a:gd name="T24" fmla="*/ 31 w 151"/>
                <a:gd name="T25" fmla="*/ 67 h 150"/>
                <a:gd name="T26" fmla="*/ 39 w 151"/>
                <a:gd name="T27" fmla="*/ 51 h 150"/>
                <a:gd name="T28" fmla="*/ 51 w 151"/>
                <a:gd name="T29" fmla="*/ 38 h 150"/>
                <a:gd name="T30" fmla="*/ 67 w 151"/>
                <a:gd name="T31" fmla="*/ 31 h 150"/>
                <a:gd name="T32" fmla="*/ 76 w 151"/>
                <a:gd name="T33" fmla="*/ 150 h 150"/>
                <a:gd name="T34" fmla="*/ 91 w 151"/>
                <a:gd name="T35" fmla="*/ 149 h 150"/>
                <a:gd name="T36" fmla="*/ 105 w 151"/>
                <a:gd name="T37" fmla="*/ 145 h 150"/>
                <a:gd name="T38" fmla="*/ 118 w 151"/>
                <a:gd name="T39" fmla="*/ 137 h 150"/>
                <a:gd name="T40" fmla="*/ 129 w 151"/>
                <a:gd name="T41" fmla="*/ 129 h 150"/>
                <a:gd name="T42" fmla="*/ 138 w 151"/>
                <a:gd name="T43" fmla="*/ 117 h 150"/>
                <a:gd name="T44" fmla="*/ 145 w 151"/>
                <a:gd name="T45" fmla="*/ 105 h 150"/>
                <a:gd name="T46" fmla="*/ 149 w 151"/>
                <a:gd name="T47" fmla="*/ 90 h 150"/>
                <a:gd name="T48" fmla="*/ 151 w 151"/>
                <a:gd name="T49" fmla="*/ 75 h 150"/>
                <a:gd name="T50" fmla="*/ 149 w 151"/>
                <a:gd name="T51" fmla="*/ 60 h 150"/>
                <a:gd name="T52" fmla="*/ 145 w 151"/>
                <a:gd name="T53" fmla="*/ 46 h 150"/>
                <a:gd name="T54" fmla="*/ 138 w 151"/>
                <a:gd name="T55" fmla="*/ 34 h 150"/>
                <a:gd name="T56" fmla="*/ 129 w 151"/>
                <a:gd name="T57" fmla="*/ 23 h 150"/>
                <a:gd name="T58" fmla="*/ 118 w 151"/>
                <a:gd name="T59" fmla="*/ 13 h 150"/>
                <a:gd name="T60" fmla="*/ 105 w 151"/>
                <a:gd name="T61" fmla="*/ 6 h 150"/>
                <a:gd name="T62" fmla="*/ 91 w 151"/>
                <a:gd name="T63" fmla="*/ 2 h 150"/>
                <a:gd name="T64" fmla="*/ 76 w 151"/>
                <a:gd name="T65" fmla="*/ 0 h 150"/>
                <a:gd name="T66" fmla="*/ 61 w 151"/>
                <a:gd name="T67" fmla="*/ 2 h 150"/>
                <a:gd name="T68" fmla="*/ 46 w 151"/>
                <a:gd name="T69" fmla="*/ 6 h 150"/>
                <a:gd name="T70" fmla="*/ 33 w 151"/>
                <a:gd name="T71" fmla="*/ 13 h 150"/>
                <a:gd name="T72" fmla="*/ 23 w 151"/>
                <a:gd name="T73" fmla="*/ 23 h 150"/>
                <a:gd name="T74" fmla="*/ 13 w 151"/>
                <a:gd name="T75" fmla="*/ 34 h 150"/>
                <a:gd name="T76" fmla="*/ 7 w 151"/>
                <a:gd name="T77" fmla="*/ 46 h 150"/>
                <a:gd name="T78" fmla="*/ 2 w 151"/>
                <a:gd name="T79" fmla="*/ 60 h 150"/>
                <a:gd name="T80" fmla="*/ 0 w 151"/>
                <a:gd name="T81" fmla="*/ 75 h 150"/>
                <a:gd name="T82" fmla="*/ 2 w 151"/>
                <a:gd name="T83" fmla="*/ 90 h 150"/>
                <a:gd name="T84" fmla="*/ 7 w 151"/>
                <a:gd name="T85" fmla="*/ 105 h 150"/>
                <a:gd name="T86" fmla="*/ 13 w 151"/>
                <a:gd name="T87" fmla="*/ 117 h 150"/>
                <a:gd name="T88" fmla="*/ 23 w 151"/>
                <a:gd name="T89" fmla="*/ 129 h 150"/>
                <a:gd name="T90" fmla="*/ 33 w 151"/>
                <a:gd name="T91" fmla="*/ 137 h 150"/>
                <a:gd name="T92" fmla="*/ 46 w 151"/>
                <a:gd name="T93" fmla="*/ 145 h 150"/>
                <a:gd name="T94" fmla="*/ 61 w 151"/>
                <a:gd name="T95" fmla="*/ 149 h 150"/>
                <a:gd name="T96" fmla="*/ 76 w 151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0">
                  <a:moveTo>
                    <a:pt x="76" y="30"/>
                  </a:moveTo>
                  <a:lnTo>
                    <a:pt x="85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4" y="51"/>
                  </a:lnTo>
                  <a:lnTo>
                    <a:pt x="117" y="58"/>
                  </a:lnTo>
                  <a:lnTo>
                    <a:pt x="120" y="67"/>
                  </a:lnTo>
                  <a:lnTo>
                    <a:pt x="121" y="75"/>
                  </a:lnTo>
                  <a:lnTo>
                    <a:pt x="120" y="85"/>
                  </a:lnTo>
                  <a:lnTo>
                    <a:pt x="117" y="94"/>
                  </a:lnTo>
                  <a:lnTo>
                    <a:pt x="114" y="101"/>
                  </a:lnTo>
                  <a:lnTo>
                    <a:pt x="107" y="107"/>
                  </a:lnTo>
                  <a:lnTo>
                    <a:pt x="101" y="113"/>
                  </a:lnTo>
                  <a:lnTo>
                    <a:pt x="93" y="117"/>
                  </a:lnTo>
                  <a:lnTo>
                    <a:pt x="85" y="119"/>
                  </a:lnTo>
                  <a:lnTo>
                    <a:pt x="76" y="120"/>
                  </a:lnTo>
                  <a:lnTo>
                    <a:pt x="67" y="119"/>
                  </a:lnTo>
                  <a:lnTo>
                    <a:pt x="58" y="117"/>
                  </a:lnTo>
                  <a:lnTo>
                    <a:pt x="51" y="113"/>
                  </a:lnTo>
                  <a:lnTo>
                    <a:pt x="44" y="107"/>
                  </a:lnTo>
                  <a:lnTo>
                    <a:pt x="39" y="101"/>
                  </a:lnTo>
                  <a:lnTo>
                    <a:pt x="34" y="94"/>
                  </a:lnTo>
                  <a:lnTo>
                    <a:pt x="31" y="85"/>
                  </a:lnTo>
                  <a:lnTo>
                    <a:pt x="31" y="75"/>
                  </a:lnTo>
                  <a:lnTo>
                    <a:pt x="31" y="67"/>
                  </a:lnTo>
                  <a:lnTo>
                    <a:pt x="34" y="58"/>
                  </a:lnTo>
                  <a:lnTo>
                    <a:pt x="39" y="51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0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5"/>
                  </a:lnTo>
                  <a:lnTo>
                    <a:pt x="112" y="142"/>
                  </a:lnTo>
                  <a:lnTo>
                    <a:pt x="118" y="137"/>
                  </a:lnTo>
                  <a:lnTo>
                    <a:pt x="123" y="133"/>
                  </a:lnTo>
                  <a:lnTo>
                    <a:pt x="129" y="129"/>
                  </a:lnTo>
                  <a:lnTo>
                    <a:pt x="134" y="124"/>
                  </a:lnTo>
                  <a:lnTo>
                    <a:pt x="138" y="117"/>
                  </a:lnTo>
                  <a:lnTo>
                    <a:pt x="141" y="112"/>
                  </a:lnTo>
                  <a:lnTo>
                    <a:pt x="145" y="105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9" y="23"/>
                  </a:lnTo>
                  <a:lnTo>
                    <a:pt x="123" y="18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5" y="98"/>
                  </a:lnTo>
                  <a:lnTo>
                    <a:pt x="7" y="105"/>
                  </a:lnTo>
                  <a:lnTo>
                    <a:pt x="10" y="112"/>
                  </a:lnTo>
                  <a:lnTo>
                    <a:pt x="13" y="117"/>
                  </a:lnTo>
                  <a:lnTo>
                    <a:pt x="18" y="124"/>
                  </a:lnTo>
                  <a:lnTo>
                    <a:pt x="23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4" y="147"/>
                  </a:lnTo>
                  <a:lnTo>
                    <a:pt x="61" y="149"/>
                  </a:lnTo>
                  <a:lnTo>
                    <a:pt x="68" y="150"/>
                  </a:lnTo>
                  <a:lnTo>
                    <a:pt x="7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06">
              <a:extLst>
                <a:ext uri="{FF2B5EF4-FFF2-40B4-BE49-F238E27FC236}">
                  <a16:creationId xmlns:a16="http://schemas.microsoft.com/office/drawing/2014/main" id="{83A98846-5844-4CEF-B95E-87A9AB696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8" y="2041526"/>
              <a:ext cx="109538" cy="177800"/>
            </a:xfrm>
            <a:custGeom>
              <a:avLst/>
              <a:gdLst>
                <a:gd name="T0" fmla="*/ 181 w 346"/>
                <a:gd name="T1" fmla="*/ 441 h 561"/>
                <a:gd name="T2" fmla="*/ 75 w 346"/>
                <a:gd name="T3" fmla="*/ 323 h 561"/>
                <a:gd name="T4" fmla="*/ 108 w 346"/>
                <a:gd name="T5" fmla="*/ 345 h 561"/>
                <a:gd name="T6" fmla="*/ 149 w 346"/>
                <a:gd name="T7" fmla="*/ 368 h 561"/>
                <a:gd name="T8" fmla="*/ 197 w 346"/>
                <a:gd name="T9" fmla="*/ 368 h 561"/>
                <a:gd name="T10" fmla="*/ 239 w 346"/>
                <a:gd name="T11" fmla="*/ 345 h 561"/>
                <a:gd name="T12" fmla="*/ 255 w 346"/>
                <a:gd name="T13" fmla="*/ 326 h 561"/>
                <a:gd name="T14" fmla="*/ 279 w 346"/>
                <a:gd name="T15" fmla="*/ 321 h 561"/>
                <a:gd name="T16" fmla="*/ 46 w 346"/>
                <a:gd name="T17" fmla="*/ 191 h 561"/>
                <a:gd name="T18" fmla="*/ 39 w 346"/>
                <a:gd name="T19" fmla="*/ 169 h 561"/>
                <a:gd name="T20" fmla="*/ 30 w 346"/>
                <a:gd name="T21" fmla="*/ 135 h 561"/>
                <a:gd name="T22" fmla="*/ 44 w 346"/>
                <a:gd name="T23" fmla="*/ 101 h 561"/>
                <a:gd name="T24" fmla="*/ 73 w 346"/>
                <a:gd name="T25" fmla="*/ 82 h 561"/>
                <a:gd name="T26" fmla="*/ 105 w 346"/>
                <a:gd name="T27" fmla="*/ 79 h 561"/>
                <a:gd name="T28" fmla="*/ 121 w 346"/>
                <a:gd name="T29" fmla="*/ 61 h 561"/>
                <a:gd name="T30" fmla="*/ 147 w 346"/>
                <a:gd name="T31" fmla="*/ 37 h 561"/>
                <a:gd name="T32" fmla="*/ 182 w 346"/>
                <a:gd name="T33" fmla="*/ 31 h 561"/>
                <a:gd name="T34" fmla="*/ 214 w 346"/>
                <a:gd name="T35" fmla="*/ 47 h 561"/>
                <a:gd name="T36" fmla="*/ 233 w 346"/>
                <a:gd name="T37" fmla="*/ 74 h 561"/>
                <a:gd name="T38" fmla="*/ 255 w 346"/>
                <a:gd name="T39" fmla="*/ 78 h 561"/>
                <a:gd name="T40" fmla="*/ 289 w 346"/>
                <a:gd name="T41" fmla="*/ 89 h 561"/>
                <a:gd name="T42" fmla="*/ 312 w 346"/>
                <a:gd name="T43" fmla="*/ 117 h 561"/>
                <a:gd name="T44" fmla="*/ 315 w 346"/>
                <a:gd name="T45" fmla="*/ 152 h 561"/>
                <a:gd name="T46" fmla="*/ 300 w 346"/>
                <a:gd name="T47" fmla="*/ 182 h 561"/>
                <a:gd name="T48" fmla="*/ 307 w 346"/>
                <a:gd name="T49" fmla="*/ 204 h 561"/>
                <a:gd name="T50" fmla="*/ 316 w 346"/>
                <a:gd name="T51" fmla="*/ 238 h 561"/>
                <a:gd name="T52" fmla="*/ 303 w 346"/>
                <a:gd name="T53" fmla="*/ 272 h 561"/>
                <a:gd name="T54" fmla="*/ 273 w 346"/>
                <a:gd name="T55" fmla="*/ 292 h 561"/>
                <a:gd name="T56" fmla="*/ 241 w 346"/>
                <a:gd name="T57" fmla="*/ 295 h 561"/>
                <a:gd name="T58" fmla="*/ 226 w 346"/>
                <a:gd name="T59" fmla="*/ 311 h 561"/>
                <a:gd name="T60" fmla="*/ 199 w 346"/>
                <a:gd name="T61" fmla="*/ 335 h 561"/>
                <a:gd name="T62" fmla="*/ 164 w 346"/>
                <a:gd name="T63" fmla="*/ 341 h 561"/>
                <a:gd name="T64" fmla="*/ 132 w 346"/>
                <a:gd name="T65" fmla="*/ 326 h 561"/>
                <a:gd name="T66" fmla="*/ 115 w 346"/>
                <a:gd name="T67" fmla="*/ 299 h 561"/>
                <a:gd name="T68" fmla="*/ 102 w 346"/>
                <a:gd name="T69" fmla="*/ 293 h 561"/>
                <a:gd name="T70" fmla="*/ 73 w 346"/>
                <a:gd name="T71" fmla="*/ 292 h 561"/>
                <a:gd name="T72" fmla="*/ 44 w 346"/>
                <a:gd name="T73" fmla="*/ 272 h 561"/>
                <a:gd name="T74" fmla="*/ 30 w 346"/>
                <a:gd name="T75" fmla="*/ 238 h 561"/>
                <a:gd name="T76" fmla="*/ 39 w 346"/>
                <a:gd name="T77" fmla="*/ 204 h 561"/>
                <a:gd name="T78" fmla="*/ 343 w 346"/>
                <a:gd name="T79" fmla="*/ 164 h 561"/>
                <a:gd name="T80" fmla="*/ 343 w 346"/>
                <a:gd name="T81" fmla="*/ 117 h 561"/>
                <a:gd name="T82" fmla="*/ 319 w 346"/>
                <a:gd name="T83" fmla="*/ 74 h 561"/>
                <a:gd name="T84" fmla="*/ 278 w 346"/>
                <a:gd name="T85" fmla="*/ 52 h 561"/>
                <a:gd name="T86" fmla="*/ 239 w 346"/>
                <a:gd name="T87" fmla="*/ 29 h 561"/>
                <a:gd name="T88" fmla="*/ 198 w 346"/>
                <a:gd name="T89" fmla="*/ 5 h 561"/>
                <a:gd name="T90" fmla="*/ 149 w 346"/>
                <a:gd name="T91" fmla="*/ 5 h 561"/>
                <a:gd name="T92" fmla="*/ 108 w 346"/>
                <a:gd name="T93" fmla="*/ 29 h 561"/>
                <a:gd name="T94" fmla="*/ 69 w 346"/>
                <a:gd name="T95" fmla="*/ 52 h 561"/>
                <a:gd name="T96" fmla="*/ 27 w 346"/>
                <a:gd name="T97" fmla="*/ 75 h 561"/>
                <a:gd name="T98" fmla="*/ 4 w 346"/>
                <a:gd name="T99" fmla="*/ 117 h 561"/>
                <a:gd name="T100" fmla="*/ 5 w 346"/>
                <a:gd name="T101" fmla="*/ 164 h 561"/>
                <a:gd name="T102" fmla="*/ 5 w 346"/>
                <a:gd name="T103" fmla="*/ 209 h 561"/>
                <a:gd name="T104" fmla="*/ 4 w 346"/>
                <a:gd name="T105" fmla="*/ 257 h 561"/>
                <a:gd name="T106" fmla="*/ 27 w 346"/>
                <a:gd name="T107" fmla="*/ 298 h 561"/>
                <a:gd name="T108" fmla="*/ 46 w 346"/>
                <a:gd name="T109" fmla="*/ 550 h 561"/>
                <a:gd name="T110" fmla="*/ 58 w 346"/>
                <a:gd name="T111" fmla="*/ 561 h 561"/>
                <a:gd name="T112" fmla="*/ 181 w 346"/>
                <a:gd name="T113" fmla="*/ 475 h 561"/>
                <a:gd name="T114" fmla="*/ 299 w 346"/>
                <a:gd name="T115" fmla="*/ 561 h 561"/>
                <a:gd name="T116" fmla="*/ 311 w 346"/>
                <a:gd name="T117" fmla="*/ 558 h 561"/>
                <a:gd name="T118" fmla="*/ 316 w 346"/>
                <a:gd name="T119" fmla="*/ 301 h 561"/>
                <a:gd name="T120" fmla="*/ 343 w 346"/>
                <a:gd name="T121" fmla="*/ 257 h 561"/>
                <a:gd name="T122" fmla="*/ 343 w 346"/>
                <a:gd name="T123" fmla="*/ 20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6" h="561">
                  <a:moveTo>
                    <a:pt x="286" y="516"/>
                  </a:moveTo>
                  <a:lnTo>
                    <a:pt x="190" y="443"/>
                  </a:lnTo>
                  <a:lnTo>
                    <a:pt x="185" y="442"/>
                  </a:lnTo>
                  <a:lnTo>
                    <a:pt x="181" y="441"/>
                  </a:lnTo>
                  <a:lnTo>
                    <a:pt x="176" y="442"/>
                  </a:lnTo>
                  <a:lnTo>
                    <a:pt x="172" y="443"/>
                  </a:lnTo>
                  <a:lnTo>
                    <a:pt x="75" y="516"/>
                  </a:lnTo>
                  <a:lnTo>
                    <a:pt x="75" y="323"/>
                  </a:lnTo>
                  <a:lnTo>
                    <a:pt x="85" y="325"/>
                  </a:lnTo>
                  <a:lnTo>
                    <a:pt x="93" y="326"/>
                  </a:lnTo>
                  <a:lnTo>
                    <a:pt x="100" y="335"/>
                  </a:lnTo>
                  <a:lnTo>
                    <a:pt x="108" y="345"/>
                  </a:lnTo>
                  <a:lnTo>
                    <a:pt x="117" y="352"/>
                  </a:lnTo>
                  <a:lnTo>
                    <a:pt x="127" y="359"/>
                  </a:lnTo>
                  <a:lnTo>
                    <a:pt x="137" y="364"/>
                  </a:lnTo>
                  <a:lnTo>
                    <a:pt x="149" y="368"/>
                  </a:lnTo>
                  <a:lnTo>
                    <a:pt x="161" y="371"/>
                  </a:lnTo>
                  <a:lnTo>
                    <a:pt x="174" y="372"/>
                  </a:lnTo>
                  <a:lnTo>
                    <a:pt x="185" y="371"/>
                  </a:lnTo>
                  <a:lnTo>
                    <a:pt x="197" y="368"/>
                  </a:lnTo>
                  <a:lnTo>
                    <a:pt x="209" y="364"/>
                  </a:lnTo>
                  <a:lnTo>
                    <a:pt x="220" y="359"/>
                  </a:lnTo>
                  <a:lnTo>
                    <a:pt x="229" y="352"/>
                  </a:lnTo>
                  <a:lnTo>
                    <a:pt x="239" y="345"/>
                  </a:lnTo>
                  <a:lnTo>
                    <a:pt x="246" y="335"/>
                  </a:lnTo>
                  <a:lnTo>
                    <a:pt x="253" y="326"/>
                  </a:lnTo>
                  <a:lnTo>
                    <a:pt x="254" y="326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64" y="325"/>
                  </a:lnTo>
                  <a:lnTo>
                    <a:pt x="271" y="323"/>
                  </a:lnTo>
                  <a:lnTo>
                    <a:pt x="279" y="321"/>
                  </a:lnTo>
                  <a:lnTo>
                    <a:pt x="286" y="319"/>
                  </a:lnTo>
                  <a:lnTo>
                    <a:pt x="286" y="516"/>
                  </a:lnTo>
                  <a:close/>
                  <a:moveTo>
                    <a:pt x="44" y="196"/>
                  </a:moveTo>
                  <a:lnTo>
                    <a:pt x="46" y="191"/>
                  </a:lnTo>
                  <a:lnTo>
                    <a:pt x="47" y="186"/>
                  </a:lnTo>
                  <a:lnTo>
                    <a:pt x="46" y="182"/>
                  </a:lnTo>
                  <a:lnTo>
                    <a:pt x="44" y="178"/>
                  </a:lnTo>
                  <a:lnTo>
                    <a:pt x="39" y="169"/>
                  </a:lnTo>
                  <a:lnTo>
                    <a:pt x="35" y="162"/>
                  </a:lnTo>
                  <a:lnTo>
                    <a:pt x="32" y="152"/>
                  </a:lnTo>
                  <a:lnTo>
                    <a:pt x="30" y="144"/>
                  </a:lnTo>
                  <a:lnTo>
                    <a:pt x="30" y="135"/>
                  </a:lnTo>
                  <a:lnTo>
                    <a:pt x="32" y="127"/>
                  </a:lnTo>
                  <a:lnTo>
                    <a:pt x="35" y="117"/>
                  </a:lnTo>
                  <a:lnTo>
                    <a:pt x="39" y="108"/>
                  </a:lnTo>
                  <a:lnTo>
                    <a:pt x="44" y="101"/>
                  </a:lnTo>
                  <a:lnTo>
                    <a:pt x="50" y="94"/>
                  </a:lnTo>
                  <a:lnTo>
                    <a:pt x="57" y="89"/>
                  </a:lnTo>
                  <a:lnTo>
                    <a:pt x="65" y="85"/>
                  </a:lnTo>
                  <a:lnTo>
                    <a:pt x="73" y="82"/>
                  </a:lnTo>
                  <a:lnTo>
                    <a:pt x="82" y="79"/>
                  </a:lnTo>
                  <a:lnTo>
                    <a:pt x="91" y="78"/>
                  </a:lnTo>
                  <a:lnTo>
                    <a:pt x="101" y="78"/>
                  </a:lnTo>
                  <a:lnTo>
                    <a:pt x="105" y="79"/>
                  </a:lnTo>
                  <a:lnTo>
                    <a:pt x="111" y="77"/>
                  </a:lnTo>
                  <a:lnTo>
                    <a:pt x="114" y="74"/>
                  </a:lnTo>
                  <a:lnTo>
                    <a:pt x="117" y="70"/>
                  </a:lnTo>
                  <a:lnTo>
                    <a:pt x="121" y="61"/>
                  </a:lnTo>
                  <a:lnTo>
                    <a:pt x="126" y="54"/>
                  </a:lnTo>
                  <a:lnTo>
                    <a:pt x="132" y="47"/>
                  </a:lnTo>
                  <a:lnTo>
                    <a:pt x="139" y="41"/>
                  </a:lnTo>
                  <a:lnTo>
                    <a:pt x="147" y="37"/>
                  </a:lnTo>
                  <a:lnTo>
                    <a:pt x="156" y="33"/>
                  </a:lnTo>
                  <a:lnTo>
                    <a:pt x="164" y="31"/>
                  </a:lnTo>
                  <a:lnTo>
                    <a:pt x="174" y="30"/>
                  </a:lnTo>
                  <a:lnTo>
                    <a:pt x="182" y="31"/>
                  </a:lnTo>
                  <a:lnTo>
                    <a:pt x="192" y="33"/>
                  </a:lnTo>
                  <a:lnTo>
                    <a:pt x="199" y="37"/>
                  </a:lnTo>
                  <a:lnTo>
                    <a:pt x="208" y="41"/>
                  </a:lnTo>
                  <a:lnTo>
                    <a:pt x="214" y="47"/>
                  </a:lnTo>
                  <a:lnTo>
                    <a:pt x="221" y="54"/>
                  </a:lnTo>
                  <a:lnTo>
                    <a:pt x="226" y="61"/>
                  </a:lnTo>
                  <a:lnTo>
                    <a:pt x="229" y="70"/>
                  </a:lnTo>
                  <a:lnTo>
                    <a:pt x="233" y="74"/>
                  </a:lnTo>
                  <a:lnTo>
                    <a:pt x="236" y="77"/>
                  </a:lnTo>
                  <a:lnTo>
                    <a:pt x="241" y="79"/>
                  </a:lnTo>
                  <a:lnTo>
                    <a:pt x="246" y="78"/>
                  </a:lnTo>
                  <a:lnTo>
                    <a:pt x="255" y="78"/>
                  </a:lnTo>
                  <a:lnTo>
                    <a:pt x="265" y="79"/>
                  </a:lnTo>
                  <a:lnTo>
                    <a:pt x="273" y="82"/>
                  </a:lnTo>
                  <a:lnTo>
                    <a:pt x="282" y="85"/>
                  </a:lnTo>
                  <a:lnTo>
                    <a:pt x="289" y="89"/>
                  </a:lnTo>
                  <a:lnTo>
                    <a:pt x="297" y="94"/>
                  </a:lnTo>
                  <a:lnTo>
                    <a:pt x="303" y="101"/>
                  </a:lnTo>
                  <a:lnTo>
                    <a:pt x="307" y="108"/>
                  </a:lnTo>
                  <a:lnTo>
                    <a:pt x="312" y="117"/>
                  </a:lnTo>
                  <a:lnTo>
                    <a:pt x="315" y="127"/>
                  </a:lnTo>
                  <a:lnTo>
                    <a:pt x="316" y="135"/>
                  </a:lnTo>
                  <a:lnTo>
                    <a:pt x="316" y="144"/>
                  </a:lnTo>
                  <a:lnTo>
                    <a:pt x="315" y="152"/>
                  </a:lnTo>
                  <a:lnTo>
                    <a:pt x="312" y="162"/>
                  </a:lnTo>
                  <a:lnTo>
                    <a:pt x="307" y="169"/>
                  </a:lnTo>
                  <a:lnTo>
                    <a:pt x="302" y="178"/>
                  </a:lnTo>
                  <a:lnTo>
                    <a:pt x="300" y="182"/>
                  </a:lnTo>
                  <a:lnTo>
                    <a:pt x="299" y="186"/>
                  </a:lnTo>
                  <a:lnTo>
                    <a:pt x="300" y="191"/>
                  </a:lnTo>
                  <a:lnTo>
                    <a:pt x="302" y="196"/>
                  </a:lnTo>
                  <a:lnTo>
                    <a:pt x="307" y="204"/>
                  </a:lnTo>
                  <a:lnTo>
                    <a:pt x="312" y="212"/>
                  </a:lnTo>
                  <a:lnTo>
                    <a:pt x="315" y="221"/>
                  </a:lnTo>
                  <a:lnTo>
                    <a:pt x="316" y="229"/>
                  </a:lnTo>
                  <a:lnTo>
                    <a:pt x="316" y="238"/>
                  </a:lnTo>
                  <a:lnTo>
                    <a:pt x="315" y="247"/>
                  </a:lnTo>
                  <a:lnTo>
                    <a:pt x="312" y="256"/>
                  </a:lnTo>
                  <a:lnTo>
                    <a:pt x="307" y="265"/>
                  </a:lnTo>
                  <a:lnTo>
                    <a:pt x="303" y="272"/>
                  </a:lnTo>
                  <a:lnTo>
                    <a:pt x="297" y="278"/>
                  </a:lnTo>
                  <a:lnTo>
                    <a:pt x="289" y="285"/>
                  </a:lnTo>
                  <a:lnTo>
                    <a:pt x="282" y="289"/>
                  </a:lnTo>
                  <a:lnTo>
                    <a:pt x="273" y="292"/>
                  </a:lnTo>
                  <a:lnTo>
                    <a:pt x="265" y="293"/>
                  </a:lnTo>
                  <a:lnTo>
                    <a:pt x="255" y="295"/>
                  </a:lnTo>
                  <a:lnTo>
                    <a:pt x="246" y="293"/>
                  </a:lnTo>
                  <a:lnTo>
                    <a:pt x="241" y="295"/>
                  </a:lnTo>
                  <a:lnTo>
                    <a:pt x="236" y="296"/>
                  </a:lnTo>
                  <a:lnTo>
                    <a:pt x="233" y="299"/>
                  </a:lnTo>
                  <a:lnTo>
                    <a:pt x="229" y="302"/>
                  </a:lnTo>
                  <a:lnTo>
                    <a:pt x="226" y="311"/>
                  </a:lnTo>
                  <a:lnTo>
                    <a:pt x="221" y="319"/>
                  </a:lnTo>
                  <a:lnTo>
                    <a:pt x="214" y="326"/>
                  </a:lnTo>
                  <a:lnTo>
                    <a:pt x="208" y="331"/>
                  </a:lnTo>
                  <a:lnTo>
                    <a:pt x="199" y="335"/>
                  </a:lnTo>
                  <a:lnTo>
                    <a:pt x="192" y="338"/>
                  </a:lnTo>
                  <a:lnTo>
                    <a:pt x="182" y="341"/>
                  </a:lnTo>
                  <a:lnTo>
                    <a:pt x="174" y="342"/>
                  </a:lnTo>
                  <a:lnTo>
                    <a:pt x="164" y="341"/>
                  </a:lnTo>
                  <a:lnTo>
                    <a:pt x="156" y="338"/>
                  </a:lnTo>
                  <a:lnTo>
                    <a:pt x="147" y="335"/>
                  </a:lnTo>
                  <a:lnTo>
                    <a:pt x="139" y="331"/>
                  </a:lnTo>
                  <a:lnTo>
                    <a:pt x="132" y="326"/>
                  </a:lnTo>
                  <a:lnTo>
                    <a:pt x="126" y="319"/>
                  </a:lnTo>
                  <a:lnTo>
                    <a:pt x="121" y="311"/>
                  </a:lnTo>
                  <a:lnTo>
                    <a:pt x="117" y="302"/>
                  </a:lnTo>
                  <a:lnTo>
                    <a:pt x="115" y="299"/>
                  </a:lnTo>
                  <a:lnTo>
                    <a:pt x="112" y="297"/>
                  </a:lnTo>
                  <a:lnTo>
                    <a:pt x="107" y="295"/>
                  </a:lnTo>
                  <a:lnTo>
                    <a:pt x="103" y="293"/>
                  </a:lnTo>
                  <a:lnTo>
                    <a:pt x="102" y="293"/>
                  </a:lnTo>
                  <a:lnTo>
                    <a:pt x="101" y="293"/>
                  </a:lnTo>
                  <a:lnTo>
                    <a:pt x="91" y="295"/>
                  </a:lnTo>
                  <a:lnTo>
                    <a:pt x="82" y="293"/>
                  </a:lnTo>
                  <a:lnTo>
                    <a:pt x="73" y="292"/>
                  </a:lnTo>
                  <a:lnTo>
                    <a:pt x="65" y="289"/>
                  </a:lnTo>
                  <a:lnTo>
                    <a:pt x="57" y="285"/>
                  </a:lnTo>
                  <a:lnTo>
                    <a:pt x="50" y="278"/>
                  </a:lnTo>
                  <a:lnTo>
                    <a:pt x="44" y="272"/>
                  </a:lnTo>
                  <a:lnTo>
                    <a:pt x="39" y="265"/>
                  </a:lnTo>
                  <a:lnTo>
                    <a:pt x="35" y="256"/>
                  </a:lnTo>
                  <a:lnTo>
                    <a:pt x="32" y="247"/>
                  </a:lnTo>
                  <a:lnTo>
                    <a:pt x="30" y="238"/>
                  </a:lnTo>
                  <a:lnTo>
                    <a:pt x="30" y="229"/>
                  </a:lnTo>
                  <a:lnTo>
                    <a:pt x="32" y="221"/>
                  </a:lnTo>
                  <a:lnTo>
                    <a:pt x="35" y="212"/>
                  </a:lnTo>
                  <a:lnTo>
                    <a:pt x="39" y="204"/>
                  </a:lnTo>
                  <a:lnTo>
                    <a:pt x="44" y="196"/>
                  </a:lnTo>
                  <a:close/>
                  <a:moveTo>
                    <a:pt x="332" y="186"/>
                  </a:moveTo>
                  <a:lnTo>
                    <a:pt x="338" y="176"/>
                  </a:lnTo>
                  <a:lnTo>
                    <a:pt x="343" y="164"/>
                  </a:lnTo>
                  <a:lnTo>
                    <a:pt x="345" y="153"/>
                  </a:lnTo>
                  <a:lnTo>
                    <a:pt x="346" y="140"/>
                  </a:lnTo>
                  <a:lnTo>
                    <a:pt x="346" y="129"/>
                  </a:lnTo>
                  <a:lnTo>
                    <a:pt x="343" y="117"/>
                  </a:lnTo>
                  <a:lnTo>
                    <a:pt x="340" y="105"/>
                  </a:lnTo>
                  <a:lnTo>
                    <a:pt x="334" y="93"/>
                  </a:lnTo>
                  <a:lnTo>
                    <a:pt x="327" y="84"/>
                  </a:lnTo>
                  <a:lnTo>
                    <a:pt x="319" y="74"/>
                  </a:lnTo>
                  <a:lnTo>
                    <a:pt x="310" y="67"/>
                  </a:lnTo>
                  <a:lnTo>
                    <a:pt x="300" y="60"/>
                  </a:lnTo>
                  <a:lnTo>
                    <a:pt x="288" y="55"/>
                  </a:lnTo>
                  <a:lnTo>
                    <a:pt x="278" y="52"/>
                  </a:lnTo>
                  <a:lnTo>
                    <a:pt x="266" y="49"/>
                  </a:lnTo>
                  <a:lnTo>
                    <a:pt x="253" y="48"/>
                  </a:lnTo>
                  <a:lnTo>
                    <a:pt x="246" y="39"/>
                  </a:lnTo>
                  <a:lnTo>
                    <a:pt x="239" y="29"/>
                  </a:lnTo>
                  <a:lnTo>
                    <a:pt x="229" y="21"/>
                  </a:lnTo>
                  <a:lnTo>
                    <a:pt x="220" y="14"/>
                  </a:lnTo>
                  <a:lnTo>
                    <a:pt x="209" y="9"/>
                  </a:lnTo>
                  <a:lnTo>
                    <a:pt x="198" y="5"/>
                  </a:lnTo>
                  <a:lnTo>
                    <a:pt x="185" y="1"/>
                  </a:lnTo>
                  <a:lnTo>
                    <a:pt x="174" y="0"/>
                  </a:lnTo>
                  <a:lnTo>
                    <a:pt x="161" y="1"/>
                  </a:lnTo>
                  <a:lnTo>
                    <a:pt x="149" y="5"/>
                  </a:lnTo>
                  <a:lnTo>
                    <a:pt x="137" y="9"/>
                  </a:lnTo>
                  <a:lnTo>
                    <a:pt x="127" y="14"/>
                  </a:lnTo>
                  <a:lnTo>
                    <a:pt x="117" y="21"/>
                  </a:lnTo>
                  <a:lnTo>
                    <a:pt x="108" y="29"/>
                  </a:lnTo>
                  <a:lnTo>
                    <a:pt x="100" y="39"/>
                  </a:lnTo>
                  <a:lnTo>
                    <a:pt x="93" y="48"/>
                  </a:lnTo>
                  <a:lnTo>
                    <a:pt x="82" y="49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7" y="67"/>
                  </a:lnTo>
                  <a:lnTo>
                    <a:pt x="27" y="75"/>
                  </a:lnTo>
                  <a:lnTo>
                    <a:pt x="20" y="84"/>
                  </a:lnTo>
                  <a:lnTo>
                    <a:pt x="13" y="93"/>
                  </a:lnTo>
                  <a:lnTo>
                    <a:pt x="7" y="105"/>
                  </a:lnTo>
                  <a:lnTo>
                    <a:pt x="4" y="117"/>
                  </a:lnTo>
                  <a:lnTo>
                    <a:pt x="1" y="129"/>
                  </a:lnTo>
                  <a:lnTo>
                    <a:pt x="0" y="140"/>
                  </a:lnTo>
                  <a:lnTo>
                    <a:pt x="1" y="153"/>
                  </a:lnTo>
                  <a:lnTo>
                    <a:pt x="5" y="164"/>
                  </a:lnTo>
                  <a:lnTo>
                    <a:pt x="8" y="176"/>
                  </a:lnTo>
                  <a:lnTo>
                    <a:pt x="14" y="186"/>
                  </a:lnTo>
                  <a:lnTo>
                    <a:pt x="8" y="198"/>
                  </a:lnTo>
                  <a:lnTo>
                    <a:pt x="5" y="209"/>
                  </a:lnTo>
                  <a:lnTo>
                    <a:pt x="1" y="221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4" y="257"/>
                  </a:lnTo>
                  <a:lnTo>
                    <a:pt x="7" y="269"/>
                  </a:lnTo>
                  <a:lnTo>
                    <a:pt x="13" y="280"/>
                  </a:lnTo>
                  <a:lnTo>
                    <a:pt x="20" y="289"/>
                  </a:lnTo>
                  <a:lnTo>
                    <a:pt x="27" y="298"/>
                  </a:lnTo>
                  <a:lnTo>
                    <a:pt x="36" y="305"/>
                  </a:lnTo>
                  <a:lnTo>
                    <a:pt x="45" y="312"/>
                  </a:lnTo>
                  <a:lnTo>
                    <a:pt x="45" y="546"/>
                  </a:lnTo>
                  <a:lnTo>
                    <a:pt x="46" y="550"/>
                  </a:lnTo>
                  <a:lnTo>
                    <a:pt x="47" y="555"/>
                  </a:lnTo>
                  <a:lnTo>
                    <a:pt x="51" y="558"/>
                  </a:lnTo>
                  <a:lnTo>
                    <a:pt x="54" y="559"/>
                  </a:lnTo>
                  <a:lnTo>
                    <a:pt x="58" y="561"/>
                  </a:lnTo>
                  <a:lnTo>
                    <a:pt x="62" y="561"/>
                  </a:lnTo>
                  <a:lnTo>
                    <a:pt x="66" y="560"/>
                  </a:lnTo>
                  <a:lnTo>
                    <a:pt x="70" y="558"/>
                  </a:lnTo>
                  <a:lnTo>
                    <a:pt x="181" y="475"/>
                  </a:lnTo>
                  <a:lnTo>
                    <a:pt x="292" y="558"/>
                  </a:lnTo>
                  <a:lnTo>
                    <a:pt x="294" y="560"/>
                  </a:lnTo>
                  <a:lnTo>
                    <a:pt x="297" y="560"/>
                  </a:lnTo>
                  <a:lnTo>
                    <a:pt x="299" y="561"/>
                  </a:lnTo>
                  <a:lnTo>
                    <a:pt x="301" y="561"/>
                  </a:lnTo>
                  <a:lnTo>
                    <a:pt x="304" y="561"/>
                  </a:lnTo>
                  <a:lnTo>
                    <a:pt x="307" y="559"/>
                  </a:lnTo>
                  <a:lnTo>
                    <a:pt x="311" y="558"/>
                  </a:lnTo>
                  <a:lnTo>
                    <a:pt x="314" y="555"/>
                  </a:lnTo>
                  <a:lnTo>
                    <a:pt x="315" y="550"/>
                  </a:lnTo>
                  <a:lnTo>
                    <a:pt x="316" y="546"/>
                  </a:lnTo>
                  <a:lnTo>
                    <a:pt x="316" y="301"/>
                  </a:lnTo>
                  <a:lnTo>
                    <a:pt x="326" y="291"/>
                  </a:lnTo>
                  <a:lnTo>
                    <a:pt x="334" y="280"/>
                  </a:lnTo>
                  <a:lnTo>
                    <a:pt x="340" y="269"/>
                  </a:lnTo>
                  <a:lnTo>
                    <a:pt x="343" y="257"/>
                  </a:lnTo>
                  <a:lnTo>
                    <a:pt x="346" y="245"/>
                  </a:lnTo>
                  <a:lnTo>
                    <a:pt x="346" y="232"/>
                  </a:lnTo>
                  <a:lnTo>
                    <a:pt x="345" y="221"/>
                  </a:lnTo>
                  <a:lnTo>
                    <a:pt x="343" y="209"/>
                  </a:lnTo>
                  <a:lnTo>
                    <a:pt x="338" y="198"/>
                  </a:lnTo>
                  <a:lnTo>
                    <a:pt x="33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7027CE-9F5D-4EBB-940D-37678128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25" y="1450980"/>
            <a:ext cx="4770549" cy="1304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C246C-1036-423D-B67A-1802EED39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55" y="3699024"/>
            <a:ext cx="4925076" cy="14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1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163853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Top 3 Product By Total Unit Price  </a:t>
            </a: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12/20/2021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12EED4-4F82-4C49-BB81-88EC3453A1DA}"/>
              </a:ext>
            </a:extLst>
          </p:cNvPr>
          <p:cNvSpPr/>
          <p:nvPr/>
        </p:nvSpPr>
        <p:spPr>
          <a:xfrm>
            <a:off x="529186" y="2786034"/>
            <a:ext cx="584840" cy="584840"/>
          </a:xfrm>
          <a:prstGeom prst="ellipse">
            <a:avLst/>
          </a:prstGeom>
          <a:solidFill>
            <a:srgbClr val="E48592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57FE7-A894-4D1E-AF19-8E26CFA76AF4}"/>
              </a:ext>
            </a:extLst>
          </p:cNvPr>
          <p:cNvSpPr txBox="1"/>
          <p:nvPr/>
        </p:nvSpPr>
        <p:spPr>
          <a:xfrm>
            <a:off x="1287383" y="2834578"/>
            <a:ext cx="3992721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dirty="0"/>
              <a:t>Maximus UM – 09, Maximus UM – 10 and Maximus – 12 which accounted for around 33% of total Unit Price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6DD7A6-F15A-46F6-AE14-412C909EB457}"/>
              </a:ext>
            </a:extLst>
          </p:cNvPr>
          <p:cNvGrpSpPr/>
          <p:nvPr/>
        </p:nvGrpSpPr>
        <p:grpSpPr>
          <a:xfrm>
            <a:off x="702543" y="2935579"/>
            <a:ext cx="238126" cy="285750"/>
            <a:chOff x="6489700" y="1933576"/>
            <a:chExt cx="238126" cy="2857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8" name="Freeform 304">
              <a:extLst>
                <a:ext uri="{FF2B5EF4-FFF2-40B4-BE49-F238E27FC236}">
                  <a16:creationId xmlns:a16="http://schemas.microsoft.com/office/drawing/2014/main" id="{20E3EC75-9369-481C-8948-324C6D14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1933576"/>
              <a:ext cx="200025" cy="257175"/>
            </a:xfrm>
            <a:custGeom>
              <a:avLst/>
              <a:gdLst>
                <a:gd name="T0" fmla="*/ 580 w 631"/>
                <a:gd name="T1" fmla="*/ 180 h 811"/>
                <a:gd name="T2" fmla="*/ 450 w 631"/>
                <a:gd name="T3" fmla="*/ 52 h 811"/>
                <a:gd name="T4" fmla="*/ 30 w 631"/>
                <a:gd name="T5" fmla="*/ 781 h 811"/>
                <a:gd name="T6" fmla="*/ 420 w 631"/>
                <a:gd name="T7" fmla="*/ 30 h 811"/>
                <a:gd name="T8" fmla="*/ 421 w 631"/>
                <a:gd name="T9" fmla="*/ 198 h 811"/>
                <a:gd name="T10" fmla="*/ 424 w 631"/>
                <a:gd name="T11" fmla="*/ 203 h 811"/>
                <a:gd name="T12" fmla="*/ 427 w 631"/>
                <a:gd name="T13" fmla="*/ 208 h 811"/>
                <a:gd name="T14" fmla="*/ 432 w 631"/>
                <a:gd name="T15" fmla="*/ 210 h 811"/>
                <a:gd name="T16" fmla="*/ 601 w 631"/>
                <a:gd name="T17" fmla="*/ 210 h 811"/>
                <a:gd name="T18" fmla="*/ 601 w 631"/>
                <a:gd name="T19" fmla="*/ 273 h 811"/>
                <a:gd name="T20" fmla="*/ 603 w 631"/>
                <a:gd name="T21" fmla="*/ 279 h 811"/>
                <a:gd name="T22" fmla="*/ 608 w 631"/>
                <a:gd name="T23" fmla="*/ 282 h 811"/>
                <a:gd name="T24" fmla="*/ 613 w 631"/>
                <a:gd name="T25" fmla="*/ 285 h 811"/>
                <a:gd name="T26" fmla="*/ 619 w 631"/>
                <a:gd name="T27" fmla="*/ 285 h 811"/>
                <a:gd name="T28" fmla="*/ 625 w 631"/>
                <a:gd name="T29" fmla="*/ 282 h 811"/>
                <a:gd name="T30" fmla="*/ 628 w 631"/>
                <a:gd name="T31" fmla="*/ 279 h 811"/>
                <a:gd name="T32" fmla="*/ 630 w 631"/>
                <a:gd name="T33" fmla="*/ 273 h 811"/>
                <a:gd name="T34" fmla="*/ 631 w 631"/>
                <a:gd name="T35" fmla="*/ 195 h 811"/>
                <a:gd name="T36" fmla="*/ 627 w 631"/>
                <a:gd name="T37" fmla="*/ 184 h 811"/>
                <a:gd name="T38" fmla="*/ 444 w 631"/>
                <a:gd name="T39" fmla="*/ 2 h 811"/>
                <a:gd name="T40" fmla="*/ 439 w 631"/>
                <a:gd name="T41" fmla="*/ 0 h 811"/>
                <a:gd name="T42" fmla="*/ 15 w 631"/>
                <a:gd name="T43" fmla="*/ 0 h 811"/>
                <a:gd name="T44" fmla="*/ 9 w 631"/>
                <a:gd name="T45" fmla="*/ 1 h 811"/>
                <a:gd name="T46" fmla="*/ 4 w 631"/>
                <a:gd name="T47" fmla="*/ 4 h 811"/>
                <a:gd name="T48" fmla="*/ 1 w 631"/>
                <a:gd name="T49" fmla="*/ 10 h 811"/>
                <a:gd name="T50" fmla="*/ 0 w 631"/>
                <a:gd name="T51" fmla="*/ 15 h 811"/>
                <a:gd name="T52" fmla="*/ 1 w 631"/>
                <a:gd name="T53" fmla="*/ 799 h 811"/>
                <a:gd name="T54" fmla="*/ 3 w 631"/>
                <a:gd name="T55" fmla="*/ 805 h 811"/>
                <a:gd name="T56" fmla="*/ 6 w 631"/>
                <a:gd name="T57" fmla="*/ 808 h 811"/>
                <a:gd name="T58" fmla="*/ 12 w 631"/>
                <a:gd name="T59" fmla="*/ 810 h 811"/>
                <a:gd name="T60" fmla="*/ 351 w 631"/>
                <a:gd name="T61" fmla="*/ 811 h 811"/>
                <a:gd name="T62" fmla="*/ 357 w 631"/>
                <a:gd name="T63" fmla="*/ 810 h 811"/>
                <a:gd name="T64" fmla="*/ 362 w 631"/>
                <a:gd name="T65" fmla="*/ 807 h 811"/>
                <a:gd name="T66" fmla="*/ 365 w 631"/>
                <a:gd name="T67" fmla="*/ 801 h 811"/>
                <a:gd name="T68" fmla="*/ 366 w 631"/>
                <a:gd name="T69" fmla="*/ 796 h 811"/>
                <a:gd name="T70" fmla="*/ 365 w 631"/>
                <a:gd name="T71" fmla="*/ 790 h 811"/>
                <a:gd name="T72" fmla="*/ 362 w 631"/>
                <a:gd name="T73" fmla="*/ 785 h 811"/>
                <a:gd name="T74" fmla="*/ 357 w 631"/>
                <a:gd name="T75" fmla="*/ 782 h 811"/>
                <a:gd name="T76" fmla="*/ 351 w 631"/>
                <a:gd name="T77" fmla="*/ 78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811">
                  <a:moveTo>
                    <a:pt x="450" y="52"/>
                  </a:moveTo>
                  <a:lnTo>
                    <a:pt x="580" y="180"/>
                  </a:lnTo>
                  <a:lnTo>
                    <a:pt x="450" y="180"/>
                  </a:lnTo>
                  <a:lnTo>
                    <a:pt x="450" y="52"/>
                  </a:lnTo>
                  <a:close/>
                  <a:moveTo>
                    <a:pt x="351" y="781"/>
                  </a:moveTo>
                  <a:lnTo>
                    <a:pt x="30" y="781"/>
                  </a:lnTo>
                  <a:lnTo>
                    <a:pt x="30" y="30"/>
                  </a:lnTo>
                  <a:lnTo>
                    <a:pt x="420" y="30"/>
                  </a:lnTo>
                  <a:lnTo>
                    <a:pt x="420" y="195"/>
                  </a:lnTo>
                  <a:lnTo>
                    <a:pt x="421" y="198"/>
                  </a:lnTo>
                  <a:lnTo>
                    <a:pt x="421" y="201"/>
                  </a:lnTo>
                  <a:lnTo>
                    <a:pt x="424" y="203"/>
                  </a:lnTo>
                  <a:lnTo>
                    <a:pt x="425" y="205"/>
                  </a:lnTo>
                  <a:lnTo>
                    <a:pt x="427" y="208"/>
                  </a:lnTo>
                  <a:lnTo>
                    <a:pt x="430" y="209"/>
                  </a:lnTo>
                  <a:lnTo>
                    <a:pt x="432" y="210"/>
                  </a:lnTo>
                  <a:lnTo>
                    <a:pt x="435" y="210"/>
                  </a:lnTo>
                  <a:lnTo>
                    <a:pt x="601" y="210"/>
                  </a:lnTo>
                  <a:lnTo>
                    <a:pt x="601" y="270"/>
                  </a:lnTo>
                  <a:lnTo>
                    <a:pt x="601" y="273"/>
                  </a:lnTo>
                  <a:lnTo>
                    <a:pt x="602" y="276"/>
                  </a:lnTo>
                  <a:lnTo>
                    <a:pt x="603" y="279"/>
                  </a:lnTo>
                  <a:lnTo>
                    <a:pt x="605" y="281"/>
                  </a:lnTo>
                  <a:lnTo>
                    <a:pt x="608" y="282"/>
                  </a:lnTo>
                  <a:lnTo>
                    <a:pt x="610" y="284"/>
                  </a:lnTo>
                  <a:lnTo>
                    <a:pt x="613" y="285"/>
                  </a:lnTo>
                  <a:lnTo>
                    <a:pt x="616" y="285"/>
                  </a:lnTo>
                  <a:lnTo>
                    <a:pt x="619" y="285"/>
                  </a:lnTo>
                  <a:lnTo>
                    <a:pt x="622" y="284"/>
                  </a:lnTo>
                  <a:lnTo>
                    <a:pt x="625" y="282"/>
                  </a:lnTo>
                  <a:lnTo>
                    <a:pt x="627" y="281"/>
                  </a:lnTo>
                  <a:lnTo>
                    <a:pt x="628" y="279"/>
                  </a:lnTo>
                  <a:lnTo>
                    <a:pt x="630" y="276"/>
                  </a:lnTo>
                  <a:lnTo>
                    <a:pt x="630" y="273"/>
                  </a:lnTo>
                  <a:lnTo>
                    <a:pt x="631" y="270"/>
                  </a:lnTo>
                  <a:lnTo>
                    <a:pt x="631" y="195"/>
                  </a:lnTo>
                  <a:lnTo>
                    <a:pt x="630" y="189"/>
                  </a:lnTo>
                  <a:lnTo>
                    <a:pt x="627" y="184"/>
                  </a:lnTo>
                  <a:lnTo>
                    <a:pt x="446" y="4"/>
                  </a:lnTo>
                  <a:lnTo>
                    <a:pt x="444" y="2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96"/>
                  </a:lnTo>
                  <a:lnTo>
                    <a:pt x="1" y="799"/>
                  </a:lnTo>
                  <a:lnTo>
                    <a:pt x="1" y="801"/>
                  </a:lnTo>
                  <a:lnTo>
                    <a:pt x="3" y="805"/>
                  </a:lnTo>
                  <a:lnTo>
                    <a:pt x="4" y="807"/>
                  </a:lnTo>
                  <a:lnTo>
                    <a:pt x="6" y="808"/>
                  </a:lnTo>
                  <a:lnTo>
                    <a:pt x="9" y="810"/>
                  </a:lnTo>
                  <a:lnTo>
                    <a:pt x="12" y="810"/>
                  </a:lnTo>
                  <a:lnTo>
                    <a:pt x="15" y="811"/>
                  </a:lnTo>
                  <a:lnTo>
                    <a:pt x="351" y="811"/>
                  </a:lnTo>
                  <a:lnTo>
                    <a:pt x="354" y="810"/>
                  </a:lnTo>
                  <a:lnTo>
                    <a:pt x="357" y="810"/>
                  </a:lnTo>
                  <a:lnTo>
                    <a:pt x="359" y="808"/>
                  </a:lnTo>
                  <a:lnTo>
                    <a:pt x="362" y="807"/>
                  </a:lnTo>
                  <a:lnTo>
                    <a:pt x="364" y="805"/>
                  </a:lnTo>
                  <a:lnTo>
                    <a:pt x="365" y="801"/>
                  </a:lnTo>
                  <a:lnTo>
                    <a:pt x="366" y="799"/>
                  </a:lnTo>
                  <a:lnTo>
                    <a:pt x="366" y="796"/>
                  </a:lnTo>
                  <a:lnTo>
                    <a:pt x="366" y="793"/>
                  </a:lnTo>
                  <a:lnTo>
                    <a:pt x="365" y="790"/>
                  </a:lnTo>
                  <a:lnTo>
                    <a:pt x="364" y="788"/>
                  </a:lnTo>
                  <a:lnTo>
                    <a:pt x="362" y="785"/>
                  </a:lnTo>
                  <a:lnTo>
                    <a:pt x="359" y="783"/>
                  </a:lnTo>
                  <a:lnTo>
                    <a:pt x="357" y="782"/>
                  </a:lnTo>
                  <a:lnTo>
                    <a:pt x="354" y="781"/>
                  </a:lnTo>
                  <a:lnTo>
                    <a:pt x="351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5">
              <a:extLst>
                <a:ext uri="{FF2B5EF4-FFF2-40B4-BE49-F238E27FC236}">
                  <a16:creationId xmlns:a16="http://schemas.microsoft.com/office/drawing/2014/main" id="{4FAA4971-D50D-4C83-8AE6-B2E838EAE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5" y="2076451"/>
              <a:ext cx="47625" cy="47625"/>
            </a:xfrm>
            <a:custGeom>
              <a:avLst/>
              <a:gdLst>
                <a:gd name="T0" fmla="*/ 85 w 151"/>
                <a:gd name="T1" fmla="*/ 31 h 150"/>
                <a:gd name="T2" fmla="*/ 101 w 151"/>
                <a:gd name="T3" fmla="*/ 38 h 150"/>
                <a:gd name="T4" fmla="*/ 114 w 151"/>
                <a:gd name="T5" fmla="*/ 51 h 150"/>
                <a:gd name="T6" fmla="*/ 120 w 151"/>
                <a:gd name="T7" fmla="*/ 67 h 150"/>
                <a:gd name="T8" fmla="*/ 120 w 151"/>
                <a:gd name="T9" fmla="*/ 85 h 150"/>
                <a:gd name="T10" fmla="*/ 114 w 151"/>
                <a:gd name="T11" fmla="*/ 101 h 150"/>
                <a:gd name="T12" fmla="*/ 101 w 151"/>
                <a:gd name="T13" fmla="*/ 113 h 150"/>
                <a:gd name="T14" fmla="*/ 85 w 151"/>
                <a:gd name="T15" fmla="*/ 119 h 150"/>
                <a:gd name="T16" fmla="*/ 67 w 151"/>
                <a:gd name="T17" fmla="*/ 119 h 150"/>
                <a:gd name="T18" fmla="*/ 51 w 151"/>
                <a:gd name="T19" fmla="*/ 113 h 150"/>
                <a:gd name="T20" fmla="*/ 39 w 151"/>
                <a:gd name="T21" fmla="*/ 101 h 150"/>
                <a:gd name="T22" fmla="*/ 31 w 151"/>
                <a:gd name="T23" fmla="*/ 85 h 150"/>
                <a:gd name="T24" fmla="*/ 31 w 151"/>
                <a:gd name="T25" fmla="*/ 67 h 150"/>
                <a:gd name="T26" fmla="*/ 39 w 151"/>
                <a:gd name="T27" fmla="*/ 51 h 150"/>
                <a:gd name="T28" fmla="*/ 51 w 151"/>
                <a:gd name="T29" fmla="*/ 38 h 150"/>
                <a:gd name="T30" fmla="*/ 67 w 151"/>
                <a:gd name="T31" fmla="*/ 31 h 150"/>
                <a:gd name="T32" fmla="*/ 76 w 151"/>
                <a:gd name="T33" fmla="*/ 150 h 150"/>
                <a:gd name="T34" fmla="*/ 91 w 151"/>
                <a:gd name="T35" fmla="*/ 149 h 150"/>
                <a:gd name="T36" fmla="*/ 105 w 151"/>
                <a:gd name="T37" fmla="*/ 145 h 150"/>
                <a:gd name="T38" fmla="*/ 118 w 151"/>
                <a:gd name="T39" fmla="*/ 137 h 150"/>
                <a:gd name="T40" fmla="*/ 129 w 151"/>
                <a:gd name="T41" fmla="*/ 129 h 150"/>
                <a:gd name="T42" fmla="*/ 138 w 151"/>
                <a:gd name="T43" fmla="*/ 117 h 150"/>
                <a:gd name="T44" fmla="*/ 145 w 151"/>
                <a:gd name="T45" fmla="*/ 105 h 150"/>
                <a:gd name="T46" fmla="*/ 149 w 151"/>
                <a:gd name="T47" fmla="*/ 90 h 150"/>
                <a:gd name="T48" fmla="*/ 151 w 151"/>
                <a:gd name="T49" fmla="*/ 75 h 150"/>
                <a:gd name="T50" fmla="*/ 149 w 151"/>
                <a:gd name="T51" fmla="*/ 60 h 150"/>
                <a:gd name="T52" fmla="*/ 145 w 151"/>
                <a:gd name="T53" fmla="*/ 46 h 150"/>
                <a:gd name="T54" fmla="*/ 138 w 151"/>
                <a:gd name="T55" fmla="*/ 34 h 150"/>
                <a:gd name="T56" fmla="*/ 129 w 151"/>
                <a:gd name="T57" fmla="*/ 23 h 150"/>
                <a:gd name="T58" fmla="*/ 118 w 151"/>
                <a:gd name="T59" fmla="*/ 13 h 150"/>
                <a:gd name="T60" fmla="*/ 105 w 151"/>
                <a:gd name="T61" fmla="*/ 6 h 150"/>
                <a:gd name="T62" fmla="*/ 91 w 151"/>
                <a:gd name="T63" fmla="*/ 2 h 150"/>
                <a:gd name="T64" fmla="*/ 76 w 151"/>
                <a:gd name="T65" fmla="*/ 0 h 150"/>
                <a:gd name="T66" fmla="*/ 61 w 151"/>
                <a:gd name="T67" fmla="*/ 2 h 150"/>
                <a:gd name="T68" fmla="*/ 46 w 151"/>
                <a:gd name="T69" fmla="*/ 6 h 150"/>
                <a:gd name="T70" fmla="*/ 33 w 151"/>
                <a:gd name="T71" fmla="*/ 13 h 150"/>
                <a:gd name="T72" fmla="*/ 23 w 151"/>
                <a:gd name="T73" fmla="*/ 23 h 150"/>
                <a:gd name="T74" fmla="*/ 13 w 151"/>
                <a:gd name="T75" fmla="*/ 34 h 150"/>
                <a:gd name="T76" fmla="*/ 7 w 151"/>
                <a:gd name="T77" fmla="*/ 46 h 150"/>
                <a:gd name="T78" fmla="*/ 2 w 151"/>
                <a:gd name="T79" fmla="*/ 60 h 150"/>
                <a:gd name="T80" fmla="*/ 0 w 151"/>
                <a:gd name="T81" fmla="*/ 75 h 150"/>
                <a:gd name="T82" fmla="*/ 2 w 151"/>
                <a:gd name="T83" fmla="*/ 90 h 150"/>
                <a:gd name="T84" fmla="*/ 7 w 151"/>
                <a:gd name="T85" fmla="*/ 105 h 150"/>
                <a:gd name="T86" fmla="*/ 13 w 151"/>
                <a:gd name="T87" fmla="*/ 117 h 150"/>
                <a:gd name="T88" fmla="*/ 23 w 151"/>
                <a:gd name="T89" fmla="*/ 129 h 150"/>
                <a:gd name="T90" fmla="*/ 33 w 151"/>
                <a:gd name="T91" fmla="*/ 137 h 150"/>
                <a:gd name="T92" fmla="*/ 46 w 151"/>
                <a:gd name="T93" fmla="*/ 145 h 150"/>
                <a:gd name="T94" fmla="*/ 61 w 151"/>
                <a:gd name="T95" fmla="*/ 149 h 150"/>
                <a:gd name="T96" fmla="*/ 76 w 151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0">
                  <a:moveTo>
                    <a:pt x="76" y="30"/>
                  </a:moveTo>
                  <a:lnTo>
                    <a:pt x="85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4" y="51"/>
                  </a:lnTo>
                  <a:lnTo>
                    <a:pt x="117" y="58"/>
                  </a:lnTo>
                  <a:lnTo>
                    <a:pt x="120" y="67"/>
                  </a:lnTo>
                  <a:lnTo>
                    <a:pt x="121" y="75"/>
                  </a:lnTo>
                  <a:lnTo>
                    <a:pt x="120" y="85"/>
                  </a:lnTo>
                  <a:lnTo>
                    <a:pt x="117" y="94"/>
                  </a:lnTo>
                  <a:lnTo>
                    <a:pt x="114" y="101"/>
                  </a:lnTo>
                  <a:lnTo>
                    <a:pt x="107" y="107"/>
                  </a:lnTo>
                  <a:lnTo>
                    <a:pt x="101" y="113"/>
                  </a:lnTo>
                  <a:lnTo>
                    <a:pt x="93" y="117"/>
                  </a:lnTo>
                  <a:lnTo>
                    <a:pt x="85" y="119"/>
                  </a:lnTo>
                  <a:lnTo>
                    <a:pt x="76" y="120"/>
                  </a:lnTo>
                  <a:lnTo>
                    <a:pt x="67" y="119"/>
                  </a:lnTo>
                  <a:lnTo>
                    <a:pt x="58" y="117"/>
                  </a:lnTo>
                  <a:lnTo>
                    <a:pt x="51" y="113"/>
                  </a:lnTo>
                  <a:lnTo>
                    <a:pt x="44" y="107"/>
                  </a:lnTo>
                  <a:lnTo>
                    <a:pt x="39" y="101"/>
                  </a:lnTo>
                  <a:lnTo>
                    <a:pt x="34" y="94"/>
                  </a:lnTo>
                  <a:lnTo>
                    <a:pt x="31" y="85"/>
                  </a:lnTo>
                  <a:lnTo>
                    <a:pt x="31" y="75"/>
                  </a:lnTo>
                  <a:lnTo>
                    <a:pt x="31" y="67"/>
                  </a:lnTo>
                  <a:lnTo>
                    <a:pt x="34" y="58"/>
                  </a:lnTo>
                  <a:lnTo>
                    <a:pt x="39" y="51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0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5"/>
                  </a:lnTo>
                  <a:lnTo>
                    <a:pt x="112" y="142"/>
                  </a:lnTo>
                  <a:lnTo>
                    <a:pt x="118" y="137"/>
                  </a:lnTo>
                  <a:lnTo>
                    <a:pt x="123" y="133"/>
                  </a:lnTo>
                  <a:lnTo>
                    <a:pt x="129" y="129"/>
                  </a:lnTo>
                  <a:lnTo>
                    <a:pt x="134" y="124"/>
                  </a:lnTo>
                  <a:lnTo>
                    <a:pt x="138" y="117"/>
                  </a:lnTo>
                  <a:lnTo>
                    <a:pt x="141" y="112"/>
                  </a:lnTo>
                  <a:lnTo>
                    <a:pt x="145" y="105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9" y="23"/>
                  </a:lnTo>
                  <a:lnTo>
                    <a:pt x="123" y="18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5" y="98"/>
                  </a:lnTo>
                  <a:lnTo>
                    <a:pt x="7" y="105"/>
                  </a:lnTo>
                  <a:lnTo>
                    <a:pt x="10" y="112"/>
                  </a:lnTo>
                  <a:lnTo>
                    <a:pt x="13" y="117"/>
                  </a:lnTo>
                  <a:lnTo>
                    <a:pt x="18" y="124"/>
                  </a:lnTo>
                  <a:lnTo>
                    <a:pt x="23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4" y="147"/>
                  </a:lnTo>
                  <a:lnTo>
                    <a:pt x="61" y="149"/>
                  </a:lnTo>
                  <a:lnTo>
                    <a:pt x="68" y="150"/>
                  </a:lnTo>
                  <a:lnTo>
                    <a:pt x="7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06">
              <a:extLst>
                <a:ext uri="{FF2B5EF4-FFF2-40B4-BE49-F238E27FC236}">
                  <a16:creationId xmlns:a16="http://schemas.microsoft.com/office/drawing/2014/main" id="{83A98846-5844-4CEF-B95E-87A9AB696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8" y="2041526"/>
              <a:ext cx="109538" cy="177800"/>
            </a:xfrm>
            <a:custGeom>
              <a:avLst/>
              <a:gdLst>
                <a:gd name="T0" fmla="*/ 181 w 346"/>
                <a:gd name="T1" fmla="*/ 441 h 561"/>
                <a:gd name="T2" fmla="*/ 75 w 346"/>
                <a:gd name="T3" fmla="*/ 323 h 561"/>
                <a:gd name="T4" fmla="*/ 108 w 346"/>
                <a:gd name="T5" fmla="*/ 345 h 561"/>
                <a:gd name="T6" fmla="*/ 149 w 346"/>
                <a:gd name="T7" fmla="*/ 368 h 561"/>
                <a:gd name="T8" fmla="*/ 197 w 346"/>
                <a:gd name="T9" fmla="*/ 368 h 561"/>
                <a:gd name="T10" fmla="*/ 239 w 346"/>
                <a:gd name="T11" fmla="*/ 345 h 561"/>
                <a:gd name="T12" fmla="*/ 255 w 346"/>
                <a:gd name="T13" fmla="*/ 326 h 561"/>
                <a:gd name="T14" fmla="*/ 279 w 346"/>
                <a:gd name="T15" fmla="*/ 321 h 561"/>
                <a:gd name="T16" fmla="*/ 46 w 346"/>
                <a:gd name="T17" fmla="*/ 191 h 561"/>
                <a:gd name="T18" fmla="*/ 39 w 346"/>
                <a:gd name="T19" fmla="*/ 169 h 561"/>
                <a:gd name="T20" fmla="*/ 30 w 346"/>
                <a:gd name="T21" fmla="*/ 135 h 561"/>
                <a:gd name="T22" fmla="*/ 44 w 346"/>
                <a:gd name="T23" fmla="*/ 101 h 561"/>
                <a:gd name="T24" fmla="*/ 73 w 346"/>
                <a:gd name="T25" fmla="*/ 82 h 561"/>
                <a:gd name="T26" fmla="*/ 105 w 346"/>
                <a:gd name="T27" fmla="*/ 79 h 561"/>
                <a:gd name="T28" fmla="*/ 121 w 346"/>
                <a:gd name="T29" fmla="*/ 61 h 561"/>
                <a:gd name="T30" fmla="*/ 147 w 346"/>
                <a:gd name="T31" fmla="*/ 37 h 561"/>
                <a:gd name="T32" fmla="*/ 182 w 346"/>
                <a:gd name="T33" fmla="*/ 31 h 561"/>
                <a:gd name="T34" fmla="*/ 214 w 346"/>
                <a:gd name="T35" fmla="*/ 47 h 561"/>
                <a:gd name="T36" fmla="*/ 233 w 346"/>
                <a:gd name="T37" fmla="*/ 74 h 561"/>
                <a:gd name="T38" fmla="*/ 255 w 346"/>
                <a:gd name="T39" fmla="*/ 78 h 561"/>
                <a:gd name="T40" fmla="*/ 289 w 346"/>
                <a:gd name="T41" fmla="*/ 89 h 561"/>
                <a:gd name="T42" fmla="*/ 312 w 346"/>
                <a:gd name="T43" fmla="*/ 117 h 561"/>
                <a:gd name="T44" fmla="*/ 315 w 346"/>
                <a:gd name="T45" fmla="*/ 152 h 561"/>
                <a:gd name="T46" fmla="*/ 300 w 346"/>
                <a:gd name="T47" fmla="*/ 182 h 561"/>
                <a:gd name="T48" fmla="*/ 307 w 346"/>
                <a:gd name="T49" fmla="*/ 204 h 561"/>
                <a:gd name="T50" fmla="*/ 316 w 346"/>
                <a:gd name="T51" fmla="*/ 238 h 561"/>
                <a:gd name="T52" fmla="*/ 303 w 346"/>
                <a:gd name="T53" fmla="*/ 272 h 561"/>
                <a:gd name="T54" fmla="*/ 273 w 346"/>
                <a:gd name="T55" fmla="*/ 292 h 561"/>
                <a:gd name="T56" fmla="*/ 241 w 346"/>
                <a:gd name="T57" fmla="*/ 295 h 561"/>
                <a:gd name="T58" fmla="*/ 226 w 346"/>
                <a:gd name="T59" fmla="*/ 311 h 561"/>
                <a:gd name="T60" fmla="*/ 199 w 346"/>
                <a:gd name="T61" fmla="*/ 335 h 561"/>
                <a:gd name="T62" fmla="*/ 164 w 346"/>
                <a:gd name="T63" fmla="*/ 341 h 561"/>
                <a:gd name="T64" fmla="*/ 132 w 346"/>
                <a:gd name="T65" fmla="*/ 326 h 561"/>
                <a:gd name="T66" fmla="*/ 115 w 346"/>
                <a:gd name="T67" fmla="*/ 299 h 561"/>
                <a:gd name="T68" fmla="*/ 102 w 346"/>
                <a:gd name="T69" fmla="*/ 293 h 561"/>
                <a:gd name="T70" fmla="*/ 73 w 346"/>
                <a:gd name="T71" fmla="*/ 292 h 561"/>
                <a:gd name="T72" fmla="*/ 44 w 346"/>
                <a:gd name="T73" fmla="*/ 272 h 561"/>
                <a:gd name="T74" fmla="*/ 30 w 346"/>
                <a:gd name="T75" fmla="*/ 238 h 561"/>
                <a:gd name="T76" fmla="*/ 39 w 346"/>
                <a:gd name="T77" fmla="*/ 204 h 561"/>
                <a:gd name="T78" fmla="*/ 343 w 346"/>
                <a:gd name="T79" fmla="*/ 164 h 561"/>
                <a:gd name="T80" fmla="*/ 343 w 346"/>
                <a:gd name="T81" fmla="*/ 117 h 561"/>
                <a:gd name="T82" fmla="*/ 319 w 346"/>
                <a:gd name="T83" fmla="*/ 74 h 561"/>
                <a:gd name="T84" fmla="*/ 278 w 346"/>
                <a:gd name="T85" fmla="*/ 52 h 561"/>
                <a:gd name="T86" fmla="*/ 239 w 346"/>
                <a:gd name="T87" fmla="*/ 29 h 561"/>
                <a:gd name="T88" fmla="*/ 198 w 346"/>
                <a:gd name="T89" fmla="*/ 5 h 561"/>
                <a:gd name="T90" fmla="*/ 149 w 346"/>
                <a:gd name="T91" fmla="*/ 5 h 561"/>
                <a:gd name="T92" fmla="*/ 108 w 346"/>
                <a:gd name="T93" fmla="*/ 29 h 561"/>
                <a:gd name="T94" fmla="*/ 69 w 346"/>
                <a:gd name="T95" fmla="*/ 52 h 561"/>
                <a:gd name="T96" fmla="*/ 27 w 346"/>
                <a:gd name="T97" fmla="*/ 75 h 561"/>
                <a:gd name="T98" fmla="*/ 4 w 346"/>
                <a:gd name="T99" fmla="*/ 117 h 561"/>
                <a:gd name="T100" fmla="*/ 5 w 346"/>
                <a:gd name="T101" fmla="*/ 164 h 561"/>
                <a:gd name="T102" fmla="*/ 5 w 346"/>
                <a:gd name="T103" fmla="*/ 209 h 561"/>
                <a:gd name="T104" fmla="*/ 4 w 346"/>
                <a:gd name="T105" fmla="*/ 257 h 561"/>
                <a:gd name="T106" fmla="*/ 27 w 346"/>
                <a:gd name="T107" fmla="*/ 298 h 561"/>
                <a:gd name="T108" fmla="*/ 46 w 346"/>
                <a:gd name="T109" fmla="*/ 550 h 561"/>
                <a:gd name="T110" fmla="*/ 58 w 346"/>
                <a:gd name="T111" fmla="*/ 561 h 561"/>
                <a:gd name="T112" fmla="*/ 181 w 346"/>
                <a:gd name="T113" fmla="*/ 475 h 561"/>
                <a:gd name="T114" fmla="*/ 299 w 346"/>
                <a:gd name="T115" fmla="*/ 561 h 561"/>
                <a:gd name="T116" fmla="*/ 311 w 346"/>
                <a:gd name="T117" fmla="*/ 558 h 561"/>
                <a:gd name="T118" fmla="*/ 316 w 346"/>
                <a:gd name="T119" fmla="*/ 301 h 561"/>
                <a:gd name="T120" fmla="*/ 343 w 346"/>
                <a:gd name="T121" fmla="*/ 257 h 561"/>
                <a:gd name="T122" fmla="*/ 343 w 346"/>
                <a:gd name="T123" fmla="*/ 20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6" h="561">
                  <a:moveTo>
                    <a:pt x="286" y="516"/>
                  </a:moveTo>
                  <a:lnTo>
                    <a:pt x="190" y="443"/>
                  </a:lnTo>
                  <a:lnTo>
                    <a:pt x="185" y="442"/>
                  </a:lnTo>
                  <a:lnTo>
                    <a:pt x="181" y="441"/>
                  </a:lnTo>
                  <a:lnTo>
                    <a:pt x="176" y="442"/>
                  </a:lnTo>
                  <a:lnTo>
                    <a:pt x="172" y="443"/>
                  </a:lnTo>
                  <a:lnTo>
                    <a:pt x="75" y="516"/>
                  </a:lnTo>
                  <a:lnTo>
                    <a:pt x="75" y="323"/>
                  </a:lnTo>
                  <a:lnTo>
                    <a:pt x="85" y="325"/>
                  </a:lnTo>
                  <a:lnTo>
                    <a:pt x="93" y="326"/>
                  </a:lnTo>
                  <a:lnTo>
                    <a:pt x="100" y="335"/>
                  </a:lnTo>
                  <a:lnTo>
                    <a:pt x="108" y="345"/>
                  </a:lnTo>
                  <a:lnTo>
                    <a:pt x="117" y="352"/>
                  </a:lnTo>
                  <a:lnTo>
                    <a:pt x="127" y="359"/>
                  </a:lnTo>
                  <a:lnTo>
                    <a:pt x="137" y="364"/>
                  </a:lnTo>
                  <a:lnTo>
                    <a:pt x="149" y="368"/>
                  </a:lnTo>
                  <a:lnTo>
                    <a:pt x="161" y="371"/>
                  </a:lnTo>
                  <a:lnTo>
                    <a:pt x="174" y="372"/>
                  </a:lnTo>
                  <a:lnTo>
                    <a:pt x="185" y="371"/>
                  </a:lnTo>
                  <a:lnTo>
                    <a:pt x="197" y="368"/>
                  </a:lnTo>
                  <a:lnTo>
                    <a:pt x="209" y="364"/>
                  </a:lnTo>
                  <a:lnTo>
                    <a:pt x="220" y="359"/>
                  </a:lnTo>
                  <a:lnTo>
                    <a:pt x="229" y="352"/>
                  </a:lnTo>
                  <a:lnTo>
                    <a:pt x="239" y="345"/>
                  </a:lnTo>
                  <a:lnTo>
                    <a:pt x="246" y="335"/>
                  </a:lnTo>
                  <a:lnTo>
                    <a:pt x="253" y="326"/>
                  </a:lnTo>
                  <a:lnTo>
                    <a:pt x="254" y="326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64" y="325"/>
                  </a:lnTo>
                  <a:lnTo>
                    <a:pt x="271" y="323"/>
                  </a:lnTo>
                  <a:lnTo>
                    <a:pt x="279" y="321"/>
                  </a:lnTo>
                  <a:lnTo>
                    <a:pt x="286" y="319"/>
                  </a:lnTo>
                  <a:lnTo>
                    <a:pt x="286" y="516"/>
                  </a:lnTo>
                  <a:close/>
                  <a:moveTo>
                    <a:pt x="44" y="196"/>
                  </a:moveTo>
                  <a:lnTo>
                    <a:pt x="46" y="191"/>
                  </a:lnTo>
                  <a:lnTo>
                    <a:pt x="47" y="186"/>
                  </a:lnTo>
                  <a:lnTo>
                    <a:pt x="46" y="182"/>
                  </a:lnTo>
                  <a:lnTo>
                    <a:pt x="44" y="178"/>
                  </a:lnTo>
                  <a:lnTo>
                    <a:pt x="39" y="169"/>
                  </a:lnTo>
                  <a:lnTo>
                    <a:pt x="35" y="162"/>
                  </a:lnTo>
                  <a:lnTo>
                    <a:pt x="32" y="152"/>
                  </a:lnTo>
                  <a:lnTo>
                    <a:pt x="30" y="144"/>
                  </a:lnTo>
                  <a:lnTo>
                    <a:pt x="30" y="135"/>
                  </a:lnTo>
                  <a:lnTo>
                    <a:pt x="32" y="127"/>
                  </a:lnTo>
                  <a:lnTo>
                    <a:pt x="35" y="117"/>
                  </a:lnTo>
                  <a:lnTo>
                    <a:pt x="39" y="108"/>
                  </a:lnTo>
                  <a:lnTo>
                    <a:pt x="44" y="101"/>
                  </a:lnTo>
                  <a:lnTo>
                    <a:pt x="50" y="94"/>
                  </a:lnTo>
                  <a:lnTo>
                    <a:pt x="57" y="89"/>
                  </a:lnTo>
                  <a:lnTo>
                    <a:pt x="65" y="85"/>
                  </a:lnTo>
                  <a:lnTo>
                    <a:pt x="73" y="82"/>
                  </a:lnTo>
                  <a:lnTo>
                    <a:pt x="82" y="79"/>
                  </a:lnTo>
                  <a:lnTo>
                    <a:pt x="91" y="78"/>
                  </a:lnTo>
                  <a:lnTo>
                    <a:pt x="101" y="78"/>
                  </a:lnTo>
                  <a:lnTo>
                    <a:pt x="105" y="79"/>
                  </a:lnTo>
                  <a:lnTo>
                    <a:pt x="111" y="77"/>
                  </a:lnTo>
                  <a:lnTo>
                    <a:pt x="114" y="74"/>
                  </a:lnTo>
                  <a:lnTo>
                    <a:pt x="117" y="70"/>
                  </a:lnTo>
                  <a:lnTo>
                    <a:pt x="121" y="61"/>
                  </a:lnTo>
                  <a:lnTo>
                    <a:pt x="126" y="54"/>
                  </a:lnTo>
                  <a:lnTo>
                    <a:pt x="132" y="47"/>
                  </a:lnTo>
                  <a:lnTo>
                    <a:pt x="139" y="41"/>
                  </a:lnTo>
                  <a:lnTo>
                    <a:pt x="147" y="37"/>
                  </a:lnTo>
                  <a:lnTo>
                    <a:pt x="156" y="33"/>
                  </a:lnTo>
                  <a:lnTo>
                    <a:pt x="164" y="31"/>
                  </a:lnTo>
                  <a:lnTo>
                    <a:pt x="174" y="30"/>
                  </a:lnTo>
                  <a:lnTo>
                    <a:pt x="182" y="31"/>
                  </a:lnTo>
                  <a:lnTo>
                    <a:pt x="192" y="33"/>
                  </a:lnTo>
                  <a:lnTo>
                    <a:pt x="199" y="37"/>
                  </a:lnTo>
                  <a:lnTo>
                    <a:pt x="208" y="41"/>
                  </a:lnTo>
                  <a:lnTo>
                    <a:pt x="214" y="47"/>
                  </a:lnTo>
                  <a:lnTo>
                    <a:pt x="221" y="54"/>
                  </a:lnTo>
                  <a:lnTo>
                    <a:pt x="226" y="61"/>
                  </a:lnTo>
                  <a:lnTo>
                    <a:pt x="229" y="70"/>
                  </a:lnTo>
                  <a:lnTo>
                    <a:pt x="233" y="74"/>
                  </a:lnTo>
                  <a:lnTo>
                    <a:pt x="236" y="77"/>
                  </a:lnTo>
                  <a:lnTo>
                    <a:pt x="241" y="79"/>
                  </a:lnTo>
                  <a:lnTo>
                    <a:pt x="246" y="78"/>
                  </a:lnTo>
                  <a:lnTo>
                    <a:pt x="255" y="78"/>
                  </a:lnTo>
                  <a:lnTo>
                    <a:pt x="265" y="79"/>
                  </a:lnTo>
                  <a:lnTo>
                    <a:pt x="273" y="82"/>
                  </a:lnTo>
                  <a:lnTo>
                    <a:pt x="282" y="85"/>
                  </a:lnTo>
                  <a:lnTo>
                    <a:pt x="289" y="89"/>
                  </a:lnTo>
                  <a:lnTo>
                    <a:pt x="297" y="94"/>
                  </a:lnTo>
                  <a:lnTo>
                    <a:pt x="303" y="101"/>
                  </a:lnTo>
                  <a:lnTo>
                    <a:pt x="307" y="108"/>
                  </a:lnTo>
                  <a:lnTo>
                    <a:pt x="312" y="117"/>
                  </a:lnTo>
                  <a:lnTo>
                    <a:pt x="315" y="127"/>
                  </a:lnTo>
                  <a:lnTo>
                    <a:pt x="316" y="135"/>
                  </a:lnTo>
                  <a:lnTo>
                    <a:pt x="316" y="144"/>
                  </a:lnTo>
                  <a:lnTo>
                    <a:pt x="315" y="152"/>
                  </a:lnTo>
                  <a:lnTo>
                    <a:pt x="312" y="162"/>
                  </a:lnTo>
                  <a:lnTo>
                    <a:pt x="307" y="169"/>
                  </a:lnTo>
                  <a:lnTo>
                    <a:pt x="302" y="178"/>
                  </a:lnTo>
                  <a:lnTo>
                    <a:pt x="300" y="182"/>
                  </a:lnTo>
                  <a:lnTo>
                    <a:pt x="299" y="186"/>
                  </a:lnTo>
                  <a:lnTo>
                    <a:pt x="300" y="191"/>
                  </a:lnTo>
                  <a:lnTo>
                    <a:pt x="302" y="196"/>
                  </a:lnTo>
                  <a:lnTo>
                    <a:pt x="307" y="204"/>
                  </a:lnTo>
                  <a:lnTo>
                    <a:pt x="312" y="212"/>
                  </a:lnTo>
                  <a:lnTo>
                    <a:pt x="315" y="221"/>
                  </a:lnTo>
                  <a:lnTo>
                    <a:pt x="316" y="229"/>
                  </a:lnTo>
                  <a:lnTo>
                    <a:pt x="316" y="238"/>
                  </a:lnTo>
                  <a:lnTo>
                    <a:pt x="315" y="247"/>
                  </a:lnTo>
                  <a:lnTo>
                    <a:pt x="312" y="256"/>
                  </a:lnTo>
                  <a:lnTo>
                    <a:pt x="307" y="265"/>
                  </a:lnTo>
                  <a:lnTo>
                    <a:pt x="303" y="272"/>
                  </a:lnTo>
                  <a:lnTo>
                    <a:pt x="297" y="278"/>
                  </a:lnTo>
                  <a:lnTo>
                    <a:pt x="289" y="285"/>
                  </a:lnTo>
                  <a:lnTo>
                    <a:pt x="282" y="289"/>
                  </a:lnTo>
                  <a:lnTo>
                    <a:pt x="273" y="292"/>
                  </a:lnTo>
                  <a:lnTo>
                    <a:pt x="265" y="293"/>
                  </a:lnTo>
                  <a:lnTo>
                    <a:pt x="255" y="295"/>
                  </a:lnTo>
                  <a:lnTo>
                    <a:pt x="246" y="293"/>
                  </a:lnTo>
                  <a:lnTo>
                    <a:pt x="241" y="295"/>
                  </a:lnTo>
                  <a:lnTo>
                    <a:pt x="236" y="296"/>
                  </a:lnTo>
                  <a:lnTo>
                    <a:pt x="233" y="299"/>
                  </a:lnTo>
                  <a:lnTo>
                    <a:pt x="229" y="302"/>
                  </a:lnTo>
                  <a:lnTo>
                    <a:pt x="226" y="311"/>
                  </a:lnTo>
                  <a:lnTo>
                    <a:pt x="221" y="319"/>
                  </a:lnTo>
                  <a:lnTo>
                    <a:pt x="214" y="326"/>
                  </a:lnTo>
                  <a:lnTo>
                    <a:pt x="208" y="331"/>
                  </a:lnTo>
                  <a:lnTo>
                    <a:pt x="199" y="335"/>
                  </a:lnTo>
                  <a:lnTo>
                    <a:pt x="192" y="338"/>
                  </a:lnTo>
                  <a:lnTo>
                    <a:pt x="182" y="341"/>
                  </a:lnTo>
                  <a:lnTo>
                    <a:pt x="174" y="342"/>
                  </a:lnTo>
                  <a:lnTo>
                    <a:pt x="164" y="341"/>
                  </a:lnTo>
                  <a:lnTo>
                    <a:pt x="156" y="338"/>
                  </a:lnTo>
                  <a:lnTo>
                    <a:pt x="147" y="335"/>
                  </a:lnTo>
                  <a:lnTo>
                    <a:pt x="139" y="331"/>
                  </a:lnTo>
                  <a:lnTo>
                    <a:pt x="132" y="326"/>
                  </a:lnTo>
                  <a:lnTo>
                    <a:pt x="126" y="319"/>
                  </a:lnTo>
                  <a:lnTo>
                    <a:pt x="121" y="311"/>
                  </a:lnTo>
                  <a:lnTo>
                    <a:pt x="117" y="302"/>
                  </a:lnTo>
                  <a:lnTo>
                    <a:pt x="115" y="299"/>
                  </a:lnTo>
                  <a:lnTo>
                    <a:pt x="112" y="297"/>
                  </a:lnTo>
                  <a:lnTo>
                    <a:pt x="107" y="295"/>
                  </a:lnTo>
                  <a:lnTo>
                    <a:pt x="103" y="293"/>
                  </a:lnTo>
                  <a:lnTo>
                    <a:pt x="102" y="293"/>
                  </a:lnTo>
                  <a:lnTo>
                    <a:pt x="101" y="293"/>
                  </a:lnTo>
                  <a:lnTo>
                    <a:pt x="91" y="295"/>
                  </a:lnTo>
                  <a:lnTo>
                    <a:pt x="82" y="293"/>
                  </a:lnTo>
                  <a:lnTo>
                    <a:pt x="73" y="292"/>
                  </a:lnTo>
                  <a:lnTo>
                    <a:pt x="65" y="289"/>
                  </a:lnTo>
                  <a:lnTo>
                    <a:pt x="57" y="285"/>
                  </a:lnTo>
                  <a:lnTo>
                    <a:pt x="50" y="278"/>
                  </a:lnTo>
                  <a:lnTo>
                    <a:pt x="44" y="272"/>
                  </a:lnTo>
                  <a:lnTo>
                    <a:pt x="39" y="265"/>
                  </a:lnTo>
                  <a:lnTo>
                    <a:pt x="35" y="256"/>
                  </a:lnTo>
                  <a:lnTo>
                    <a:pt x="32" y="247"/>
                  </a:lnTo>
                  <a:lnTo>
                    <a:pt x="30" y="238"/>
                  </a:lnTo>
                  <a:lnTo>
                    <a:pt x="30" y="229"/>
                  </a:lnTo>
                  <a:lnTo>
                    <a:pt x="32" y="221"/>
                  </a:lnTo>
                  <a:lnTo>
                    <a:pt x="35" y="212"/>
                  </a:lnTo>
                  <a:lnTo>
                    <a:pt x="39" y="204"/>
                  </a:lnTo>
                  <a:lnTo>
                    <a:pt x="44" y="196"/>
                  </a:lnTo>
                  <a:close/>
                  <a:moveTo>
                    <a:pt x="332" y="186"/>
                  </a:moveTo>
                  <a:lnTo>
                    <a:pt x="338" y="176"/>
                  </a:lnTo>
                  <a:lnTo>
                    <a:pt x="343" y="164"/>
                  </a:lnTo>
                  <a:lnTo>
                    <a:pt x="345" y="153"/>
                  </a:lnTo>
                  <a:lnTo>
                    <a:pt x="346" y="140"/>
                  </a:lnTo>
                  <a:lnTo>
                    <a:pt x="346" y="129"/>
                  </a:lnTo>
                  <a:lnTo>
                    <a:pt x="343" y="117"/>
                  </a:lnTo>
                  <a:lnTo>
                    <a:pt x="340" y="105"/>
                  </a:lnTo>
                  <a:lnTo>
                    <a:pt x="334" y="93"/>
                  </a:lnTo>
                  <a:lnTo>
                    <a:pt x="327" y="84"/>
                  </a:lnTo>
                  <a:lnTo>
                    <a:pt x="319" y="74"/>
                  </a:lnTo>
                  <a:lnTo>
                    <a:pt x="310" y="67"/>
                  </a:lnTo>
                  <a:lnTo>
                    <a:pt x="300" y="60"/>
                  </a:lnTo>
                  <a:lnTo>
                    <a:pt x="288" y="55"/>
                  </a:lnTo>
                  <a:lnTo>
                    <a:pt x="278" y="52"/>
                  </a:lnTo>
                  <a:lnTo>
                    <a:pt x="266" y="49"/>
                  </a:lnTo>
                  <a:lnTo>
                    <a:pt x="253" y="48"/>
                  </a:lnTo>
                  <a:lnTo>
                    <a:pt x="246" y="39"/>
                  </a:lnTo>
                  <a:lnTo>
                    <a:pt x="239" y="29"/>
                  </a:lnTo>
                  <a:lnTo>
                    <a:pt x="229" y="21"/>
                  </a:lnTo>
                  <a:lnTo>
                    <a:pt x="220" y="14"/>
                  </a:lnTo>
                  <a:lnTo>
                    <a:pt x="209" y="9"/>
                  </a:lnTo>
                  <a:lnTo>
                    <a:pt x="198" y="5"/>
                  </a:lnTo>
                  <a:lnTo>
                    <a:pt x="185" y="1"/>
                  </a:lnTo>
                  <a:lnTo>
                    <a:pt x="174" y="0"/>
                  </a:lnTo>
                  <a:lnTo>
                    <a:pt x="161" y="1"/>
                  </a:lnTo>
                  <a:lnTo>
                    <a:pt x="149" y="5"/>
                  </a:lnTo>
                  <a:lnTo>
                    <a:pt x="137" y="9"/>
                  </a:lnTo>
                  <a:lnTo>
                    <a:pt x="127" y="14"/>
                  </a:lnTo>
                  <a:lnTo>
                    <a:pt x="117" y="21"/>
                  </a:lnTo>
                  <a:lnTo>
                    <a:pt x="108" y="29"/>
                  </a:lnTo>
                  <a:lnTo>
                    <a:pt x="100" y="39"/>
                  </a:lnTo>
                  <a:lnTo>
                    <a:pt x="93" y="48"/>
                  </a:lnTo>
                  <a:lnTo>
                    <a:pt x="82" y="49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7" y="67"/>
                  </a:lnTo>
                  <a:lnTo>
                    <a:pt x="27" y="75"/>
                  </a:lnTo>
                  <a:lnTo>
                    <a:pt x="20" y="84"/>
                  </a:lnTo>
                  <a:lnTo>
                    <a:pt x="13" y="93"/>
                  </a:lnTo>
                  <a:lnTo>
                    <a:pt x="7" y="105"/>
                  </a:lnTo>
                  <a:lnTo>
                    <a:pt x="4" y="117"/>
                  </a:lnTo>
                  <a:lnTo>
                    <a:pt x="1" y="129"/>
                  </a:lnTo>
                  <a:lnTo>
                    <a:pt x="0" y="140"/>
                  </a:lnTo>
                  <a:lnTo>
                    <a:pt x="1" y="153"/>
                  </a:lnTo>
                  <a:lnTo>
                    <a:pt x="5" y="164"/>
                  </a:lnTo>
                  <a:lnTo>
                    <a:pt x="8" y="176"/>
                  </a:lnTo>
                  <a:lnTo>
                    <a:pt x="14" y="186"/>
                  </a:lnTo>
                  <a:lnTo>
                    <a:pt x="8" y="198"/>
                  </a:lnTo>
                  <a:lnTo>
                    <a:pt x="5" y="209"/>
                  </a:lnTo>
                  <a:lnTo>
                    <a:pt x="1" y="221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4" y="257"/>
                  </a:lnTo>
                  <a:lnTo>
                    <a:pt x="7" y="269"/>
                  </a:lnTo>
                  <a:lnTo>
                    <a:pt x="13" y="280"/>
                  </a:lnTo>
                  <a:lnTo>
                    <a:pt x="20" y="289"/>
                  </a:lnTo>
                  <a:lnTo>
                    <a:pt x="27" y="298"/>
                  </a:lnTo>
                  <a:lnTo>
                    <a:pt x="36" y="305"/>
                  </a:lnTo>
                  <a:lnTo>
                    <a:pt x="45" y="312"/>
                  </a:lnTo>
                  <a:lnTo>
                    <a:pt x="45" y="546"/>
                  </a:lnTo>
                  <a:lnTo>
                    <a:pt x="46" y="550"/>
                  </a:lnTo>
                  <a:lnTo>
                    <a:pt x="47" y="555"/>
                  </a:lnTo>
                  <a:lnTo>
                    <a:pt x="51" y="558"/>
                  </a:lnTo>
                  <a:lnTo>
                    <a:pt x="54" y="559"/>
                  </a:lnTo>
                  <a:lnTo>
                    <a:pt x="58" y="561"/>
                  </a:lnTo>
                  <a:lnTo>
                    <a:pt x="62" y="561"/>
                  </a:lnTo>
                  <a:lnTo>
                    <a:pt x="66" y="560"/>
                  </a:lnTo>
                  <a:lnTo>
                    <a:pt x="70" y="558"/>
                  </a:lnTo>
                  <a:lnTo>
                    <a:pt x="181" y="475"/>
                  </a:lnTo>
                  <a:lnTo>
                    <a:pt x="292" y="558"/>
                  </a:lnTo>
                  <a:lnTo>
                    <a:pt x="294" y="560"/>
                  </a:lnTo>
                  <a:lnTo>
                    <a:pt x="297" y="560"/>
                  </a:lnTo>
                  <a:lnTo>
                    <a:pt x="299" y="561"/>
                  </a:lnTo>
                  <a:lnTo>
                    <a:pt x="301" y="561"/>
                  </a:lnTo>
                  <a:lnTo>
                    <a:pt x="304" y="561"/>
                  </a:lnTo>
                  <a:lnTo>
                    <a:pt x="307" y="559"/>
                  </a:lnTo>
                  <a:lnTo>
                    <a:pt x="311" y="558"/>
                  </a:lnTo>
                  <a:lnTo>
                    <a:pt x="314" y="555"/>
                  </a:lnTo>
                  <a:lnTo>
                    <a:pt x="315" y="550"/>
                  </a:lnTo>
                  <a:lnTo>
                    <a:pt x="316" y="546"/>
                  </a:lnTo>
                  <a:lnTo>
                    <a:pt x="316" y="301"/>
                  </a:lnTo>
                  <a:lnTo>
                    <a:pt x="326" y="291"/>
                  </a:lnTo>
                  <a:lnTo>
                    <a:pt x="334" y="280"/>
                  </a:lnTo>
                  <a:lnTo>
                    <a:pt x="340" y="269"/>
                  </a:lnTo>
                  <a:lnTo>
                    <a:pt x="343" y="257"/>
                  </a:lnTo>
                  <a:lnTo>
                    <a:pt x="346" y="245"/>
                  </a:lnTo>
                  <a:lnTo>
                    <a:pt x="346" y="232"/>
                  </a:lnTo>
                  <a:lnTo>
                    <a:pt x="345" y="221"/>
                  </a:lnTo>
                  <a:lnTo>
                    <a:pt x="343" y="209"/>
                  </a:lnTo>
                  <a:lnTo>
                    <a:pt x="338" y="198"/>
                  </a:lnTo>
                  <a:lnTo>
                    <a:pt x="33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500031-8EF9-47C4-86F6-F524B075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47" y="1697492"/>
            <a:ext cx="3777568" cy="37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7D406-5165-4360-8C1C-324029DCCE25}"/>
              </a:ext>
            </a:extLst>
          </p:cNvPr>
          <p:cNvSpPr txBox="1"/>
          <p:nvPr/>
        </p:nvSpPr>
        <p:spPr>
          <a:xfrm>
            <a:off x="266700" y="163853"/>
            <a:ext cx="116586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Total Units By Year </a:t>
            </a: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12/20/2021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12EED4-4F82-4C49-BB81-88EC3453A1DA}"/>
              </a:ext>
            </a:extLst>
          </p:cNvPr>
          <p:cNvSpPr/>
          <p:nvPr/>
        </p:nvSpPr>
        <p:spPr>
          <a:xfrm>
            <a:off x="561730" y="1823683"/>
            <a:ext cx="584840" cy="584840"/>
          </a:xfrm>
          <a:prstGeom prst="ellipse">
            <a:avLst/>
          </a:prstGeom>
          <a:solidFill>
            <a:srgbClr val="E48592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57FE7-A894-4D1E-AF19-8E26CFA76AF4}"/>
              </a:ext>
            </a:extLst>
          </p:cNvPr>
          <p:cNvSpPr txBox="1"/>
          <p:nvPr/>
        </p:nvSpPr>
        <p:spPr>
          <a:xfrm>
            <a:off x="1498355" y="1869882"/>
            <a:ext cx="399272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Units trended down, resulting in a 42,78% decrease between 2011 and 2016.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6DD7A6-F15A-46F6-AE14-412C909EB457}"/>
              </a:ext>
            </a:extLst>
          </p:cNvPr>
          <p:cNvGrpSpPr/>
          <p:nvPr/>
        </p:nvGrpSpPr>
        <p:grpSpPr>
          <a:xfrm>
            <a:off x="735087" y="1998948"/>
            <a:ext cx="238126" cy="285750"/>
            <a:chOff x="6489700" y="1933576"/>
            <a:chExt cx="238126" cy="2857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8" name="Freeform 304">
              <a:extLst>
                <a:ext uri="{FF2B5EF4-FFF2-40B4-BE49-F238E27FC236}">
                  <a16:creationId xmlns:a16="http://schemas.microsoft.com/office/drawing/2014/main" id="{20E3EC75-9369-481C-8948-324C6D14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1933576"/>
              <a:ext cx="200025" cy="257175"/>
            </a:xfrm>
            <a:custGeom>
              <a:avLst/>
              <a:gdLst>
                <a:gd name="T0" fmla="*/ 580 w 631"/>
                <a:gd name="T1" fmla="*/ 180 h 811"/>
                <a:gd name="T2" fmla="*/ 450 w 631"/>
                <a:gd name="T3" fmla="*/ 52 h 811"/>
                <a:gd name="T4" fmla="*/ 30 w 631"/>
                <a:gd name="T5" fmla="*/ 781 h 811"/>
                <a:gd name="T6" fmla="*/ 420 w 631"/>
                <a:gd name="T7" fmla="*/ 30 h 811"/>
                <a:gd name="T8" fmla="*/ 421 w 631"/>
                <a:gd name="T9" fmla="*/ 198 h 811"/>
                <a:gd name="T10" fmla="*/ 424 w 631"/>
                <a:gd name="T11" fmla="*/ 203 h 811"/>
                <a:gd name="T12" fmla="*/ 427 w 631"/>
                <a:gd name="T13" fmla="*/ 208 h 811"/>
                <a:gd name="T14" fmla="*/ 432 w 631"/>
                <a:gd name="T15" fmla="*/ 210 h 811"/>
                <a:gd name="T16" fmla="*/ 601 w 631"/>
                <a:gd name="T17" fmla="*/ 210 h 811"/>
                <a:gd name="T18" fmla="*/ 601 w 631"/>
                <a:gd name="T19" fmla="*/ 273 h 811"/>
                <a:gd name="T20" fmla="*/ 603 w 631"/>
                <a:gd name="T21" fmla="*/ 279 h 811"/>
                <a:gd name="T22" fmla="*/ 608 w 631"/>
                <a:gd name="T23" fmla="*/ 282 h 811"/>
                <a:gd name="T24" fmla="*/ 613 w 631"/>
                <a:gd name="T25" fmla="*/ 285 h 811"/>
                <a:gd name="T26" fmla="*/ 619 w 631"/>
                <a:gd name="T27" fmla="*/ 285 h 811"/>
                <a:gd name="T28" fmla="*/ 625 w 631"/>
                <a:gd name="T29" fmla="*/ 282 h 811"/>
                <a:gd name="T30" fmla="*/ 628 w 631"/>
                <a:gd name="T31" fmla="*/ 279 h 811"/>
                <a:gd name="T32" fmla="*/ 630 w 631"/>
                <a:gd name="T33" fmla="*/ 273 h 811"/>
                <a:gd name="T34" fmla="*/ 631 w 631"/>
                <a:gd name="T35" fmla="*/ 195 h 811"/>
                <a:gd name="T36" fmla="*/ 627 w 631"/>
                <a:gd name="T37" fmla="*/ 184 h 811"/>
                <a:gd name="T38" fmla="*/ 444 w 631"/>
                <a:gd name="T39" fmla="*/ 2 h 811"/>
                <a:gd name="T40" fmla="*/ 439 w 631"/>
                <a:gd name="T41" fmla="*/ 0 h 811"/>
                <a:gd name="T42" fmla="*/ 15 w 631"/>
                <a:gd name="T43" fmla="*/ 0 h 811"/>
                <a:gd name="T44" fmla="*/ 9 w 631"/>
                <a:gd name="T45" fmla="*/ 1 h 811"/>
                <a:gd name="T46" fmla="*/ 4 w 631"/>
                <a:gd name="T47" fmla="*/ 4 h 811"/>
                <a:gd name="T48" fmla="*/ 1 w 631"/>
                <a:gd name="T49" fmla="*/ 10 h 811"/>
                <a:gd name="T50" fmla="*/ 0 w 631"/>
                <a:gd name="T51" fmla="*/ 15 h 811"/>
                <a:gd name="T52" fmla="*/ 1 w 631"/>
                <a:gd name="T53" fmla="*/ 799 h 811"/>
                <a:gd name="T54" fmla="*/ 3 w 631"/>
                <a:gd name="T55" fmla="*/ 805 h 811"/>
                <a:gd name="T56" fmla="*/ 6 w 631"/>
                <a:gd name="T57" fmla="*/ 808 h 811"/>
                <a:gd name="T58" fmla="*/ 12 w 631"/>
                <a:gd name="T59" fmla="*/ 810 h 811"/>
                <a:gd name="T60" fmla="*/ 351 w 631"/>
                <a:gd name="T61" fmla="*/ 811 h 811"/>
                <a:gd name="T62" fmla="*/ 357 w 631"/>
                <a:gd name="T63" fmla="*/ 810 h 811"/>
                <a:gd name="T64" fmla="*/ 362 w 631"/>
                <a:gd name="T65" fmla="*/ 807 h 811"/>
                <a:gd name="T66" fmla="*/ 365 w 631"/>
                <a:gd name="T67" fmla="*/ 801 h 811"/>
                <a:gd name="T68" fmla="*/ 366 w 631"/>
                <a:gd name="T69" fmla="*/ 796 h 811"/>
                <a:gd name="T70" fmla="*/ 365 w 631"/>
                <a:gd name="T71" fmla="*/ 790 h 811"/>
                <a:gd name="T72" fmla="*/ 362 w 631"/>
                <a:gd name="T73" fmla="*/ 785 h 811"/>
                <a:gd name="T74" fmla="*/ 357 w 631"/>
                <a:gd name="T75" fmla="*/ 782 h 811"/>
                <a:gd name="T76" fmla="*/ 351 w 631"/>
                <a:gd name="T77" fmla="*/ 78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1" h="811">
                  <a:moveTo>
                    <a:pt x="450" y="52"/>
                  </a:moveTo>
                  <a:lnTo>
                    <a:pt x="580" y="180"/>
                  </a:lnTo>
                  <a:lnTo>
                    <a:pt x="450" y="180"/>
                  </a:lnTo>
                  <a:lnTo>
                    <a:pt x="450" y="52"/>
                  </a:lnTo>
                  <a:close/>
                  <a:moveTo>
                    <a:pt x="351" y="781"/>
                  </a:moveTo>
                  <a:lnTo>
                    <a:pt x="30" y="781"/>
                  </a:lnTo>
                  <a:lnTo>
                    <a:pt x="30" y="30"/>
                  </a:lnTo>
                  <a:lnTo>
                    <a:pt x="420" y="30"/>
                  </a:lnTo>
                  <a:lnTo>
                    <a:pt x="420" y="195"/>
                  </a:lnTo>
                  <a:lnTo>
                    <a:pt x="421" y="198"/>
                  </a:lnTo>
                  <a:lnTo>
                    <a:pt x="421" y="201"/>
                  </a:lnTo>
                  <a:lnTo>
                    <a:pt x="424" y="203"/>
                  </a:lnTo>
                  <a:lnTo>
                    <a:pt x="425" y="205"/>
                  </a:lnTo>
                  <a:lnTo>
                    <a:pt x="427" y="208"/>
                  </a:lnTo>
                  <a:lnTo>
                    <a:pt x="430" y="209"/>
                  </a:lnTo>
                  <a:lnTo>
                    <a:pt x="432" y="210"/>
                  </a:lnTo>
                  <a:lnTo>
                    <a:pt x="435" y="210"/>
                  </a:lnTo>
                  <a:lnTo>
                    <a:pt x="601" y="210"/>
                  </a:lnTo>
                  <a:lnTo>
                    <a:pt x="601" y="270"/>
                  </a:lnTo>
                  <a:lnTo>
                    <a:pt x="601" y="273"/>
                  </a:lnTo>
                  <a:lnTo>
                    <a:pt x="602" y="276"/>
                  </a:lnTo>
                  <a:lnTo>
                    <a:pt x="603" y="279"/>
                  </a:lnTo>
                  <a:lnTo>
                    <a:pt x="605" y="281"/>
                  </a:lnTo>
                  <a:lnTo>
                    <a:pt x="608" y="282"/>
                  </a:lnTo>
                  <a:lnTo>
                    <a:pt x="610" y="284"/>
                  </a:lnTo>
                  <a:lnTo>
                    <a:pt x="613" y="285"/>
                  </a:lnTo>
                  <a:lnTo>
                    <a:pt x="616" y="285"/>
                  </a:lnTo>
                  <a:lnTo>
                    <a:pt x="619" y="285"/>
                  </a:lnTo>
                  <a:lnTo>
                    <a:pt x="622" y="284"/>
                  </a:lnTo>
                  <a:lnTo>
                    <a:pt x="625" y="282"/>
                  </a:lnTo>
                  <a:lnTo>
                    <a:pt x="627" y="281"/>
                  </a:lnTo>
                  <a:lnTo>
                    <a:pt x="628" y="279"/>
                  </a:lnTo>
                  <a:lnTo>
                    <a:pt x="630" y="276"/>
                  </a:lnTo>
                  <a:lnTo>
                    <a:pt x="630" y="273"/>
                  </a:lnTo>
                  <a:lnTo>
                    <a:pt x="631" y="270"/>
                  </a:lnTo>
                  <a:lnTo>
                    <a:pt x="631" y="195"/>
                  </a:lnTo>
                  <a:lnTo>
                    <a:pt x="630" y="189"/>
                  </a:lnTo>
                  <a:lnTo>
                    <a:pt x="627" y="184"/>
                  </a:lnTo>
                  <a:lnTo>
                    <a:pt x="446" y="4"/>
                  </a:lnTo>
                  <a:lnTo>
                    <a:pt x="444" y="2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96"/>
                  </a:lnTo>
                  <a:lnTo>
                    <a:pt x="1" y="799"/>
                  </a:lnTo>
                  <a:lnTo>
                    <a:pt x="1" y="801"/>
                  </a:lnTo>
                  <a:lnTo>
                    <a:pt x="3" y="805"/>
                  </a:lnTo>
                  <a:lnTo>
                    <a:pt x="4" y="807"/>
                  </a:lnTo>
                  <a:lnTo>
                    <a:pt x="6" y="808"/>
                  </a:lnTo>
                  <a:lnTo>
                    <a:pt x="9" y="810"/>
                  </a:lnTo>
                  <a:lnTo>
                    <a:pt x="12" y="810"/>
                  </a:lnTo>
                  <a:lnTo>
                    <a:pt x="15" y="811"/>
                  </a:lnTo>
                  <a:lnTo>
                    <a:pt x="351" y="811"/>
                  </a:lnTo>
                  <a:lnTo>
                    <a:pt x="354" y="810"/>
                  </a:lnTo>
                  <a:lnTo>
                    <a:pt x="357" y="810"/>
                  </a:lnTo>
                  <a:lnTo>
                    <a:pt x="359" y="808"/>
                  </a:lnTo>
                  <a:lnTo>
                    <a:pt x="362" y="807"/>
                  </a:lnTo>
                  <a:lnTo>
                    <a:pt x="364" y="805"/>
                  </a:lnTo>
                  <a:lnTo>
                    <a:pt x="365" y="801"/>
                  </a:lnTo>
                  <a:lnTo>
                    <a:pt x="366" y="799"/>
                  </a:lnTo>
                  <a:lnTo>
                    <a:pt x="366" y="796"/>
                  </a:lnTo>
                  <a:lnTo>
                    <a:pt x="366" y="793"/>
                  </a:lnTo>
                  <a:lnTo>
                    <a:pt x="365" y="790"/>
                  </a:lnTo>
                  <a:lnTo>
                    <a:pt x="364" y="788"/>
                  </a:lnTo>
                  <a:lnTo>
                    <a:pt x="362" y="785"/>
                  </a:lnTo>
                  <a:lnTo>
                    <a:pt x="359" y="783"/>
                  </a:lnTo>
                  <a:lnTo>
                    <a:pt x="357" y="782"/>
                  </a:lnTo>
                  <a:lnTo>
                    <a:pt x="354" y="781"/>
                  </a:lnTo>
                  <a:lnTo>
                    <a:pt x="351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5">
              <a:extLst>
                <a:ext uri="{FF2B5EF4-FFF2-40B4-BE49-F238E27FC236}">
                  <a16:creationId xmlns:a16="http://schemas.microsoft.com/office/drawing/2014/main" id="{4FAA4971-D50D-4C83-8AE6-B2E838EAE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5" y="2076451"/>
              <a:ext cx="47625" cy="47625"/>
            </a:xfrm>
            <a:custGeom>
              <a:avLst/>
              <a:gdLst>
                <a:gd name="T0" fmla="*/ 85 w 151"/>
                <a:gd name="T1" fmla="*/ 31 h 150"/>
                <a:gd name="T2" fmla="*/ 101 w 151"/>
                <a:gd name="T3" fmla="*/ 38 h 150"/>
                <a:gd name="T4" fmla="*/ 114 w 151"/>
                <a:gd name="T5" fmla="*/ 51 h 150"/>
                <a:gd name="T6" fmla="*/ 120 w 151"/>
                <a:gd name="T7" fmla="*/ 67 h 150"/>
                <a:gd name="T8" fmla="*/ 120 w 151"/>
                <a:gd name="T9" fmla="*/ 85 h 150"/>
                <a:gd name="T10" fmla="*/ 114 w 151"/>
                <a:gd name="T11" fmla="*/ 101 h 150"/>
                <a:gd name="T12" fmla="*/ 101 w 151"/>
                <a:gd name="T13" fmla="*/ 113 h 150"/>
                <a:gd name="T14" fmla="*/ 85 w 151"/>
                <a:gd name="T15" fmla="*/ 119 h 150"/>
                <a:gd name="T16" fmla="*/ 67 w 151"/>
                <a:gd name="T17" fmla="*/ 119 h 150"/>
                <a:gd name="T18" fmla="*/ 51 w 151"/>
                <a:gd name="T19" fmla="*/ 113 h 150"/>
                <a:gd name="T20" fmla="*/ 39 w 151"/>
                <a:gd name="T21" fmla="*/ 101 h 150"/>
                <a:gd name="T22" fmla="*/ 31 w 151"/>
                <a:gd name="T23" fmla="*/ 85 h 150"/>
                <a:gd name="T24" fmla="*/ 31 w 151"/>
                <a:gd name="T25" fmla="*/ 67 h 150"/>
                <a:gd name="T26" fmla="*/ 39 w 151"/>
                <a:gd name="T27" fmla="*/ 51 h 150"/>
                <a:gd name="T28" fmla="*/ 51 w 151"/>
                <a:gd name="T29" fmla="*/ 38 h 150"/>
                <a:gd name="T30" fmla="*/ 67 w 151"/>
                <a:gd name="T31" fmla="*/ 31 h 150"/>
                <a:gd name="T32" fmla="*/ 76 w 151"/>
                <a:gd name="T33" fmla="*/ 150 h 150"/>
                <a:gd name="T34" fmla="*/ 91 w 151"/>
                <a:gd name="T35" fmla="*/ 149 h 150"/>
                <a:gd name="T36" fmla="*/ 105 w 151"/>
                <a:gd name="T37" fmla="*/ 145 h 150"/>
                <a:gd name="T38" fmla="*/ 118 w 151"/>
                <a:gd name="T39" fmla="*/ 137 h 150"/>
                <a:gd name="T40" fmla="*/ 129 w 151"/>
                <a:gd name="T41" fmla="*/ 129 h 150"/>
                <a:gd name="T42" fmla="*/ 138 w 151"/>
                <a:gd name="T43" fmla="*/ 117 h 150"/>
                <a:gd name="T44" fmla="*/ 145 w 151"/>
                <a:gd name="T45" fmla="*/ 105 h 150"/>
                <a:gd name="T46" fmla="*/ 149 w 151"/>
                <a:gd name="T47" fmla="*/ 90 h 150"/>
                <a:gd name="T48" fmla="*/ 151 w 151"/>
                <a:gd name="T49" fmla="*/ 75 h 150"/>
                <a:gd name="T50" fmla="*/ 149 w 151"/>
                <a:gd name="T51" fmla="*/ 60 h 150"/>
                <a:gd name="T52" fmla="*/ 145 w 151"/>
                <a:gd name="T53" fmla="*/ 46 h 150"/>
                <a:gd name="T54" fmla="*/ 138 w 151"/>
                <a:gd name="T55" fmla="*/ 34 h 150"/>
                <a:gd name="T56" fmla="*/ 129 w 151"/>
                <a:gd name="T57" fmla="*/ 23 h 150"/>
                <a:gd name="T58" fmla="*/ 118 w 151"/>
                <a:gd name="T59" fmla="*/ 13 h 150"/>
                <a:gd name="T60" fmla="*/ 105 w 151"/>
                <a:gd name="T61" fmla="*/ 6 h 150"/>
                <a:gd name="T62" fmla="*/ 91 w 151"/>
                <a:gd name="T63" fmla="*/ 2 h 150"/>
                <a:gd name="T64" fmla="*/ 76 w 151"/>
                <a:gd name="T65" fmla="*/ 0 h 150"/>
                <a:gd name="T66" fmla="*/ 61 w 151"/>
                <a:gd name="T67" fmla="*/ 2 h 150"/>
                <a:gd name="T68" fmla="*/ 46 w 151"/>
                <a:gd name="T69" fmla="*/ 6 h 150"/>
                <a:gd name="T70" fmla="*/ 33 w 151"/>
                <a:gd name="T71" fmla="*/ 13 h 150"/>
                <a:gd name="T72" fmla="*/ 23 w 151"/>
                <a:gd name="T73" fmla="*/ 23 h 150"/>
                <a:gd name="T74" fmla="*/ 13 w 151"/>
                <a:gd name="T75" fmla="*/ 34 h 150"/>
                <a:gd name="T76" fmla="*/ 7 w 151"/>
                <a:gd name="T77" fmla="*/ 46 h 150"/>
                <a:gd name="T78" fmla="*/ 2 w 151"/>
                <a:gd name="T79" fmla="*/ 60 h 150"/>
                <a:gd name="T80" fmla="*/ 0 w 151"/>
                <a:gd name="T81" fmla="*/ 75 h 150"/>
                <a:gd name="T82" fmla="*/ 2 w 151"/>
                <a:gd name="T83" fmla="*/ 90 h 150"/>
                <a:gd name="T84" fmla="*/ 7 w 151"/>
                <a:gd name="T85" fmla="*/ 105 h 150"/>
                <a:gd name="T86" fmla="*/ 13 w 151"/>
                <a:gd name="T87" fmla="*/ 117 h 150"/>
                <a:gd name="T88" fmla="*/ 23 w 151"/>
                <a:gd name="T89" fmla="*/ 129 h 150"/>
                <a:gd name="T90" fmla="*/ 33 w 151"/>
                <a:gd name="T91" fmla="*/ 137 h 150"/>
                <a:gd name="T92" fmla="*/ 46 w 151"/>
                <a:gd name="T93" fmla="*/ 145 h 150"/>
                <a:gd name="T94" fmla="*/ 61 w 151"/>
                <a:gd name="T95" fmla="*/ 149 h 150"/>
                <a:gd name="T96" fmla="*/ 76 w 151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0">
                  <a:moveTo>
                    <a:pt x="76" y="30"/>
                  </a:moveTo>
                  <a:lnTo>
                    <a:pt x="85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4" y="51"/>
                  </a:lnTo>
                  <a:lnTo>
                    <a:pt x="117" y="58"/>
                  </a:lnTo>
                  <a:lnTo>
                    <a:pt x="120" y="67"/>
                  </a:lnTo>
                  <a:lnTo>
                    <a:pt x="121" y="75"/>
                  </a:lnTo>
                  <a:lnTo>
                    <a:pt x="120" y="85"/>
                  </a:lnTo>
                  <a:lnTo>
                    <a:pt x="117" y="94"/>
                  </a:lnTo>
                  <a:lnTo>
                    <a:pt x="114" y="101"/>
                  </a:lnTo>
                  <a:lnTo>
                    <a:pt x="107" y="107"/>
                  </a:lnTo>
                  <a:lnTo>
                    <a:pt x="101" y="113"/>
                  </a:lnTo>
                  <a:lnTo>
                    <a:pt x="93" y="117"/>
                  </a:lnTo>
                  <a:lnTo>
                    <a:pt x="85" y="119"/>
                  </a:lnTo>
                  <a:lnTo>
                    <a:pt x="76" y="120"/>
                  </a:lnTo>
                  <a:lnTo>
                    <a:pt x="67" y="119"/>
                  </a:lnTo>
                  <a:lnTo>
                    <a:pt x="58" y="117"/>
                  </a:lnTo>
                  <a:lnTo>
                    <a:pt x="51" y="113"/>
                  </a:lnTo>
                  <a:lnTo>
                    <a:pt x="44" y="107"/>
                  </a:lnTo>
                  <a:lnTo>
                    <a:pt x="39" y="101"/>
                  </a:lnTo>
                  <a:lnTo>
                    <a:pt x="34" y="94"/>
                  </a:lnTo>
                  <a:lnTo>
                    <a:pt x="31" y="85"/>
                  </a:lnTo>
                  <a:lnTo>
                    <a:pt x="31" y="75"/>
                  </a:lnTo>
                  <a:lnTo>
                    <a:pt x="31" y="67"/>
                  </a:lnTo>
                  <a:lnTo>
                    <a:pt x="34" y="58"/>
                  </a:lnTo>
                  <a:lnTo>
                    <a:pt x="39" y="51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0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5"/>
                  </a:lnTo>
                  <a:lnTo>
                    <a:pt x="112" y="142"/>
                  </a:lnTo>
                  <a:lnTo>
                    <a:pt x="118" y="137"/>
                  </a:lnTo>
                  <a:lnTo>
                    <a:pt x="123" y="133"/>
                  </a:lnTo>
                  <a:lnTo>
                    <a:pt x="129" y="129"/>
                  </a:lnTo>
                  <a:lnTo>
                    <a:pt x="134" y="124"/>
                  </a:lnTo>
                  <a:lnTo>
                    <a:pt x="138" y="117"/>
                  </a:lnTo>
                  <a:lnTo>
                    <a:pt x="141" y="112"/>
                  </a:lnTo>
                  <a:lnTo>
                    <a:pt x="145" y="105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9" y="23"/>
                  </a:lnTo>
                  <a:lnTo>
                    <a:pt x="123" y="18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8"/>
                  </a:lnTo>
                  <a:lnTo>
                    <a:pt x="23" y="23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5" y="98"/>
                  </a:lnTo>
                  <a:lnTo>
                    <a:pt x="7" y="105"/>
                  </a:lnTo>
                  <a:lnTo>
                    <a:pt x="10" y="112"/>
                  </a:lnTo>
                  <a:lnTo>
                    <a:pt x="13" y="117"/>
                  </a:lnTo>
                  <a:lnTo>
                    <a:pt x="18" y="124"/>
                  </a:lnTo>
                  <a:lnTo>
                    <a:pt x="23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4" y="147"/>
                  </a:lnTo>
                  <a:lnTo>
                    <a:pt x="61" y="149"/>
                  </a:lnTo>
                  <a:lnTo>
                    <a:pt x="68" y="150"/>
                  </a:lnTo>
                  <a:lnTo>
                    <a:pt x="7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06">
              <a:extLst>
                <a:ext uri="{FF2B5EF4-FFF2-40B4-BE49-F238E27FC236}">
                  <a16:creationId xmlns:a16="http://schemas.microsoft.com/office/drawing/2014/main" id="{83A98846-5844-4CEF-B95E-87A9AB696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8288" y="2041526"/>
              <a:ext cx="109538" cy="177800"/>
            </a:xfrm>
            <a:custGeom>
              <a:avLst/>
              <a:gdLst>
                <a:gd name="T0" fmla="*/ 181 w 346"/>
                <a:gd name="T1" fmla="*/ 441 h 561"/>
                <a:gd name="T2" fmla="*/ 75 w 346"/>
                <a:gd name="T3" fmla="*/ 323 h 561"/>
                <a:gd name="T4" fmla="*/ 108 w 346"/>
                <a:gd name="T5" fmla="*/ 345 h 561"/>
                <a:gd name="T6" fmla="*/ 149 w 346"/>
                <a:gd name="T7" fmla="*/ 368 h 561"/>
                <a:gd name="T8" fmla="*/ 197 w 346"/>
                <a:gd name="T9" fmla="*/ 368 h 561"/>
                <a:gd name="T10" fmla="*/ 239 w 346"/>
                <a:gd name="T11" fmla="*/ 345 h 561"/>
                <a:gd name="T12" fmla="*/ 255 w 346"/>
                <a:gd name="T13" fmla="*/ 326 h 561"/>
                <a:gd name="T14" fmla="*/ 279 w 346"/>
                <a:gd name="T15" fmla="*/ 321 h 561"/>
                <a:gd name="T16" fmla="*/ 46 w 346"/>
                <a:gd name="T17" fmla="*/ 191 h 561"/>
                <a:gd name="T18" fmla="*/ 39 w 346"/>
                <a:gd name="T19" fmla="*/ 169 h 561"/>
                <a:gd name="T20" fmla="*/ 30 w 346"/>
                <a:gd name="T21" fmla="*/ 135 h 561"/>
                <a:gd name="T22" fmla="*/ 44 w 346"/>
                <a:gd name="T23" fmla="*/ 101 h 561"/>
                <a:gd name="T24" fmla="*/ 73 w 346"/>
                <a:gd name="T25" fmla="*/ 82 h 561"/>
                <a:gd name="T26" fmla="*/ 105 w 346"/>
                <a:gd name="T27" fmla="*/ 79 h 561"/>
                <a:gd name="T28" fmla="*/ 121 w 346"/>
                <a:gd name="T29" fmla="*/ 61 h 561"/>
                <a:gd name="T30" fmla="*/ 147 w 346"/>
                <a:gd name="T31" fmla="*/ 37 h 561"/>
                <a:gd name="T32" fmla="*/ 182 w 346"/>
                <a:gd name="T33" fmla="*/ 31 h 561"/>
                <a:gd name="T34" fmla="*/ 214 w 346"/>
                <a:gd name="T35" fmla="*/ 47 h 561"/>
                <a:gd name="T36" fmla="*/ 233 w 346"/>
                <a:gd name="T37" fmla="*/ 74 h 561"/>
                <a:gd name="T38" fmla="*/ 255 w 346"/>
                <a:gd name="T39" fmla="*/ 78 h 561"/>
                <a:gd name="T40" fmla="*/ 289 w 346"/>
                <a:gd name="T41" fmla="*/ 89 h 561"/>
                <a:gd name="T42" fmla="*/ 312 w 346"/>
                <a:gd name="T43" fmla="*/ 117 h 561"/>
                <a:gd name="T44" fmla="*/ 315 w 346"/>
                <a:gd name="T45" fmla="*/ 152 h 561"/>
                <a:gd name="T46" fmla="*/ 300 w 346"/>
                <a:gd name="T47" fmla="*/ 182 h 561"/>
                <a:gd name="T48" fmla="*/ 307 w 346"/>
                <a:gd name="T49" fmla="*/ 204 h 561"/>
                <a:gd name="T50" fmla="*/ 316 w 346"/>
                <a:gd name="T51" fmla="*/ 238 h 561"/>
                <a:gd name="T52" fmla="*/ 303 w 346"/>
                <a:gd name="T53" fmla="*/ 272 h 561"/>
                <a:gd name="T54" fmla="*/ 273 w 346"/>
                <a:gd name="T55" fmla="*/ 292 h 561"/>
                <a:gd name="T56" fmla="*/ 241 w 346"/>
                <a:gd name="T57" fmla="*/ 295 h 561"/>
                <a:gd name="T58" fmla="*/ 226 w 346"/>
                <a:gd name="T59" fmla="*/ 311 h 561"/>
                <a:gd name="T60" fmla="*/ 199 w 346"/>
                <a:gd name="T61" fmla="*/ 335 h 561"/>
                <a:gd name="T62" fmla="*/ 164 w 346"/>
                <a:gd name="T63" fmla="*/ 341 h 561"/>
                <a:gd name="T64" fmla="*/ 132 w 346"/>
                <a:gd name="T65" fmla="*/ 326 h 561"/>
                <a:gd name="T66" fmla="*/ 115 w 346"/>
                <a:gd name="T67" fmla="*/ 299 h 561"/>
                <a:gd name="T68" fmla="*/ 102 w 346"/>
                <a:gd name="T69" fmla="*/ 293 h 561"/>
                <a:gd name="T70" fmla="*/ 73 w 346"/>
                <a:gd name="T71" fmla="*/ 292 h 561"/>
                <a:gd name="T72" fmla="*/ 44 w 346"/>
                <a:gd name="T73" fmla="*/ 272 h 561"/>
                <a:gd name="T74" fmla="*/ 30 w 346"/>
                <a:gd name="T75" fmla="*/ 238 h 561"/>
                <a:gd name="T76" fmla="*/ 39 w 346"/>
                <a:gd name="T77" fmla="*/ 204 h 561"/>
                <a:gd name="T78" fmla="*/ 343 w 346"/>
                <a:gd name="T79" fmla="*/ 164 h 561"/>
                <a:gd name="T80" fmla="*/ 343 w 346"/>
                <a:gd name="T81" fmla="*/ 117 h 561"/>
                <a:gd name="T82" fmla="*/ 319 w 346"/>
                <a:gd name="T83" fmla="*/ 74 h 561"/>
                <a:gd name="T84" fmla="*/ 278 w 346"/>
                <a:gd name="T85" fmla="*/ 52 h 561"/>
                <a:gd name="T86" fmla="*/ 239 w 346"/>
                <a:gd name="T87" fmla="*/ 29 h 561"/>
                <a:gd name="T88" fmla="*/ 198 w 346"/>
                <a:gd name="T89" fmla="*/ 5 h 561"/>
                <a:gd name="T90" fmla="*/ 149 w 346"/>
                <a:gd name="T91" fmla="*/ 5 h 561"/>
                <a:gd name="T92" fmla="*/ 108 w 346"/>
                <a:gd name="T93" fmla="*/ 29 h 561"/>
                <a:gd name="T94" fmla="*/ 69 w 346"/>
                <a:gd name="T95" fmla="*/ 52 h 561"/>
                <a:gd name="T96" fmla="*/ 27 w 346"/>
                <a:gd name="T97" fmla="*/ 75 h 561"/>
                <a:gd name="T98" fmla="*/ 4 w 346"/>
                <a:gd name="T99" fmla="*/ 117 h 561"/>
                <a:gd name="T100" fmla="*/ 5 w 346"/>
                <a:gd name="T101" fmla="*/ 164 h 561"/>
                <a:gd name="T102" fmla="*/ 5 w 346"/>
                <a:gd name="T103" fmla="*/ 209 h 561"/>
                <a:gd name="T104" fmla="*/ 4 w 346"/>
                <a:gd name="T105" fmla="*/ 257 h 561"/>
                <a:gd name="T106" fmla="*/ 27 w 346"/>
                <a:gd name="T107" fmla="*/ 298 h 561"/>
                <a:gd name="T108" fmla="*/ 46 w 346"/>
                <a:gd name="T109" fmla="*/ 550 h 561"/>
                <a:gd name="T110" fmla="*/ 58 w 346"/>
                <a:gd name="T111" fmla="*/ 561 h 561"/>
                <a:gd name="T112" fmla="*/ 181 w 346"/>
                <a:gd name="T113" fmla="*/ 475 h 561"/>
                <a:gd name="T114" fmla="*/ 299 w 346"/>
                <a:gd name="T115" fmla="*/ 561 h 561"/>
                <a:gd name="T116" fmla="*/ 311 w 346"/>
                <a:gd name="T117" fmla="*/ 558 h 561"/>
                <a:gd name="T118" fmla="*/ 316 w 346"/>
                <a:gd name="T119" fmla="*/ 301 h 561"/>
                <a:gd name="T120" fmla="*/ 343 w 346"/>
                <a:gd name="T121" fmla="*/ 257 h 561"/>
                <a:gd name="T122" fmla="*/ 343 w 346"/>
                <a:gd name="T123" fmla="*/ 20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6" h="561">
                  <a:moveTo>
                    <a:pt x="286" y="516"/>
                  </a:moveTo>
                  <a:lnTo>
                    <a:pt x="190" y="443"/>
                  </a:lnTo>
                  <a:lnTo>
                    <a:pt x="185" y="442"/>
                  </a:lnTo>
                  <a:lnTo>
                    <a:pt x="181" y="441"/>
                  </a:lnTo>
                  <a:lnTo>
                    <a:pt x="176" y="442"/>
                  </a:lnTo>
                  <a:lnTo>
                    <a:pt x="172" y="443"/>
                  </a:lnTo>
                  <a:lnTo>
                    <a:pt x="75" y="516"/>
                  </a:lnTo>
                  <a:lnTo>
                    <a:pt x="75" y="323"/>
                  </a:lnTo>
                  <a:lnTo>
                    <a:pt x="85" y="325"/>
                  </a:lnTo>
                  <a:lnTo>
                    <a:pt x="93" y="326"/>
                  </a:lnTo>
                  <a:lnTo>
                    <a:pt x="100" y="335"/>
                  </a:lnTo>
                  <a:lnTo>
                    <a:pt x="108" y="345"/>
                  </a:lnTo>
                  <a:lnTo>
                    <a:pt x="117" y="352"/>
                  </a:lnTo>
                  <a:lnTo>
                    <a:pt x="127" y="359"/>
                  </a:lnTo>
                  <a:lnTo>
                    <a:pt x="137" y="364"/>
                  </a:lnTo>
                  <a:lnTo>
                    <a:pt x="149" y="368"/>
                  </a:lnTo>
                  <a:lnTo>
                    <a:pt x="161" y="371"/>
                  </a:lnTo>
                  <a:lnTo>
                    <a:pt x="174" y="372"/>
                  </a:lnTo>
                  <a:lnTo>
                    <a:pt x="185" y="371"/>
                  </a:lnTo>
                  <a:lnTo>
                    <a:pt x="197" y="368"/>
                  </a:lnTo>
                  <a:lnTo>
                    <a:pt x="209" y="364"/>
                  </a:lnTo>
                  <a:lnTo>
                    <a:pt x="220" y="359"/>
                  </a:lnTo>
                  <a:lnTo>
                    <a:pt x="229" y="352"/>
                  </a:lnTo>
                  <a:lnTo>
                    <a:pt x="239" y="345"/>
                  </a:lnTo>
                  <a:lnTo>
                    <a:pt x="246" y="335"/>
                  </a:lnTo>
                  <a:lnTo>
                    <a:pt x="253" y="326"/>
                  </a:lnTo>
                  <a:lnTo>
                    <a:pt x="254" y="326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64" y="325"/>
                  </a:lnTo>
                  <a:lnTo>
                    <a:pt x="271" y="323"/>
                  </a:lnTo>
                  <a:lnTo>
                    <a:pt x="279" y="321"/>
                  </a:lnTo>
                  <a:lnTo>
                    <a:pt x="286" y="319"/>
                  </a:lnTo>
                  <a:lnTo>
                    <a:pt x="286" y="516"/>
                  </a:lnTo>
                  <a:close/>
                  <a:moveTo>
                    <a:pt x="44" y="196"/>
                  </a:moveTo>
                  <a:lnTo>
                    <a:pt x="46" y="191"/>
                  </a:lnTo>
                  <a:lnTo>
                    <a:pt x="47" y="186"/>
                  </a:lnTo>
                  <a:lnTo>
                    <a:pt x="46" y="182"/>
                  </a:lnTo>
                  <a:lnTo>
                    <a:pt x="44" y="178"/>
                  </a:lnTo>
                  <a:lnTo>
                    <a:pt x="39" y="169"/>
                  </a:lnTo>
                  <a:lnTo>
                    <a:pt x="35" y="162"/>
                  </a:lnTo>
                  <a:lnTo>
                    <a:pt x="32" y="152"/>
                  </a:lnTo>
                  <a:lnTo>
                    <a:pt x="30" y="144"/>
                  </a:lnTo>
                  <a:lnTo>
                    <a:pt x="30" y="135"/>
                  </a:lnTo>
                  <a:lnTo>
                    <a:pt x="32" y="127"/>
                  </a:lnTo>
                  <a:lnTo>
                    <a:pt x="35" y="117"/>
                  </a:lnTo>
                  <a:lnTo>
                    <a:pt x="39" y="108"/>
                  </a:lnTo>
                  <a:lnTo>
                    <a:pt x="44" y="101"/>
                  </a:lnTo>
                  <a:lnTo>
                    <a:pt x="50" y="94"/>
                  </a:lnTo>
                  <a:lnTo>
                    <a:pt x="57" y="89"/>
                  </a:lnTo>
                  <a:lnTo>
                    <a:pt x="65" y="85"/>
                  </a:lnTo>
                  <a:lnTo>
                    <a:pt x="73" y="82"/>
                  </a:lnTo>
                  <a:lnTo>
                    <a:pt x="82" y="79"/>
                  </a:lnTo>
                  <a:lnTo>
                    <a:pt x="91" y="78"/>
                  </a:lnTo>
                  <a:lnTo>
                    <a:pt x="101" y="78"/>
                  </a:lnTo>
                  <a:lnTo>
                    <a:pt x="105" y="79"/>
                  </a:lnTo>
                  <a:lnTo>
                    <a:pt x="111" y="77"/>
                  </a:lnTo>
                  <a:lnTo>
                    <a:pt x="114" y="74"/>
                  </a:lnTo>
                  <a:lnTo>
                    <a:pt x="117" y="70"/>
                  </a:lnTo>
                  <a:lnTo>
                    <a:pt x="121" y="61"/>
                  </a:lnTo>
                  <a:lnTo>
                    <a:pt x="126" y="54"/>
                  </a:lnTo>
                  <a:lnTo>
                    <a:pt x="132" y="47"/>
                  </a:lnTo>
                  <a:lnTo>
                    <a:pt x="139" y="41"/>
                  </a:lnTo>
                  <a:lnTo>
                    <a:pt x="147" y="37"/>
                  </a:lnTo>
                  <a:lnTo>
                    <a:pt x="156" y="33"/>
                  </a:lnTo>
                  <a:lnTo>
                    <a:pt x="164" y="31"/>
                  </a:lnTo>
                  <a:lnTo>
                    <a:pt x="174" y="30"/>
                  </a:lnTo>
                  <a:lnTo>
                    <a:pt x="182" y="31"/>
                  </a:lnTo>
                  <a:lnTo>
                    <a:pt x="192" y="33"/>
                  </a:lnTo>
                  <a:lnTo>
                    <a:pt x="199" y="37"/>
                  </a:lnTo>
                  <a:lnTo>
                    <a:pt x="208" y="41"/>
                  </a:lnTo>
                  <a:lnTo>
                    <a:pt x="214" y="47"/>
                  </a:lnTo>
                  <a:lnTo>
                    <a:pt x="221" y="54"/>
                  </a:lnTo>
                  <a:lnTo>
                    <a:pt x="226" y="61"/>
                  </a:lnTo>
                  <a:lnTo>
                    <a:pt x="229" y="70"/>
                  </a:lnTo>
                  <a:lnTo>
                    <a:pt x="233" y="74"/>
                  </a:lnTo>
                  <a:lnTo>
                    <a:pt x="236" y="77"/>
                  </a:lnTo>
                  <a:lnTo>
                    <a:pt x="241" y="79"/>
                  </a:lnTo>
                  <a:lnTo>
                    <a:pt x="246" y="78"/>
                  </a:lnTo>
                  <a:lnTo>
                    <a:pt x="255" y="78"/>
                  </a:lnTo>
                  <a:lnTo>
                    <a:pt x="265" y="79"/>
                  </a:lnTo>
                  <a:lnTo>
                    <a:pt x="273" y="82"/>
                  </a:lnTo>
                  <a:lnTo>
                    <a:pt x="282" y="85"/>
                  </a:lnTo>
                  <a:lnTo>
                    <a:pt x="289" y="89"/>
                  </a:lnTo>
                  <a:lnTo>
                    <a:pt x="297" y="94"/>
                  </a:lnTo>
                  <a:lnTo>
                    <a:pt x="303" y="101"/>
                  </a:lnTo>
                  <a:lnTo>
                    <a:pt x="307" y="108"/>
                  </a:lnTo>
                  <a:lnTo>
                    <a:pt x="312" y="117"/>
                  </a:lnTo>
                  <a:lnTo>
                    <a:pt x="315" y="127"/>
                  </a:lnTo>
                  <a:lnTo>
                    <a:pt x="316" y="135"/>
                  </a:lnTo>
                  <a:lnTo>
                    <a:pt x="316" y="144"/>
                  </a:lnTo>
                  <a:lnTo>
                    <a:pt x="315" y="152"/>
                  </a:lnTo>
                  <a:lnTo>
                    <a:pt x="312" y="162"/>
                  </a:lnTo>
                  <a:lnTo>
                    <a:pt x="307" y="169"/>
                  </a:lnTo>
                  <a:lnTo>
                    <a:pt x="302" y="178"/>
                  </a:lnTo>
                  <a:lnTo>
                    <a:pt x="300" y="182"/>
                  </a:lnTo>
                  <a:lnTo>
                    <a:pt x="299" y="186"/>
                  </a:lnTo>
                  <a:lnTo>
                    <a:pt x="300" y="191"/>
                  </a:lnTo>
                  <a:lnTo>
                    <a:pt x="302" y="196"/>
                  </a:lnTo>
                  <a:lnTo>
                    <a:pt x="307" y="204"/>
                  </a:lnTo>
                  <a:lnTo>
                    <a:pt x="312" y="212"/>
                  </a:lnTo>
                  <a:lnTo>
                    <a:pt x="315" y="221"/>
                  </a:lnTo>
                  <a:lnTo>
                    <a:pt x="316" y="229"/>
                  </a:lnTo>
                  <a:lnTo>
                    <a:pt x="316" y="238"/>
                  </a:lnTo>
                  <a:lnTo>
                    <a:pt x="315" y="247"/>
                  </a:lnTo>
                  <a:lnTo>
                    <a:pt x="312" y="256"/>
                  </a:lnTo>
                  <a:lnTo>
                    <a:pt x="307" y="265"/>
                  </a:lnTo>
                  <a:lnTo>
                    <a:pt x="303" y="272"/>
                  </a:lnTo>
                  <a:lnTo>
                    <a:pt x="297" y="278"/>
                  </a:lnTo>
                  <a:lnTo>
                    <a:pt x="289" y="285"/>
                  </a:lnTo>
                  <a:lnTo>
                    <a:pt x="282" y="289"/>
                  </a:lnTo>
                  <a:lnTo>
                    <a:pt x="273" y="292"/>
                  </a:lnTo>
                  <a:lnTo>
                    <a:pt x="265" y="293"/>
                  </a:lnTo>
                  <a:lnTo>
                    <a:pt x="255" y="295"/>
                  </a:lnTo>
                  <a:lnTo>
                    <a:pt x="246" y="293"/>
                  </a:lnTo>
                  <a:lnTo>
                    <a:pt x="241" y="295"/>
                  </a:lnTo>
                  <a:lnTo>
                    <a:pt x="236" y="296"/>
                  </a:lnTo>
                  <a:lnTo>
                    <a:pt x="233" y="299"/>
                  </a:lnTo>
                  <a:lnTo>
                    <a:pt x="229" y="302"/>
                  </a:lnTo>
                  <a:lnTo>
                    <a:pt x="226" y="311"/>
                  </a:lnTo>
                  <a:lnTo>
                    <a:pt x="221" y="319"/>
                  </a:lnTo>
                  <a:lnTo>
                    <a:pt x="214" y="326"/>
                  </a:lnTo>
                  <a:lnTo>
                    <a:pt x="208" y="331"/>
                  </a:lnTo>
                  <a:lnTo>
                    <a:pt x="199" y="335"/>
                  </a:lnTo>
                  <a:lnTo>
                    <a:pt x="192" y="338"/>
                  </a:lnTo>
                  <a:lnTo>
                    <a:pt x="182" y="341"/>
                  </a:lnTo>
                  <a:lnTo>
                    <a:pt x="174" y="342"/>
                  </a:lnTo>
                  <a:lnTo>
                    <a:pt x="164" y="341"/>
                  </a:lnTo>
                  <a:lnTo>
                    <a:pt x="156" y="338"/>
                  </a:lnTo>
                  <a:lnTo>
                    <a:pt x="147" y="335"/>
                  </a:lnTo>
                  <a:lnTo>
                    <a:pt x="139" y="331"/>
                  </a:lnTo>
                  <a:lnTo>
                    <a:pt x="132" y="326"/>
                  </a:lnTo>
                  <a:lnTo>
                    <a:pt x="126" y="319"/>
                  </a:lnTo>
                  <a:lnTo>
                    <a:pt x="121" y="311"/>
                  </a:lnTo>
                  <a:lnTo>
                    <a:pt x="117" y="302"/>
                  </a:lnTo>
                  <a:lnTo>
                    <a:pt x="115" y="299"/>
                  </a:lnTo>
                  <a:lnTo>
                    <a:pt x="112" y="297"/>
                  </a:lnTo>
                  <a:lnTo>
                    <a:pt x="107" y="295"/>
                  </a:lnTo>
                  <a:lnTo>
                    <a:pt x="103" y="293"/>
                  </a:lnTo>
                  <a:lnTo>
                    <a:pt x="102" y="293"/>
                  </a:lnTo>
                  <a:lnTo>
                    <a:pt x="101" y="293"/>
                  </a:lnTo>
                  <a:lnTo>
                    <a:pt x="91" y="295"/>
                  </a:lnTo>
                  <a:lnTo>
                    <a:pt x="82" y="293"/>
                  </a:lnTo>
                  <a:lnTo>
                    <a:pt x="73" y="292"/>
                  </a:lnTo>
                  <a:lnTo>
                    <a:pt x="65" y="289"/>
                  </a:lnTo>
                  <a:lnTo>
                    <a:pt x="57" y="285"/>
                  </a:lnTo>
                  <a:lnTo>
                    <a:pt x="50" y="278"/>
                  </a:lnTo>
                  <a:lnTo>
                    <a:pt x="44" y="272"/>
                  </a:lnTo>
                  <a:lnTo>
                    <a:pt x="39" y="265"/>
                  </a:lnTo>
                  <a:lnTo>
                    <a:pt x="35" y="256"/>
                  </a:lnTo>
                  <a:lnTo>
                    <a:pt x="32" y="247"/>
                  </a:lnTo>
                  <a:lnTo>
                    <a:pt x="30" y="238"/>
                  </a:lnTo>
                  <a:lnTo>
                    <a:pt x="30" y="229"/>
                  </a:lnTo>
                  <a:lnTo>
                    <a:pt x="32" y="221"/>
                  </a:lnTo>
                  <a:lnTo>
                    <a:pt x="35" y="212"/>
                  </a:lnTo>
                  <a:lnTo>
                    <a:pt x="39" y="204"/>
                  </a:lnTo>
                  <a:lnTo>
                    <a:pt x="44" y="196"/>
                  </a:lnTo>
                  <a:close/>
                  <a:moveTo>
                    <a:pt x="332" y="186"/>
                  </a:moveTo>
                  <a:lnTo>
                    <a:pt x="338" y="176"/>
                  </a:lnTo>
                  <a:lnTo>
                    <a:pt x="343" y="164"/>
                  </a:lnTo>
                  <a:lnTo>
                    <a:pt x="345" y="153"/>
                  </a:lnTo>
                  <a:lnTo>
                    <a:pt x="346" y="140"/>
                  </a:lnTo>
                  <a:lnTo>
                    <a:pt x="346" y="129"/>
                  </a:lnTo>
                  <a:lnTo>
                    <a:pt x="343" y="117"/>
                  </a:lnTo>
                  <a:lnTo>
                    <a:pt x="340" y="105"/>
                  </a:lnTo>
                  <a:lnTo>
                    <a:pt x="334" y="93"/>
                  </a:lnTo>
                  <a:lnTo>
                    <a:pt x="327" y="84"/>
                  </a:lnTo>
                  <a:lnTo>
                    <a:pt x="319" y="74"/>
                  </a:lnTo>
                  <a:lnTo>
                    <a:pt x="310" y="67"/>
                  </a:lnTo>
                  <a:lnTo>
                    <a:pt x="300" y="60"/>
                  </a:lnTo>
                  <a:lnTo>
                    <a:pt x="288" y="55"/>
                  </a:lnTo>
                  <a:lnTo>
                    <a:pt x="278" y="52"/>
                  </a:lnTo>
                  <a:lnTo>
                    <a:pt x="266" y="49"/>
                  </a:lnTo>
                  <a:lnTo>
                    <a:pt x="253" y="48"/>
                  </a:lnTo>
                  <a:lnTo>
                    <a:pt x="246" y="39"/>
                  </a:lnTo>
                  <a:lnTo>
                    <a:pt x="239" y="29"/>
                  </a:lnTo>
                  <a:lnTo>
                    <a:pt x="229" y="21"/>
                  </a:lnTo>
                  <a:lnTo>
                    <a:pt x="220" y="14"/>
                  </a:lnTo>
                  <a:lnTo>
                    <a:pt x="209" y="9"/>
                  </a:lnTo>
                  <a:lnTo>
                    <a:pt x="198" y="5"/>
                  </a:lnTo>
                  <a:lnTo>
                    <a:pt x="185" y="1"/>
                  </a:lnTo>
                  <a:lnTo>
                    <a:pt x="174" y="0"/>
                  </a:lnTo>
                  <a:lnTo>
                    <a:pt x="161" y="1"/>
                  </a:lnTo>
                  <a:lnTo>
                    <a:pt x="149" y="5"/>
                  </a:lnTo>
                  <a:lnTo>
                    <a:pt x="137" y="9"/>
                  </a:lnTo>
                  <a:lnTo>
                    <a:pt x="127" y="14"/>
                  </a:lnTo>
                  <a:lnTo>
                    <a:pt x="117" y="21"/>
                  </a:lnTo>
                  <a:lnTo>
                    <a:pt x="108" y="29"/>
                  </a:lnTo>
                  <a:lnTo>
                    <a:pt x="100" y="39"/>
                  </a:lnTo>
                  <a:lnTo>
                    <a:pt x="93" y="48"/>
                  </a:lnTo>
                  <a:lnTo>
                    <a:pt x="82" y="49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7" y="67"/>
                  </a:lnTo>
                  <a:lnTo>
                    <a:pt x="27" y="75"/>
                  </a:lnTo>
                  <a:lnTo>
                    <a:pt x="20" y="84"/>
                  </a:lnTo>
                  <a:lnTo>
                    <a:pt x="13" y="93"/>
                  </a:lnTo>
                  <a:lnTo>
                    <a:pt x="7" y="105"/>
                  </a:lnTo>
                  <a:lnTo>
                    <a:pt x="4" y="117"/>
                  </a:lnTo>
                  <a:lnTo>
                    <a:pt x="1" y="129"/>
                  </a:lnTo>
                  <a:lnTo>
                    <a:pt x="0" y="140"/>
                  </a:lnTo>
                  <a:lnTo>
                    <a:pt x="1" y="153"/>
                  </a:lnTo>
                  <a:lnTo>
                    <a:pt x="5" y="164"/>
                  </a:lnTo>
                  <a:lnTo>
                    <a:pt x="8" y="176"/>
                  </a:lnTo>
                  <a:lnTo>
                    <a:pt x="14" y="186"/>
                  </a:lnTo>
                  <a:lnTo>
                    <a:pt x="8" y="198"/>
                  </a:lnTo>
                  <a:lnTo>
                    <a:pt x="5" y="209"/>
                  </a:lnTo>
                  <a:lnTo>
                    <a:pt x="1" y="221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4" y="257"/>
                  </a:lnTo>
                  <a:lnTo>
                    <a:pt x="7" y="269"/>
                  </a:lnTo>
                  <a:lnTo>
                    <a:pt x="13" y="280"/>
                  </a:lnTo>
                  <a:lnTo>
                    <a:pt x="20" y="289"/>
                  </a:lnTo>
                  <a:lnTo>
                    <a:pt x="27" y="298"/>
                  </a:lnTo>
                  <a:lnTo>
                    <a:pt x="36" y="305"/>
                  </a:lnTo>
                  <a:lnTo>
                    <a:pt x="45" y="312"/>
                  </a:lnTo>
                  <a:lnTo>
                    <a:pt x="45" y="546"/>
                  </a:lnTo>
                  <a:lnTo>
                    <a:pt x="46" y="550"/>
                  </a:lnTo>
                  <a:lnTo>
                    <a:pt x="47" y="555"/>
                  </a:lnTo>
                  <a:lnTo>
                    <a:pt x="51" y="558"/>
                  </a:lnTo>
                  <a:lnTo>
                    <a:pt x="54" y="559"/>
                  </a:lnTo>
                  <a:lnTo>
                    <a:pt x="58" y="561"/>
                  </a:lnTo>
                  <a:lnTo>
                    <a:pt x="62" y="561"/>
                  </a:lnTo>
                  <a:lnTo>
                    <a:pt x="66" y="560"/>
                  </a:lnTo>
                  <a:lnTo>
                    <a:pt x="70" y="558"/>
                  </a:lnTo>
                  <a:lnTo>
                    <a:pt x="181" y="475"/>
                  </a:lnTo>
                  <a:lnTo>
                    <a:pt x="292" y="558"/>
                  </a:lnTo>
                  <a:lnTo>
                    <a:pt x="294" y="560"/>
                  </a:lnTo>
                  <a:lnTo>
                    <a:pt x="297" y="560"/>
                  </a:lnTo>
                  <a:lnTo>
                    <a:pt x="299" y="561"/>
                  </a:lnTo>
                  <a:lnTo>
                    <a:pt x="301" y="561"/>
                  </a:lnTo>
                  <a:lnTo>
                    <a:pt x="304" y="561"/>
                  </a:lnTo>
                  <a:lnTo>
                    <a:pt x="307" y="559"/>
                  </a:lnTo>
                  <a:lnTo>
                    <a:pt x="311" y="558"/>
                  </a:lnTo>
                  <a:lnTo>
                    <a:pt x="314" y="555"/>
                  </a:lnTo>
                  <a:lnTo>
                    <a:pt x="315" y="550"/>
                  </a:lnTo>
                  <a:lnTo>
                    <a:pt x="316" y="546"/>
                  </a:lnTo>
                  <a:lnTo>
                    <a:pt x="316" y="301"/>
                  </a:lnTo>
                  <a:lnTo>
                    <a:pt x="326" y="291"/>
                  </a:lnTo>
                  <a:lnTo>
                    <a:pt x="334" y="280"/>
                  </a:lnTo>
                  <a:lnTo>
                    <a:pt x="340" y="269"/>
                  </a:lnTo>
                  <a:lnTo>
                    <a:pt x="343" y="257"/>
                  </a:lnTo>
                  <a:lnTo>
                    <a:pt x="346" y="245"/>
                  </a:lnTo>
                  <a:lnTo>
                    <a:pt x="346" y="232"/>
                  </a:lnTo>
                  <a:lnTo>
                    <a:pt x="345" y="221"/>
                  </a:lnTo>
                  <a:lnTo>
                    <a:pt x="343" y="209"/>
                  </a:lnTo>
                  <a:lnTo>
                    <a:pt x="338" y="198"/>
                  </a:lnTo>
                  <a:lnTo>
                    <a:pt x="33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5A8FCDD-F325-4DA4-A671-10104B82B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76" y="1700499"/>
            <a:ext cx="6562964" cy="311971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A010A55-E78B-465B-AADB-8ADD11630F6C}"/>
              </a:ext>
            </a:extLst>
          </p:cNvPr>
          <p:cNvSpPr/>
          <p:nvPr/>
        </p:nvSpPr>
        <p:spPr>
          <a:xfrm>
            <a:off x="561730" y="2967938"/>
            <a:ext cx="584840" cy="584840"/>
          </a:xfrm>
          <a:prstGeom prst="ellipse">
            <a:avLst/>
          </a:prstGeom>
          <a:solidFill>
            <a:srgbClr val="E48592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2748B-A6BE-4159-A5A8-6EC820DCA0B5}"/>
              </a:ext>
            </a:extLst>
          </p:cNvPr>
          <p:cNvGrpSpPr/>
          <p:nvPr/>
        </p:nvGrpSpPr>
        <p:grpSpPr>
          <a:xfrm>
            <a:off x="753343" y="3116689"/>
            <a:ext cx="220663" cy="287338"/>
            <a:chOff x="11066463" y="1360488"/>
            <a:chExt cx="220663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0" name="Freeform 180">
              <a:extLst>
                <a:ext uri="{FF2B5EF4-FFF2-40B4-BE49-F238E27FC236}">
                  <a16:creationId xmlns:a16="http://schemas.microsoft.com/office/drawing/2014/main" id="{A29AD480-0776-46B3-97B5-2BD5C090C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6463" y="1360488"/>
              <a:ext cx="220663" cy="287338"/>
            </a:xfrm>
            <a:custGeom>
              <a:avLst/>
              <a:gdLst>
                <a:gd name="T0" fmla="*/ 30 w 691"/>
                <a:gd name="T1" fmla="*/ 871 h 901"/>
                <a:gd name="T2" fmla="*/ 30 w 691"/>
                <a:gd name="T3" fmla="*/ 30 h 901"/>
                <a:gd name="T4" fmla="*/ 421 w 691"/>
                <a:gd name="T5" fmla="*/ 30 h 901"/>
                <a:gd name="T6" fmla="*/ 421 w 691"/>
                <a:gd name="T7" fmla="*/ 254 h 901"/>
                <a:gd name="T8" fmla="*/ 421 w 691"/>
                <a:gd name="T9" fmla="*/ 258 h 901"/>
                <a:gd name="T10" fmla="*/ 422 w 691"/>
                <a:gd name="T11" fmla="*/ 261 h 901"/>
                <a:gd name="T12" fmla="*/ 423 w 691"/>
                <a:gd name="T13" fmla="*/ 263 h 901"/>
                <a:gd name="T14" fmla="*/ 425 w 691"/>
                <a:gd name="T15" fmla="*/ 265 h 901"/>
                <a:gd name="T16" fmla="*/ 427 w 691"/>
                <a:gd name="T17" fmla="*/ 267 h 901"/>
                <a:gd name="T18" fmla="*/ 429 w 691"/>
                <a:gd name="T19" fmla="*/ 268 h 901"/>
                <a:gd name="T20" fmla="*/ 432 w 691"/>
                <a:gd name="T21" fmla="*/ 269 h 901"/>
                <a:gd name="T22" fmla="*/ 436 w 691"/>
                <a:gd name="T23" fmla="*/ 269 h 901"/>
                <a:gd name="T24" fmla="*/ 660 w 691"/>
                <a:gd name="T25" fmla="*/ 269 h 901"/>
                <a:gd name="T26" fmla="*/ 660 w 691"/>
                <a:gd name="T27" fmla="*/ 871 h 901"/>
                <a:gd name="T28" fmla="*/ 30 w 691"/>
                <a:gd name="T29" fmla="*/ 871 h 901"/>
                <a:gd name="T30" fmla="*/ 450 w 691"/>
                <a:gd name="T31" fmla="*/ 52 h 901"/>
                <a:gd name="T32" fmla="*/ 640 w 691"/>
                <a:gd name="T33" fmla="*/ 239 h 901"/>
                <a:gd name="T34" fmla="*/ 450 w 691"/>
                <a:gd name="T35" fmla="*/ 239 h 901"/>
                <a:gd name="T36" fmla="*/ 450 w 691"/>
                <a:gd name="T37" fmla="*/ 52 h 901"/>
                <a:gd name="T38" fmla="*/ 686 w 691"/>
                <a:gd name="T39" fmla="*/ 244 h 901"/>
                <a:gd name="T40" fmla="*/ 446 w 691"/>
                <a:gd name="T41" fmla="*/ 4 h 901"/>
                <a:gd name="T42" fmla="*/ 444 w 691"/>
                <a:gd name="T43" fmla="*/ 2 h 901"/>
                <a:gd name="T44" fmla="*/ 441 w 691"/>
                <a:gd name="T45" fmla="*/ 1 h 901"/>
                <a:gd name="T46" fmla="*/ 439 w 691"/>
                <a:gd name="T47" fmla="*/ 0 h 901"/>
                <a:gd name="T48" fmla="*/ 436 w 691"/>
                <a:gd name="T49" fmla="*/ 0 h 901"/>
                <a:gd name="T50" fmla="*/ 15 w 691"/>
                <a:gd name="T51" fmla="*/ 0 h 901"/>
                <a:gd name="T52" fmla="*/ 12 w 691"/>
                <a:gd name="T53" fmla="*/ 0 h 901"/>
                <a:gd name="T54" fmla="*/ 9 w 691"/>
                <a:gd name="T55" fmla="*/ 1 h 901"/>
                <a:gd name="T56" fmla="*/ 6 w 691"/>
                <a:gd name="T57" fmla="*/ 2 h 901"/>
                <a:gd name="T58" fmla="*/ 4 w 691"/>
                <a:gd name="T59" fmla="*/ 4 h 901"/>
                <a:gd name="T60" fmla="*/ 2 w 691"/>
                <a:gd name="T61" fmla="*/ 6 h 901"/>
                <a:gd name="T62" fmla="*/ 1 w 691"/>
                <a:gd name="T63" fmla="*/ 9 h 901"/>
                <a:gd name="T64" fmla="*/ 0 w 691"/>
                <a:gd name="T65" fmla="*/ 11 h 901"/>
                <a:gd name="T66" fmla="*/ 0 w 691"/>
                <a:gd name="T67" fmla="*/ 15 h 901"/>
                <a:gd name="T68" fmla="*/ 0 w 691"/>
                <a:gd name="T69" fmla="*/ 886 h 901"/>
                <a:gd name="T70" fmla="*/ 0 w 691"/>
                <a:gd name="T71" fmla="*/ 889 h 901"/>
                <a:gd name="T72" fmla="*/ 1 w 691"/>
                <a:gd name="T73" fmla="*/ 891 h 901"/>
                <a:gd name="T74" fmla="*/ 2 w 691"/>
                <a:gd name="T75" fmla="*/ 894 h 901"/>
                <a:gd name="T76" fmla="*/ 4 w 691"/>
                <a:gd name="T77" fmla="*/ 897 h 901"/>
                <a:gd name="T78" fmla="*/ 6 w 691"/>
                <a:gd name="T79" fmla="*/ 898 h 901"/>
                <a:gd name="T80" fmla="*/ 9 w 691"/>
                <a:gd name="T81" fmla="*/ 900 h 901"/>
                <a:gd name="T82" fmla="*/ 12 w 691"/>
                <a:gd name="T83" fmla="*/ 900 h 901"/>
                <a:gd name="T84" fmla="*/ 15 w 691"/>
                <a:gd name="T85" fmla="*/ 901 h 901"/>
                <a:gd name="T86" fmla="*/ 676 w 691"/>
                <a:gd name="T87" fmla="*/ 901 h 901"/>
                <a:gd name="T88" fmla="*/ 678 w 691"/>
                <a:gd name="T89" fmla="*/ 900 h 901"/>
                <a:gd name="T90" fmla="*/ 682 w 691"/>
                <a:gd name="T91" fmla="*/ 900 h 901"/>
                <a:gd name="T92" fmla="*/ 684 w 691"/>
                <a:gd name="T93" fmla="*/ 898 h 901"/>
                <a:gd name="T94" fmla="*/ 686 w 691"/>
                <a:gd name="T95" fmla="*/ 897 h 901"/>
                <a:gd name="T96" fmla="*/ 688 w 691"/>
                <a:gd name="T97" fmla="*/ 894 h 901"/>
                <a:gd name="T98" fmla="*/ 689 w 691"/>
                <a:gd name="T99" fmla="*/ 891 h 901"/>
                <a:gd name="T100" fmla="*/ 690 w 691"/>
                <a:gd name="T101" fmla="*/ 889 h 901"/>
                <a:gd name="T102" fmla="*/ 691 w 691"/>
                <a:gd name="T103" fmla="*/ 886 h 901"/>
                <a:gd name="T104" fmla="*/ 691 w 691"/>
                <a:gd name="T105" fmla="*/ 254 h 901"/>
                <a:gd name="T106" fmla="*/ 689 w 691"/>
                <a:gd name="T107" fmla="*/ 249 h 901"/>
                <a:gd name="T108" fmla="*/ 686 w 691"/>
                <a:gd name="T109" fmla="*/ 2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1" h="901">
                  <a:moveTo>
                    <a:pt x="30" y="871"/>
                  </a:moveTo>
                  <a:lnTo>
                    <a:pt x="30" y="30"/>
                  </a:lnTo>
                  <a:lnTo>
                    <a:pt x="421" y="30"/>
                  </a:lnTo>
                  <a:lnTo>
                    <a:pt x="421" y="254"/>
                  </a:lnTo>
                  <a:lnTo>
                    <a:pt x="421" y="258"/>
                  </a:lnTo>
                  <a:lnTo>
                    <a:pt x="422" y="261"/>
                  </a:lnTo>
                  <a:lnTo>
                    <a:pt x="423" y="263"/>
                  </a:lnTo>
                  <a:lnTo>
                    <a:pt x="425" y="265"/>
                  </a:lnTo>
                  <a:lnTo>
                    <a:pt x="427" y="267"/>
                  </a:lnTo>
                  <a:lnTo>
                    <a:pt x="429" y="268"/>
                  </a:lnTo>
                  <a:lnTo>
                    <a:pt x="432" y="269"/>
                  </a:lnTo>
                  <a:lnTo>
                    <a:pt x="436" y="269"/>
                  </a:lnTo>
                  <a:lnTo>
                    <a:pt x="660" y="269"/>
                  </a:lnTo>
                  <a:lnTo>
                    <a:pt x="660" y="871"/>
                  </a:lnTo>
                  <a:lnTo>
                    <a:pt x="30" y="871"/>
                  </a:lnTo>
                  <a:close/>
                  <a:moveTo>
                    <a:pt x="450" y="52"/>
                  </a:moveTo>
                  <a:lnTo>
                    <a:pt x="640" y="239"/>
                  </a:lnTo>
                  <a:lnTo>
                    <a:pt x="450" y="239"/>
                  </a:lnTo>
                  <a:lnTo>
                    <a:pt x="450" y="52"/>
                  </a:lnTo>
                  <a:close/>
                  <a:moveTo>
                    <a:pt x="686" y="244"/>
                  </a:moveTo>
                  <a:lnTo>
                    <a:pt x="446" y="4"/>
                  </a:lnTo>
                  <a:lnTo>
                    <a:pt x="444" y="2"/>
                  </a:lnTo>
                  <a:lnTo>
                    <a:pt x="441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886"/>
                  </a:lnTo>
                  <a:lnTo>
                    <a:pt x="0" y="889"/>
                  </a:lnTo>
                  <a:lnTo>
                    <a:pt x="1" y="891"/>
                  </a:lnTo>
                  <a:lnTo>
                    <a:pt x="2" y="894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0"/>
                  </a:lnTo>
                  <a:lnTo>
                    <a:pt x="12" y="900"/>
                  </a:lnTo>
                  <a:lnTo>
                    <a:pt x="15" y="901"/>
                  </a:lnTo>
                  <a:lnTo>
                    <a:pt x="676" y="901"/>
                  </a:lnTo>
                  <a:lnTo>
                    <a:pt x="678" y="900"/>
                  </a:lnTo>
                  <a:lnTo>
                    <a:pt x="682" y="900"/>
                  </a:lnTo>
                  <a:lnTo>
                    <a:pt x="684" y="898"/>
                  </a:lnTo>
                  <a:lnTo>
                    <a:pt x="686" y="897"/>
                  </a:lnTo>
                  <a:lnTo>
                    <a:pt x="688" y="894"/>
                  </a:lnTo>
                  <a:lnTo>
                    <a:pt x="689" y="891"/>
                  </a:lnTo>
                  <a:lnTo>
                    <a:pt x="690" y="889"/>
                  </a:lnTo>
                  <a:lnTo>
                    <a:pt x="691" y="886"/>
                  </a:lnTo>
                  <a:lnTo>
                    <a:pt x="691" y="254"/>
                  </a:lnTo>
                  <a:lnTo>
                    <a:pt x="689" y="249"/>
                  </a:lnTo>
                  <a:lnTo>
                    <a:pt x="68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1">
              <a:extLst>
                <a:ext uri="{FF2B5EF4-FFF2-40B4-BE49-F238E27FC236}">
                  <a16:creationId xmlns:a16="http://schemas.microsoft.com/office/drawing/2014/main" id="{DEECE333-C409-4CEA-9FE2-44E0B53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474788"/>
              <a:ext cx="57150" cy="9525"/>
            </a:xfrm>
            <a:custGeom>
              <a:avLst/>
              <a:gdLst>
                <a:gd name="T0" fmla="*/ 167 w 182"/>
                <a:gd name="T1" fmla="*/ 0 h 31"/>
                <a:gd name="T2" fmla="*/ 15 w 182"/>
                <a:gd name="T3" fmla="*/ 0 h 31"/>
                <a:gd name="T4" fmla="*/ 13 w 182"/>
                <a:gd name="T5" fmla="*/ 1 h 31"/>
                <a:gd name="T6" fmla="*/ 10 w 182"/>
                <a:gd name="T7" fmla="*/ 2 h 31"/>
                <a:gd name="T8" fmla="*/ 8 w 182"/>
                <a:gd name="T9" fmla="*/ 3 h 31"/>
                <a:gd name="T10" fmla="*/ 5 w 182"/>
                <a:gd name="T11" fmla="*/ 6 h 31"/>
                <a:gd name="T12" fmla="*/ 4 w 182"/>
                <a:gd name="T13" fmla="*/ 8 h 31"/>
                <a:gd name="T14" fmla="*/ 1 w 182"/>
                <a:gd name="T15" fmla="*/ 10 h 31"/>
                <a:gd name="T16" fmla="*/ 1 w 182"/>
                <a:gd name="T17" fmla="*/ 13 h 31"/>
                <a:gd name="T18" fmla="*/ 0 w 182"/>
                <a:gd name="T19" fmla="*/ 15 h 31"/>
                <a:gd name="T20" fmla="*/ 1 w 182"/>
                <a:gd name="T21" fmla="*/ 20 h 31"/>
                <a:gd name="T22" fmla="*/ 1 w 182"/>
                <a:gd name="T23" fmla="*/ 22 h 31"/>
                <a:gd name="T24" fmla="*/ 4 w 182"/>
                <a:gd name="T25" fmla="*/ 25 h 31"/>
                <a:gd name="T26" fmla="*/ 5 w 182"/>
                <a:gd name="T27" fmla="*/ 27 h 31"/>
                <a:gd name="T28" fmla="*/ 8 w 182"/>
                <a:gd name="T29" fmla="*/ 28 h 31"/>
                <a:gd name="T30" fmla="*/ 10 w 182"/>
                <a:gd name="T31" fmla="*/ 30 h 31"/>
                <a:gd name="T32" fmla="*/ 13 w 182"/>
                <a:gd name="T33" fmla="*/ 30 h 31"/>
                <a:gd name="T34" fmla="*/ 15 w 182"/>
                <a:gd name="T35" fmla="*/ 31 h 31"/>
                <a:gd name="T36" fmla="*/ 167 w 182"/>
                <a:gd name="T37" fmla="*/ 31 h 31"/>
                <a:gd name="T38" fmla="*/ 171 w 182"/>
                <a:gd name="T39" fmla="*/ 30 h 31"/>
                <a:gd name="T40" fmla="*/ 173 w 182"/>
                <a:gd name="T41" fmla="*/ 30 h 31"/>
                <a:gd name="T42" fmla="*/ 176 w 182"/>
                <a:gd name="T43" fmla="*/ 28 h 31"/>
                <a:gd name="T44" fmla="*/ 178 w 182"/>
                <a:gd name="T45" fmla="*/ 27 h 31"/>
                <a:gd name="T46" fmla="*/ 180 w 182"/>
                <a:gd name="T47" fmla="*/ 25 h 31"/>
                <a:gd name="T48" fmla="*/ 181 w 182"/>
                <a:gd name="T49" fmla="*/ 22 h 31"/>
                <a:gd name="T50" fmla="*/ 182 w 182"/>
                <a:gd name="T51" fmla="*/ 20 h 31"/>
                <a:gd name="T52" fmla="*/ 182 w 182"/>
                <a:gd name="T53" fmla="*/ 15 h 31"/>
                <a:gd name="T54" fmla="*/ 182 w 182"/>
                <a:gd name="T55" fmla="*/ 13 h 31"/>
                <a:gd name="T56" fmla="*/ 181 w 182"/>
                <a:gd name="T57" fmla="*/ 10 h 31"/>
                <a:gd name="T58" fmla="*/ 180 w 182"/>
                <a:gd name="T59" fmla="*/ 8 h 31"/>
                <a:gd name="T60" fmla="*/ 178 w 182"/>
                <a:gd name="T61" fmla="*/ 6 h 31"/>
                <a:gd name="T62" fmla="*/ 176 w 182"/>
                <a:gd name="T63" fmla="*/ 3 h 31"/>
                <a:gd name="T64" fmla="*/ 173 w 182"/>
                <a:gd name="T65" fmla="*/ 2 h 31"/>
                <a:gd name="T66" fmla="*/ 171 w 182"/>
                <a:gd name="T67" fmla="*/ 1 h 31"/>
                <a:gd name="T68" fmla="*/ 167 w 182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1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67" y="31"/>
                  </a:lnTo>
                  <a:lnTo>
                    <a:pt x="171" y="30"/>
                  </a:lnTo>
                  <a:lnTo>
                    <a:pt x="173" y="30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0" y="25"/>
                  </a:lnTo>
                  <a:lnTo>
                    <a:pt x="181" y="22"/>
                  </a:lnTo>
                  <a:lnTo>
                    <a:pt x="182" y="20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3"/>
                  </a:lnTo>
                  <a:lnTo>
                    <a:pt x="173" y="2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2">
              <a:extLst>
                <a:ext uri="{FF2B5EF4-FFF2-40B4-BE49-F238E27FC236}">
                  <a16:creationId xmlns:a16="http://schemas.microsoft.com/office/drawing/2014/main" id="{6A62211F-2337-474E-98A3-F13ADD55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2241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0 h 30"/>
                <a:gd name="T6" fmla="*/ 10 w 182"/>
                <a:gd name="T7" fmla="*/ 1 h 30"/>
                <a:gd name="T8" fmla="*/ 8 w 182"/>
                <a:gd name="T9" fmla="*/ 2 h 30"/>
                <a:gd name="T10" fmla="*/ 5 w 182"/>
                <a:gd name="T11" fmla="*/ 4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2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2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2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2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4 h 30"/>
                <a:gd name="T62" fmla="*/ 176 w 182"/>
                <a:gd name="T63" fmla="*/ 2 h 30"/>
                <a:gd name="T64" fmla="*/ 173 w 182"/>
                <a:gd name="T65" fmla="*/ 1 h 30"/>
                <a:gd name="T66" fmla="*/ 171 w 182"/>
                <a:gd name="T67" fmla="*/ 0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2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2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2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3" y="1"/>
                  </a:lnTo>
                  <a:lnTo>
                    <a:pt x="171" y="0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3">
              <a:extLst>
                <a:ext uri="{FF2B5EF4-FFF2-40B4-BE49-F238E27FC236}">
                  <a16:creationId xmlns:a16="http://schemas.microsoft.com/office/drawing/2014/main" id="{67F3AA76-2022-4F93-8B47-5535D2B8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7956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1 h 30"/>
                <a:gd name="T6" fmla="*/ 10 w 182"/>
                <a:gd name="T7" fmla="*/ 1 h 30"/>
                <a:gd name="T8" fmla="*/ 8 w 182"/>
                <a:gd name="T9" fmla="*/ 3 h 30"/>
                <a:gd name="T10" fmla="*/ 5 w 182"/>
                <a:gd name="T11" fmla="*/ 5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3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1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1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3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5 h 30"/>
                <a:gd name="T62" fmla="*/ 176 w 182"/>
                <a:gd name="T63" fmla="*/ 3 h 30"/>
                <a:gd name="T64" fmla="*/ 173 w 182"/>
                <a:gd name="T65" fmla="*/ 1 h 30"/>
                <a:gd name="T66" fmla="*/ 171 w 182"/>
                <a:gd name="T67" fmla="*/ 1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1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5"/>
                  </a:lnTo>
                  <a:lnTo>
                    <a:pt x="176" y="3"/>
                  </a:lnTo>
                  <a:lnTo>
                    <a:pt x="173" y="1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4">
              <a:extLst>
                <a:ext uri="{FF2B5EF4-FFF2-40B4-BE49-F238E27FC236}">
                  <a16:creationId xmlns:a16="http://schemas.microsoft.com/office/drawing/2014/main" id="{74AD6DF0-E832-4776-B855-368878BB6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450976"/>
              <a:ext cx="57150" cy="39688"/>
            </a:xfrm>
            <a:custGeom>
              <a:avLst/>
              <a:gdLst>
                <a:gd name="T0" fmla="*/ 156 w 181"/>
                <a:gd name="T1" fmla="*/ 4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39 h 126"/>
                <a:gd name="T10" fmla="*/ 18 w 181"/>
                <a:gd name="T11" fmla="*/ 39 h 126"/>
                <a:gd name="T12" fmla="*/ 15 w 181"/>
                <a:gd name="T13" fmla="*/ 38 h 126"/>
                <a:gd name="T14" fmla="*/ 11 w 181"/>
                <a:gd name="T15" fmla="*/ 39 h 126"/>
                <a:gd name="T16" fmla="*/ 9 w 181"/>
                <a:gd name="T17" fmla="*/ 39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5 h 126"/>
                <a:gd name="T24" fmla="*/ 1 w 181"/>
                <a:gd name="T25" fmla="*/ 47 h 126"/>
                <a:gd name="T26" fmla="*/ 0 w 181"/>
                <a:gd name="T27" fmla="*/ 51 h 126"/>
                <a:gd name="T28" fmla="*/ 0 w 181"/>
                <a:gd name="T29" fmla="*/ 53 h 126"/>
                <a:gd name="T30" fmla="*/ 0 w 181"/>
                <a:gd name="T31" fmla="*/ 56 h 126"/>
                <a:gd name="T32" fmla="*/ 1 w 181"/>
                <a:gd name="T33" fmla="*/ 59 h 126"/>
                <a:gd name="T34" fmla="*/ 2 w 181"/>
                <a:gd name="T35" fmla="*/ 61 h 126"/>
                <a:gd name="T36" fmla="*/ 4 w 181"/>
                <a:gd name="T37" fmla="*/ 63 h 126"/>
                <a:gd name="T38" fmla="*/ 61 w 181"/>
                <a:gd name="T39" fmla="*/ 121 h 126"/>
                <a:gd name="T40" fmla="*/ 63 w 181"/>
                <a:gd name="T41" fmla="*/ 122 h 126"/>
                <a:gd name="T42" fmla="*/ 66 w 181"/>
                <a:gd name="T43" fmla="*/ 124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4 h 126"/>
                <a:gd name="T52" fmla="*/ 80 w 181"/>
                <a:gd name="T53" fmla="*/ 122 h 126"/>
                <a:gd name="T54" fmla="*/ 82 w 181"/>
                <a:gd name="T55" fmla="*/ 121 h 126"/>
                <a:gd name="T56" fmla="*/ 176 w 181"/>
                <a:gd name="T57" fmla="*/ 26 h 126"/>
                <a:gd name="T58" fmla="*/ 178 w 181"/>
                <a:gd name="T59" fmla="*/ 24 h 126"/>
                <a:gd name="T60" fmla="*/ 180 w 181"/>
                <a:gd name="T61" fmla="*/ 21 h 126"/>
                <a:gd name="T62" fmla="*/ 180 w 181"/>
                <a:gd name="T63" fmla="*/ 17 h 126"/>
                <a:gd name="T64" fmla="*/ 181 w 181"/>
                <a:gd name="T65" fmla="*/ 15 h 126"/>
                <a:gd name="T66" fmla="*/ 180 w 181"/>
                <a:gd name="T67" fmla="*/ 12 h 126"/>
                <a:gd name="T68" fmla="*/ 180 w 181"/>
                <a:gd name="T69" fmla="*/ 9 h 126"/>
                <a:gd name="T70" fmla="*/ 178 w 181"/>
                <a:gd name="T71" fmla="*/ 6 h 126"/>
                <a:gd name="T72" fmla="*/ 176 w 181"/>
                <a:gd name="T73" fmla="*/ 4 h 126"/>
                <a:gd name="T74" fmla="*/ 172 w 181"/>
                <a:gd name="T75" fmla="*/ 1 h 126"/>
                <a:gd name="T76" fmla="*/ 166 w 181"/>
                <a:gd name="T77" fmla="*/ 0 h 126"/>
                <a:gd name="T78" fmla="*/ 160 w 181"/>
                <a:gd name="T79" fmla="*/ 1 h 126"/>
                <a:gd name="T80" fmla="*/ 156 w 181"/>
                <a:gd name="T81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" h="126">
                  <a:moveTo>
                    <a:pt x="156" y="4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5" y="38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6" y="124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4"/>
                  </a:lnTo>
                  <a:lnTo>
                    <a:pt x="80" y="122"/>
                  </a:lnTo>
                  <a:lnTo>
                    <a:pt x="82" y="121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0" y="17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2" y="1"/>
                  </a:lnTo>
                  <a:lnTo>
                    <a:pt x="166" y="0"/>
                  </a:lnTo>
                  <a:lnTo>
                    <a:pt x="160" y="1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5">
              <a:extLst>
                <a:ext uri="{FF2B5EF4-FFF2-40B4-BE49-F238E27FC236}">
                  <a16:creationId xmlns:a16="http://schemas.microsoft.com/office/drawing/2014/main" id="{BDC5D1A9-F5F0-49D8-A3E5-358FF393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04951"/>
              <a:ext cx="57150" cy="39688"/>
            </a:xfrm>
            <a:custGeom>
              <a:avLst/>
              <a:gdLst>
                <a:gd name="T0" fmla="*/ 156 w 181"/>
                <a:gd name="T1" fmla="*/ 4 h 124"/>
                <a:gd name="T2" fmla="*/ 71 w 181"/>
                <a:gd name="T3" fmla="*/ 88 h 124"/>
                <a:gd name="T4" fmla="*/ 25 w 181"/>
                <a:gd name="T5" fmla="*/ 41 h 124"/>
                <a:gd name="T6" fmla="*/ 23 w 181"/>
                <a:gd name="T7" fmla="*/ 39 h 124"/>
                <a:gd name="T8" fmla="*/ 20 w 181"/>
                <a:gd name="T9" fmla="*/ 38 h 124"/>
                <a:gd name="T10" fmla="*/ 18 w 181"/>
                <a:gd name="T11" fmla="*/ 37 h 124"/>
                <a:gd name="T12" fmla="*/ 15 w 181"/>
                <a:gd name="T13" fmla="*/ 37 h 124"/>
                <a:gd name="T14" fmla="*/ 11 w 181"/>
                <a:gd name="T15" fmla="*/ 37 h 124"/>
                <a:gd name="T16" fmla="*/ 9 w 181"/>
                <a:gd name="T17" fmla="*/ 38 h 124"/>
                <a:gd name="T18" fmla="*/ 6 w 181"/>
                <a:gd name="T19" fmla="*/ 39 h 124"/>
                <a:gd name="T20" fmla="*/ 4 w 181"/>
                <a:gd name="T21" fmla="*/ 41 h 124"/>
                <a:gd name="T22" fmla="*/ 2 w 181"/>
                <a:gd name="T23" fmla="*/ 43 h 124"/>
                <a:gd name="T24" fmla="*/ 1 w 181"/>
                <a:gd name="T25" fmla="*/ 47 h 124"/>
                <a:gd name="T26" fmla="*/ 0 w 181"/>
                <a:gd name="T27" fmla="*/ 49 h 124"/>
                <a:gd name="T28" fmla="*/ 0 w 181"/>
                <a:gd name="T29" fmla="*/ 52 h 124"/>
                <a:gd name="T30" fmla="*/ 0 w 181"/>
                <a:gd name="T31" fmla="*/ 55 h 124"/>
                <a:gd name="T32" fmla="*/ 1 w 181"/>
                <a:gd name="T33" fmla="*/ 57 h 124"/>
                <a:gd name="T34" fmla="*/ 2 w 181"/>
                <a:gd name="T35" fmla="*/ 61 h 124"/>
                <a:gd name="T36" fmla="*/ 4 w 181"/>
                <a:gd name="T37" fmla="*/ 63 h 124"/>
                <a:gd name="T38" fmla="*/ 61 w 181"/>
                <a:gd name="T39" fmla="*/ 119 h 124"/>
                <a:gd name="T40" fmla="*/ 63 w 181"/>
                <a:gd name="T41" fmla="*/ 122 h 124"/>
                <a:gd name="T42" fmla="*/ 66 w 181"/>
                <a:gd name="T43" fmla="*/ 123 h 124"/>
                <a:gd name="T44" fmla="*/ 68 w 181"/>
                <a:gd name="T45" fmla="*/ 124 h 124"/>
                <a:gd name="T46" fmla="*/ 71 w 181"/>
                <a:gd name="T47" fmla="*/ 124 h 124"/>
                <a:gd name="T48" fmla="*/ 74 w 181"/>
                <a:gd name="T49" fmla="*/ 124 h 124"/>
                <a:gd name="T50" fmla="*/ 77 w 181"/>
                <a:gd name="T51" fmla="*/ 123 h 124"/>
                <a:gd name="T52" fmla="*/ 80 w 181"/>
                <a:gd name="T53" fmla="*/ 122 h 124"/>
                <a:gd name="T54" fmla="*/ 82 w 181"/>
                <a:gd name="T55" fmla="*/ 119 h 124"/>
                <a:gd name="T56" fmla="*/ 176 w 181"/>
                <a:gd name="T57" fmla="*/ 25 h 124"/>
                <a:gd name="T58" fmla="*/ 178 w 181"/>
                <a:gd name="T59" fmla="*/ 23 h 124"/>
                <a:gd name="T60" fmla="*/ 180 w 181"/>
                <a:gd name="T61" fmla="*/ 20 h 124"/>
                <a:gd name="T62" fmla="*/ 180 w 181"/>
                <a:gd name="T63" fmla="*/ 18 h 124"/>
                <a:gd name="T64" fmla="*/ 181 w 181"/>
                <a:gd name="T65" fmla="*/ 14 h 124"/>
                <a:gd name="T66" fmla="*/ 180 w 181"/>
                <a:gd name="T67" fmla="*/ 11 h 124"/>
                <a:gd name="T68" fmla="*/ 180 w 181"/>
                <a:gd name="T69" fmla="*/ 9 h 124"/>
                <a:gd name="T70" fmla="*/ 178 w 181"/>
                <a:gd name="T71" fmla="*/ 6 h 124"/>
                <a:gd name="T72" fmla="*/ 176 w 181"/>
                <a:gd name="T73" fmla="*/ 4 h 124"/>
                <a:gd name="T74" fmla="*/ 174 w 181"/>
                <a:gd name="T75" fmla="*/ 2 h 124"/>
                <a:gd name="T76" fmla="*/ 172 w 181"/>
                <a:gd name="T77" fmla="*/ 1 h 124"/>
                <a:gd name="T78" fmla="*/ 169 w 181"/>
                <a:gd name="T79" fmla="*/ 0 h 124"/>
                <a:gd name="T80" fmla="*/ 166 w 181"/>
                <a:gd name="T81" fmla="*/ 0 h 124"/>
                <a:gd name="T82" fmla="*/ 163 w 181"/>
                <a:gd name="T83" fmla="*/ 0 h 124"/>
                <a:gd name="T84" fmla="*/ 160 w 181"/>
                <a:gd name="T85" fmla="*/ 1 h 124"/>
                <a:gd name="T86" fmla="*/ 158 w 181"/>
                <a:gd name="T87" fmla="*/ 2 h 124"/>
                <a:gd name="T88" fmla="*/ 156 w 181"/>
                <a:gd name="T89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4">
                  <a:moveTo>
                    <a:pt x="156" y="4"/>
                  </a:moveTo>
                  <a:lnTo>
                    <a:pt x="71" y="88"/>
                  </a:lnTo>
                  <a:lnTo>
                    <a:pt x="25" y="41"/>
                  </a:lnTo>
                  <a:lnTo>
                    <a:pt x="23" y="39"/>
                  </a:lnTo>
                  <a:lnTo>
                    <a:pt x="20" y="38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9" y="38"/>
                  </a:lnTo>
                  <a:lnTo>
                    <a:pt x="6" y="39"/>
                  </a:lnTo>
                  <a:lnTo>
                    <a:pt x="4" y="41"/>
                  </a:lnTo>
                  <a:lnTo>
                    <a:pt x="2" y="43"/>
                  </a:lnTo>
                  <a:lnTo>
                    <a:pt x="1" y="47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19"/>
                  </a:lnTo>
                  <a:lnTo>
                    <a:pt x="63" y="122"/>
                  </a:lnTo>
                  <a:lnTo>
                    <a:pt x="66" y="123"/>
                  </a:lnTo>
                  <a:lnTo>
                    <a:pt x="68" y="124"/>
                  </a:lnTo>
                  <a:lnTo>
                    <a:pt x="71" y="124"/>
                  </a:lnTo>
                  <a:lnTo>
                    <a:pt x="74" y="124"/>
                  </a:lnTo>
                  <a:lnTo>
                    <a:pt x="77" y="123"/>
                  </a:lnTo>
                  <a:lnTo>
                    <a:pt x="80" y="122"/>
                  </a:lnTo>
                  <a:lnTo>
                    <a:pt x="82" y="119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0" y="18"/>
                  </a:lnTo>
                  <a:lnTo>
                    <a:pt x="181" y="14"/>
                  </a:lnTo>
                  <a:lnTo>
                    <a:pt x="180" y="11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1"/>
                  </a:lnTo>
                  <a:lnTo>
                    <a:pt x="158" y="2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6">
              <a:extLst>
                <a:ext uri="{FF2B5EF4-FFF2-40B4-BE49-F238E27FC236}">
                  <a16:creationId xmlns:a16="http://schemas.microsoft.com/office/drawing/2014/main" id="{278B32CE-AB18-449A-BF1F-7A8DEFF0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58926"/>
              <a:ext cx="57150" cy="39688"/>
            </a:xfrm>
            <a:custGeom>
              <a:avLst/>
              <a:gdLst>
                <a:gd name="T0" fmla="*/ 156 w 181"/>
                <a:gd name="T1" fmla="*/ 5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40 h 126"/>
                <a:gd name="T10" fmla="*/ 18 w 181"/>
                <a:gd name="T11" fmla="*/ 39 h 126"/>
                <a:gd name="T12" fmla="*/ 15 w 181"/>
                <a:gd name="T13" fmla="*/ 39 h 126"/>
                <a:gd name="T14" fmla="*/ 11 w 181"/>
                <a:gd name="T15" fmla="*/ 39 h 126"/>
                <a:gd name="T16" fmla="*/ 9 w 181"/>
                <a:gd name="T17" fmla="*/ 40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6 h 126"/>
                <a:gd name="T24" fmla="*/ 1 w 181"/>
                <a:gd name="T25" fmla="*/ 49 h 126"/>
                <a:gd name="T26" fmla="*/ 0 w 181"/>
                <a:gd name="T27" fmla="*/ 51 h 126"/>
                <a:gd name="T28" fmla="*/ 0 w 181"/>
                <a:gd name="T29" fmla="*/ 54 h 126"/>
                <a:gd name="T30" fmla="*/ 0 w 181"/>
                <a:gd name="T31" fmla="*/ 57 h 126"/>
                <a:gd name="T32" fmla="*/ 1 w 181"/>
                <a:gd name="T33" fmla="*/ 60 h 126"/>
                <a:gd name="T34" fmla="*/ 2 w 181"/>
                <a:gd name="T35" fmla="*/ 63 h 126"/>
                <a:gd name="T36" fmla="*/ 4 w 181"/>
                <a:gd name="T37" fmla="*/ 65 h 126"/>
                <a:gd name="T38" fmla="*/ 61 w 181"/>
                <a:gd name="T39" fmla="*/ 122 h 126"/>
                <a:gd name="T40" fmla="*/ 63 w 181"/>
                <a:gd name="T41" fmla="*/ 124 h 126"/>
                <a:gd name="T42" fmla="*/ 66 w 181"/>
                <a:gd name="T43" fmla="*/ 125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5 h 126"/>
                <a:gd name="T52" fmla="*/ 80 w 181"/>
                <a:gd name="T53" fmla="*/ 124 h 126"/>
                <a:gd name="T54" fmla="*/ 82 w 181"/>
                <a:gd name="T55" fmla="*/ 122 h 126"/>
                <a:gd name="T56" fmla="*/ 176 w 181"/>
                <a:gd name="T57" fmla="*/ 27 h 126"/>
                <a:gd name="T58" fmla="*/ 178 w 181"/>
                <a:gd name="T59" fmla="*/ 24 h 126"/>
                <a:gd name="T60" fmla="*/ 180 w 181"/>
                <a:gd name="T61" fmla="*/ 22 h 126"/>
                <a:gd name="T62" fmla="*/ 180 w 181"/>
                <a:gd name="T63" fmla="*/ 19 h 126"/>
                <a:gd name="T64" fmla="*/ 181 w 181"/>
                <a:gd name="T65" fmla="*/ 16 h 126"/>
                <a:gd name="T66" fmla="*/ 180 w 181"/>
                <a:gd name="T67" fmla="*/ 12 h 126"/>
                <a:gd name="T68" fmla="*/ 180 w 181"/>
                <a:gd name="T69" fmla="*/ 10 h 126"/>
                <a:gd name="T70" fmla="*/ 178 w 181"/>
                <a:gd name="T71" fmla="*/ 7 h 126"/>
                <a:gd name="T72" fmla="*/ 176 w 181"/>
                <a:gd name="T73" fmla="*/ 5 h 126"/>
                <a:gd name="T74" fmla="*/ 174 w 181"/>
                <a:gd name="T75" fmla="*/ 3 h 126"/>
                <a:gd name="T76" fmla="*/ 172 w 181"/>
                <a:gd name="T77" fmla="*/ 2 h 126"/>
                <a:gd name="T78" fmla="*/ 169 w 181"/>
                <a:gd name="T79" fmla="*/ 1 h 126"/>
                <a:gd name="T80" fmla="*/ 166 w 181"/>
                <a:gd name="T81" fmla="*/ 0 h 126"/>
                <a:gd name="T82" fmla="*/ 163 w 181"/>
                <a:gd name="T83" fmla="*/ 1 h 126"/>
                <a:gd name="T84" fmla="*/ 160 w 181"/>
                <a:gd name="T85" fmla="*/ 2 h 126"/>
                <a:gd name="T86" fmla="*/ 158 w 181"/>
                <a:gd name="T87" fmla="*/ 3 h 126"/>
                <a:gd name="T88" fmla="*/ 156 w 181"/>
                <a:gd name="T89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6">
                  <a:moveTo>
                    <a:pt x="156" y="5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1" y="39"/>
                  </a:lnTo>
                  <a:lnTo>
                    <a:pt x="9" y="40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1" y="122"/>
                  </a:lnTo>
                  <a:lnTo>
                    <a:pt x="63" y="124"/>
                  </a:lnTo>
                  <a:lnTo>
                    <a:pt x="66" y="125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0" y="124"/>
                  </a:lnTo>
                  <a:lnTo>
                    <a:pt x="82" y="122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0" y="19"/>
                  </a:lnTo>
                  <a:lnTo>
                    <a:pt x="181" y="16"/>
                  </a:lnTo>
                  <a:lnTo>
                    <a:pt x="180" y="12"/>
                  </a:lnTo>
                  <a:lnTo>
                    <a:pt x="180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63" y="1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39CF19-BC9F-475B-B8DA-39FF83BA9F81}"/>
              </a:ext>
            </a:extLst>
          </p:cNvPr>
          <p:cNvSpPr txBox="1"/>
          <p:nvPr/>
        </p:nvSpPr>
        <p:spPr>
          <a:xfrm>
            <a:off x="1338183" y="3041917"/>
            <a:ext cx="399272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Forecast for 2017, the Unit is going to increase values to stable with the market</a:t>
            </a:r>
          </a:p>
        </p:txBody>
      </p:sp>
    </p:spTree>
    <p:extLst>
      <p:ext uri="{BB962C8B-B14F-4D97-AF65-F5344CB8AC3E}">
        <p14:creationId xmlns:p14="http://schemas.microsoft.com/office/powerpoint/2010/main" val="160190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2" y="2632624"/>
            <a:ext cx="4007183" cy="2374194"/>
          </a:xfrm>
        </p:spPr>
        <p:txBody>
          <a:bodyPr>
            <a:normAutofit fontScale="90000"/>
          </a:bodyPr>
          <a:lstStyle/>
          <a:p>
            <a:r>
              <a:rPr lang="en-US" sz="6700" b="0" i="0" dirty="0">
                <a:effectLst/>
                <a:latin typeface="Segoe UI" panose="020B0502040204020203" pitchFamily="34" charset="0"/>
              </a:rPr>
              <a:t>Invest more on Central and West Region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br>
              <a:rPr lang="en-US" sz="2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592</Words>
  <Application>Microsoft Office PowerPoint</Application>
  <PresentationFormat>Widescreen</PresentationFormat>
  <Paragraphs>75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Open Sans</vt:lpstr>
      <vt:lpstr>Segoe UI</vt:lpstr>
      <vt:lpstr>Wingdings</vt:lpstr>
      <vt:lpstr>Office Theme</vt:lpstr>
      <vt:lpstr>1_Office Theme</vt:lpstr>
      <vt:lpstr>PowerPoint Presentation</vt:lpstr>
      <vt:lpstr>Summary</vt:lpstr>
      <vt:lpstr>PowerPoint Presentation</vt:lpstr>
      <vt:lpstr>PowerPoint Presentation</vt:lpstr>
      <vt:lpstr>We should focus on unit price to increase performance  </vt:lpstr>
      <vt:lpstr>PowerPoint Presentation</vt:lpstr>
      <vt:lpstr>PowerPoint Presentation</vt:lpstr>
      <vt:lpstr>PowerPoint Presentation</vt:lpstr>
      <vt:lpstr>Invest more on Central and West Region    </vt:lpstr>
      <vt:lpstr>PowerPoint Presentation</vt:lpstr>
      <vt:lpstr>Budget will continue to increase whereas Forecast trend is growing steadily in the future.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Linh Trần</cp:lastModifiedBy>
  <cp:revision>31</cp:revision>
  <dcterms:created xsi:type="dcterms:W3CDTF">2019-02-11T09:56:27Z</dcterms:created>
  <dcterms:modified xsi:type="dcterms:W3CDTF">2021-12-20T01:43:40Z</dcterms:modified>
</cp:coreProperties>
</file>