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658"/>
  </p:normalViewPr>
  <p:slideViewPr>
    <p:cSldViewPr snapToGrid="0">
      <p:cViewPr varScale="1">
        <p:scale>
          <a:sx n="120" d="100"/>
          <a:sy n="120" d="100"/>
        </p:scale>
        <p:origin x="1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0647-A34E-242B-1729-9B54590E5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E0BD9-6536-0EC0-66EE-F0DE094DF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8C25D-E2CF-06A6-E88A-CD6A2D64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499F-03CF-C54B-B6A3-D0EB68BC42FD}" type="datetimeFigureOut">
              <a:rPr lang="en-IL" smtClean="0"/>
              <a:t>17/09/2024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388BA-99EE-D2D8-62B4-14BA18BA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C5DD5-ED8E-5BE8-6A7D-52296F67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5ED4-CE4B-9843-86A5-64D3E2305A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1109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3114-F8D9-820E-498A-83402426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B3D0D-2E70-1C55-5499-3EBCF2853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C935A-2A99-413B-CBE8-14C7A3DC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499F-03CF-C54B-B6A3-D0EB68BC42FD}" type="datetimeFigureOut">
              <a:rPr lang="en-IL" smtClean="0"/>
              <a:t>17/09/2024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F6050-EB6D-DE55-0DD2-70D53776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7C5EA-410B-D9BB-3A40-9ABFC561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5ED4-CE4B-9843-86A5-64D3E2305A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8888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FCB212-AED6-3A4C-3FD8-2B75E783B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68A39-EAA0-F3B4-6AD8-C3B336231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4770D-B300-84D6-8C0A-2EA35D4FD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499F-03CF-C54B-B6A3-D0EB68BC42FD}" type="datetimeFigureOut">
              <a:rPr lang="en-IL" smtClean="0"/>
              <a:t>17/09/2024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83DE2-75CF-388A-2C09-CFF91141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73DA5-DF8D-698B-69B1-6AD9B762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5ED4-CE4B-9843-86A5-64D3E2305A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01796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A0BB4-D9EF-6492-BD27-8CFD7F80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6C68B-66CE-88B3-8FD7-CE28145AAD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37738-C60A-BC9A-6CAB-E0671CEC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499F-03CF-C54B-B6A3-D0EB68BC42FD}" type="datetimeFigureOut">
              <a:rPr lang="en-IL" smtClean="0"/>
              <a:t>17/09/2024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1317D-8839-D5C2-0937-198EF74F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F5103-EE83-BF9C-FC50-70618D04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5ED4-CE4B-9843-86A5-64D3E2305A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8360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113A-4A65-76CB-7279-81222CD3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7503-9B7F-4A5D-ABAC-19385349D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BEFCA-9DE5-A00A-6AB3-9896D213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499F-03CF-C54B-B6A3-D0EB68BC42FD}" type="datetimeFigureOut">
              <a:rPr lang="en-IL" smtClean="0"/>
              <a:t>17/09/2024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05C57-443A-DA23-DE52-7BDCC319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26DFF-ED6C-60CB-4FDB-AB673234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5ED4-CE4B-9843-86A5-64D3E2305A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7793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64A67-E402-59B2-C656-5B6A7CB96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303AB-BDE5-9104-FC2D-8E3455D03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60C2D-919D-B2A1-7A41-4EF8307BE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499F-03CF-C54B-B6A3-D0EB68BC42FD}" type="datetimeFigureOut">
              <a:rPr lang="en-IL" smtClean="0"/>
              <a:t>17/09/2024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0F4B0-B91D-2F64-A23C-A0AF4722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19FC2-CCAC-B31D-6FD2-F61041E2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5ED4-CE4B-9843-86A5-64D3E2305A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61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309C1-63CB-9678-601E-FC336A77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84FD-9C2C-AE26-520E-2E46D20BE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D970E-E55B-E85A-4420-F7D7784C7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8F570-E7E2-379B-DA20-91F7BC9F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499F-03CF-C54B-B6A3-D0EB68BC42FD}" type="datetimeFigureOut">
              <a:rPr lang="en-IL" smtClean="0"/>
              <a:t>17/09/2024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7EAA5-92D5-8E81-B4EA-D1E62F04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D5B26-A3FB-547C-807A-9ABCC307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5ED4-CE4B-9843-86A5-64D3E2305A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113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098A-B578-0D73-FD9D-4725AD1E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C27B0-B137-20EC-2AFC-D4E93CE40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29CF1-3F3A-CB44-5B4B-87F6A3CCA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C5820-6C43-30D7-6178-946A8511A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195E3-DBA6-BBE8-6A5A-9291E40BC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44253-D398-5A8B-52AF-03D85473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499F-03CF-C54B-B6A3-D0EB68BC42FD}" type="datetimeFigureOut">
              <a:rPr lang="en-IL" smtClean="0"/>
              <a:t>17/09/2024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B9C715-694F-1A7D-3964-E7CC9B79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0AAD95-45E8-BA6C-973C-3A8D0FE0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5ED4-CE4B-9843-86A5-64D3E2305A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754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F1AFF-4B8F-76B6-4EB4-035F8FAE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4E5480-4943-668A-C29C-36E6F4BA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499F-03CF-C54B-B6A3-D0EB68BC42FD}" type="datetimeFigureOut">
              <a:rPr lang="en-IL" smtClean="0"/>
              <a:t>17/09/2024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5ECDC-9595-26B3-B0C6-2F967BC0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78EB9-BB7F-C191-E4F4-2F593FDE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5ED4-CE4B-9843-86A5-64D3E2305A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8910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EF763-8EB1-CB06-AF9F-B1710565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499F-03CF-C54B-B6A3-D0EB68BC42FD}" type="datetimeFigureOut">
              <a:rPr lang="en-IL" smtClean="0"/>
              <a:t>17/09/2024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A575B-2482-D524-A473-12E70B967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BB12D-2ECD-81F3-589E-174D09AE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5ED4-CE4B-9843-86A5-64D3E2305A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331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2199-ACE9-7629-8BD8-FA350B7AD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EE7EE-3C91-C001-9B52-BE7AD87D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D674F-4C0C-D4BC-F3BC-AEC54DA9B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925E3-7708-A326-E875-4E1B71CF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499F-03CF-C54B-B6A3-D0EB68BC42FD}" type="datetimeFigureOut">
              <a:rPr lang="en-IL" smtClean="0"/>
              <a:t>17/09/2024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3E031-CDD4-2944-2041-5485A724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90411-A974-C24F-E085-99369812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5ED4-CE4B-9843-86A5-64D3E2305A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2451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B296-2C6F-9F38-A728-25A12755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F16725-2078-AF1E-282C-D2091E2C8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A24AC-73C3-05D7-19E8-91C90031E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EFA63-3A2F-34B7-FD8A-DD2694F9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499F-03CF-C54B-B6A3-D0EB68BC42FD}" type="datetimeFigureOut">
              <a:rPr lang="en-IL" smtClean="0"/>
              <a:t>17/09/2024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B2FD3-2501-3ED4-DE2A-37ABFBD6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41008-C614-9B02-1F5C-D09770F4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5ED4-CE4B-9843-86A5-64D3E2305A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9685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66EF44-0C0A-C129-2A50-615C3E68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B2218-2F12-7EB4-9FCA-62E079B4C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608AC-F486-1A1F-C5B7-704D6B9E5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DB499F-03CF-C54B-B6A3-D0EB68BC42FD}" type="datetimeFigureOut">
              <a:rPr lang="en-IL" smtClean="0"/>
              <a:t>17/09/2024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25DA-BAEE-B4ED-3F1A-46006B9FF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C72AA-68FE-4FBA-A969-2C2905A7A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2E5ED4-CE4B-9843-86A5-64D3E2305A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6849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735B4-0444-475B-0A94-28F7E7C7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Research Pipeline: Finding Novel Features </a:t>
            </a:r>
            <a:endParaRPr lang="en-IL" sz="28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3B05DB5-5D3E-0AE1-442E-16144F2B9311}"/>
              </a:ext>
            </a:extLst>
          </p:cNvPr>
          <p:cNvSpPr/>
          <p:nvPr/>
        </p:nvSpPr>
        <p:spPr>
          <a:xfrm>
            <a:off x="845880" y="1690688"/>
            <a:ext cx="4445000" cy="889000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UK Biobank Data Input: Target Definition, IPW, Model Training</a:t>
            </a:r>
            <a:endParaRPr lang="en-IL" sz="14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0428B28-B05C-338F-1021-8DA7003DE73A}"/>
              </a:ext>
            </a:extLst>
          </p:cNvPr>
          <p:cNvSpPr/>
          <p:nvPr/>
        </p:nvSpPr>
        <p:spPr>
          <a:xfrm>
            <a:off x="838200" y="3046155"/>
            <a:ext cx="4445000" cy="889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Filter: Statistical Feature Selection - candidate generation. {</a:t>
            </a:r>
            <a:r>
              <a:rPr lang="en-US" sz="1400" b="1" dirty="0"/>
              <a:t>Utility</a:t>
            </a:r>
            <a:r>
              <a:rPr lang="en-US" sz="1400" dirty="0"/>
              <a:t>}</a:t>
            </a:r>
            <a:endParaRPr lang="en-IL" sz="14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B90552A-B4B9-E21B-B9DE-5C903510FB50}"/>
              </a:ext>
            </a:extLst>
          </p:cNvPr>
          <p:cNvSpPr/>
          <p:nvPr/>
        </p:nvSpPr>
        <p:spPr>
          <a:xfrm>
            <a:off x="845880" y="4385222"/>
            <a:ext cx="4445000" cy="889000"/>
          </a:xfrm>
          <a:prstGeom prst="roundRect">
            <a:avLst/>
          </a:prstGeom>
          <a:solidFill>
            <a:srgbClr val="B4C6E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Named Entity Linking (UMLS Concepts)</a:t>
            </a:r>
            <a:endParaRPr lang="en-IL" sz="14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1B69D3A-778D-593D-A431-9BD1DC0DE9C8}"/>
              </a:ext>
            </a:extLst>
          </p:cNvPr>
          <p:cNvSpPr/>
          <p:nvPr/>
        </p:nvSpPr>
        <p:spPr>
          <a:xfrm>
            <a:off x="6034863" y="1852486"/>
            <a:ext cx="4445000" cy="95972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Filter known candidates: (PubMed) Literature Co-occurrence</a:t>
            </a:r>
            <a:endParaRPr lang="en-IL" sz="1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33EDD21-02F6-B59F-B84F-2A41B00F4AF9}"/>
              </a:ext>
            </a:extLst>
          </p:cNvPr>
          <p:cNvSpPr/>
          <p:nvPr/>
        </p:nvSpPr>
        <p:spPr>
          <a:xfrm>
            <a:off x="6605924" y="5666515"/>
            <a:ext cx="3025476" cy="894740"/>
          </a:xfrm>
          <a:prstGeom prst="roundRect">
            <a:avLst/>
          </a:prstGeom>
          <a:solidFill>
            <a:srgbClr val="B4C6E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Manual Human Review: </a:t>
            </a:r>
          </a:p>
          <a:p>
            <a:pPr marL="342900" indent="-342900" algn="ctr">
              <a:buAutoNum type="arabicPeriod"/>
            </a:pPr>
            <a:r>
              <a:rPr lang="en-US" sz="1400" b="1" dirty="0"/>
              <a:t>Novel</a:t>
            </a:r>
            <a:r>
              <a:rPr lang="en-US" sz="1400" dirty="0"/>
              <a:t>/Interesting? </a:t>
            </a:r>
          </a:p>
          <a:p>
            <a:pPr marL="342900" indent="-342900" algn="ctr">
              <a:buAutoNum type="arabicPeriod"/>
            </a:pPr>
            <a:r>
              <a:rPr lang="en-US" sz="1400" b="1" dirty="0"/>
              <a:t>Plausible</a:t>
            </a:r>
            <a:r>
              <a:rPr lang="en-US" sz="1400" dirty="0"/>
              <a:t>/Makes sense?</a:t>
            </a:r>
            <a:endParaRPr lang="en-IL" sz="1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E79CB0C-D632-5B44-53E8-F822447A36B1}"/>
              </a:ext>
            </a:extLst>
          </p:cNvPr>
          <p:cNvSpPr/>
          <p:nvPr/>
        </p:nvSpPr>
        <p:spPr>
          <a:xfrm>
            <a:off x="6744624" y="4216384"/>
            <a:ext cx="3025475" cy="761195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Output: High-Confidence Feature List</a:t>
            </a:r>
            <a:endParaRPr lang="en-IL" sz="14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FBBA96-BB1E-7AAA-4F32-FF30C2DC183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060700" y="2579688"/>
            <a:ext cx="7680" cy="46646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BBA7D1-4C4F-AEFC-0642-11D5D56FC65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060700" y="3935155"/>
            <a:ext cx="7680" cy="45006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B7817F3-4AB5-6FC2-4267-C4EBA68F6559}"/>
              </a:ext>
            </a:extLst>
          </p:cNvPr>
          <p:cNvSpPr/>
          <p:nvPr/>
        </p:nvSpPr>
        <p:spPr>
          <a:xfrm>
            <a:off x="838200" y="5603875"/>
            <a:ext cx="4445000" cy="889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Filter known candidates: (</a:t>
            </a:r>
            <a:r>
              <a:rPr lang="en-US" sz="1400" dirty="0" err="1"/>
              <a:t>SemMed</a:t>
            </a:r>
            <a:r>
              <a:rPr lang="en-US" sz="1400" dirty="0"/>
              <a:t>) Knowledge Graph</a:t>
            </a:r>
            <a:endParaRPr lang="en-IL" sz="14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A8E6583-482F-F6D1-F499-27D2F8F82F1C}"/>
              </a:ext>
            </a:extLst>
          </p:cNvPr>
          <p:cNvCxnSpPr>
            <a:cxnSpLocks/>
            <a:stCxn id="6" idx="2"/>
            <a:endCxn id="45" idx="0"/>
          </p:cNvCxnSpPr>
          <p:nvPr/>
        </p:nvCxnSpPr>
        <p:spPr>
          <a:xfrm flipH="1">
            <a:off x="3060700" y="5274222"/>
            <a:ext cx="7680" cy="329653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5BD28018-5986-1370-3C0F-33B4CCF7FB3E}"/>
              </a:ext>
            </a:extLst>
          </p:cNvPr>
          <p:cNvCxnSpPr>
            <a:stCxn id="45" idx="2"/>
            <a:endCxn id="7" idx="0"/>
          </p:cNvCxnSpPr>
          <p:nvPr/>
        </p:nvCxnSpPr>
        <p:spPr>
          <a:xfrm rot="5400000" flipH="1" flipV="1">
            <a:off x="3338836" y="1574349"/>
            <a:ext cx="4640389" cy="5196663"/>
          </a:xfrm>
          <a:prstGeom prst="bentConnector5">
            <a:avLst>
              <a:gd name="adj1" fmla="val -4926"/>
              <a:gd name="adj2" fmla="val 50000"/>
              <a:gd name="adj3" fmla="val 1049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B91CF263-61A6-E94E-0420-36358497F9C4}"/>
              </a:ext>
            </a:extLst>
          </p:cNvPr>
          <p:cNvSpPr/>
          <p:nvPr/>
        </p:nvSpPr>
        <p:spPr>
          <a:xfrm>
            <a:off x="10292316" y="5369442"/>
            <a:ext cx="1721342" cy="715969"/>
          </a:xfrm>
          <a:prstGeom prst="roundRect">
            <a:avLst/>
          </a:prstGeom>
          <a:solidFill>
            <a:srgbClr val="B4C6E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LLM Annotation &amp; Review</a:t>
            </a:r>
            <a:endParaRPr lang="en-IL" sz="14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38803AB-9D3D-F01A-773B-21C3F35F0DFE}"/>
              </a:ext>
            </a:extLst>
          </p:cNvPr>
          <p:cNvCxnSpPr>
            <a:cxnSpLocks/>
            <a:stCxn id="7" idx="2"/>
            <a:endCxn id="96" idx="0"/>
          </p:cNvCxnSpPr>
          <p:nvPr/>
        </p:nvCxnSpPr>
        <p:spPr>
          <a:xfrm>
            <a:off x="8257363" y="2812215"/>
            <a:ext cx="0" cy="391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62B523E-5BFB-DF61-1F6C-D4ADC13257D4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8118662" y="4977579"/>
            <a:ext cx="138700" cy="688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83D36536-98B9-0735-87A2-0FE522E775A1}"/>
              </a:ext>
            </a:extLst>
          </p:cNvPr>
          <p:cNvCxnSpPr>
            <a:cxnSpLocks/>
            <a:stCxn id="9" idx="2"/>
            <a:endCxn id="66" idx="0"/>
          </p:cNvCxnSpPr>
          <p:nvPr/>
        </p:nvCxnSpPr>
        <p:spPr>
          <a:xfrm rot="16200000" flipH="1">
            <a:off x="9509243" y="3725697"/>
            <a:ext cx="391863" cy="28956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6CE79503-422C-1184-9D3C-CEE07DA2668D}"/>
              </a:ext>
            </a:extLst>
          </p:cNvPr>
          <p:cNvCxnSpPr>
            <a:cxnSpLocks/>
            <a:stCxn id="8" idx="3"/>
            <a:endCxn id="66" idx="2"/>
          </p:cNvCxnSpPr>
          <p:nvPr/>
        </p:nvCxnSpPr>
        <p:spPr>
          <a:xfrm flipV="1">
            <a:off x="9631400" y="6085411"/>
            <a:ext cx="1521587" cy="2847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28DE917C-7BA8-3ED3-2C2F-E095BB50685F}"/>
              </a:ext>
            </a:extLst>
          </p:cNvPr>
          <p:cNvSpPr/>
          <p:nvPr/>
        </p:nvSpPr>
        <p:spPr>
          <a:xfrm>
            <a:off x="6788538" y="3204078"/>
            <a:ext cx="2937649" cy="761194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 Feature List</a:t>
            </a:r>
            <a:endParaRPr lang="en-IL" sz="1400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D4E12BF-A711-AA2C-4FF0-424655EACEFB}"/>
              </a:ext>
            </a:extLst>
          </p:cNvPr>
          <p:cNvCxnSpPr>
            <a:cxnSpLocks/>
            <a:stCxn id="96" idx="2"/>
            <a:endCxn id="9" idx="0"/>
          </p:cNvCxnSpPr>
          <p:nvPr/>
        </p:nvCxnSpPr>
        <p:spPr>
          <a:xfrm flipH="1">
            <a:off x="8257362" y="3965272"/>
            <a:ext cx="1" cy="251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695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6979</TotalTime>
  <Words>80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Research Pipeline: Finding Novel Features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Ofer, Dan</dc:creator>
  <cp:lastModifiedBy>Ofer, Dan</cp:lastModifiedBy>
  <cp:revision>5</cp:revision>
  <dcterms:created xsi:type="dcterms:W3CDTF">2024-09-17T14:41:34Z</dcterms:created>
  <dcterms:modified xsi:type="dcterms:W3CDTF">2024-09-22T11:01:13Z</dcterms:modified>
</cp:coreProperties>
</file>