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E400"/>
    <a:srgbClr val="FF9DF6"/>
    <a:srgbClr val="AAD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453"/>
  </p:normalViewPr>
  <p:slideViewPr>
    <p:cSldViewPr snapToGrid="0" snapToObjects="1">
      <p:cViewPr varScale="1">
        <p:scale>
          <a:sx n="98" d="100"/>
          <a:sy n="98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7D4B2-0C9E-C046-A26E-E977E8393DE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F3F8-8FE6-434A-ACEC-4DC541DFF42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630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2F3F8-8FE6-434A-ACEC-4DC541DFF421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4551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2F3F8-8FE6-434A-ACEC-4DC541DFF421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293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FEC2-4C74-734B-A272-BF1703B1C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36B7B-C7EA-BC4D-BA52-CC5CF4768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DEEA2-6C92-2646-8C2B-A913277D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79E03-5F0F-A34B-9738-686DE330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30CBE-7FF9-0545-A447-5677A7D7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3213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AEDF-E7B9-B747-B2A3-358381C4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9C2AE-AF58-C74B-86A6-657A1FFEC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2867-5FFA-6549-8B34-2DA3EE40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B232-11FB-4B45-BAAD-AF59CDB0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8D7DB-C0A3-EF47-A276-DA88FB78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8363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E57B06-4920-CD41-B4BF-1D6205215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5A5FC-7AFC-C64A-854A-39BF04510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9E97-E7AC-E74C-BC45-2FC9015B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FBD6-C174-2442-A320-4C767127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1E2E0-4028-F649-9C9D-49E39059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010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7D67-FD9D-0E47-85D4-003E5C1BE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A4723-668C-BE4B-A2D7-519CC9E1C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04C3-9AE8-C749-8413-050DC6F12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012DA-EE3D-944D-8774-313CF1A21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4C5CC-4555-FF4E-ABF3-69F7D4942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92025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0E4E-2BB2-3D45-965B-EA459549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16FFF-7C51-B141-875C-D71FF3A97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83A92-24A2-B049-803E-13E22FDB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A5A2-DFE6-B045-9241-3BC886F75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E293-7DBC-2F4B-BCF1-3B4CCC0B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416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E5F4-0C3C-914C-AB5E-22E0CC52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DED98-6297-3947-88BF-79415576F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619C1-A9BF-6F46-909F-E25792CF8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E5629-7708-0F4E-9C41-7600CFB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B26AF-CED7-E74E-8B0F-3022E3EB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F00D9-9AC0-404E-95D2-BB161A47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103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8A7D-ED86-8B41-8B6E-B00872E1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76A0-FFE3-A043-AEB2-5867AA8EF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32DD5-6D30-B24E-B35F-C9042A0D8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8A536-3C6D-E646-93E0-AD6A1383A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FD16A-8FE4-4F4E-8C44-92485450F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40DC9-C57E-2B4E-B83E-F93CA2B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B0A429-9466-BF4E-9982-EE47CEBA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8CE41-A62B-4D4C-9135-6B742E5E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933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16F9C-23BB-5949-8109-45FEA412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BD160-B672-3F41-86F0-7AE9F715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A5F01-C96E-6243-9EE4-789160B3C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4FD905-EB87-2240-8929-750CDDB0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322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A3E5C-3E97-1341-B33E-50765AFF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CAFD9-90AE-4448-B776-89459443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69702-99F8-0541-B3F9-A921F30D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733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90DE-060B-2B41-B707-FDD07813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87AC-D8DC-6B4E-8FDE-357F7F31C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FE8A7-C946-9E47-AAF9-4683646F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1C656-34E7-4941-977C-71FD0BD54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E3F6F-A0DB-2B40-A8D0-86ED571C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67435-4737-DE48-A32A-76A6A5BD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608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5BAA-1E95-894B-A486-C1172EA81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F5F916-7167-D047-9FC4-D699442AB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470F1-F946-C445-9DA8-128560522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E976E-7177-5E48-B250-534D9A946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E60D8-C5B3-DA4C-9495-BAB2FEDC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59C36-D94A-C544-85DF-9EC5A237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976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6054BF-7213-1C43-A6C0-EEB719F2B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62478-8B49-ED40-BAC8-3D14CFEF2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73516-038E-FE4A-9A53-6C32D3B68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28BB-644E-C64E-9F32-0B5BB965C41F}" type="datetimeFigureOut">
              <a:rPr lang="en-IL" smtClean="0"/>
              <a:t>14/01/2025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1DBEC-2C8A-C64A-8529-D48EE11F4C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F530C-FEF0-9943-8063-001FE95D7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B64552-E8D6-9F4B-8FF9-74CB0F8FBE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8672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8E4562E-5B80-C446-BD21-B27EC7EEF0A4}"/>
              </a:ext>
            </a:extLst>
          </p:cNvPr>
          <p:cNvGrpSpPr/>
          <p:nvPr/>
        </p:nvGrpSpPr>
        <p:grpSpPr>
          <a:xfrm>
            <a:off x="7017213" y="-312320"/>
            <a:ext cx="5508944" cy="6055494"/>
            <a:chOff x="806422" y="620132"/>
            <a:chExt cx="5508944" cy="60554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A2FF50B-5FB2-944B-8266-D858A4819801}"/>
                </a:ext>
              </a:extLst>
            </p:cNvPr>
            <p:cNvGrpSpPr/>
            <p:nvPr/>
          </p:nvGrpSpPr>
          <p:grpSpPr>
            <a:xfrm>
              <a:off x="849747" y="620132"/>
              <a:ext cx="5465619" cy="1125541"/>
              <a:chOff x="849747" y="620132"/>
              <a:chExt cx="5465619" cy="1125541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4F8AF843-500B-E549-931A-E45625D2FF00}"/>
                  </a:ext>
                </a:extLst>
              </p:cNvPr>
              <p:cNvSpPr/>
              <p:nvPr/>
            </p:nvSpPr>
            <p:spPr>
              <a:xfrm>
                <a:off x="849747" y="620132"/>
                <a:ext cx="5465619" cy="1125541"/>
              </a:xfrm>
              <a:prstGeom prst="roundRect">
                <a:avLst/>
              </a:prstGeom>
              <a:solidFill>
                <a:srgbClr val="FF9DF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D07A9A-B3A8-3B40-B7F5-A434446A2E75}"/>
                  </a:ext>
                </a:extLst>
              </p:cNvPr>
              <p:cNvSpPr txBox="1"/>
              <p:nvPr/>
            </p:nvSpPr>
            <p:spPr>
              <a:xfrm>
                <a:off x="959429" y="736622"/>
                <a:ext cx="5246254" cy="923330"/>
              </a:xfrm>
              <a:prstGeom prst="rect">
                <a:avLst/>
              </a:prstGeom>
              <a:solidFill>
                <a:srgbClr val="FF9DF6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L" b="1" dirty="0"/>
                  <a:t>Removal Known Candidates:</a:t>
                </a:r>
              </a:p>
              <a:p>
                <a:pPr algn="ctr"/>
                <a:r>
                  <a:rPr lang="en-IL" dirty="0"/>
                  <a:t>Literature Co-occurance</a:t>
                </a:r>
              </a:p>
              <a:p>
                <a:pPr algn="ctr"/>
                <a:r>
                  <a:rPr lang="en-IL" dirty="0"/>
                  <a:t>(PubMed)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DA7490A-0644-D640-BAC7-9ECA45B6B1AE}"/>
                </a:ext>
              </a:extLst>
            </p:cNvPr>
            <p:cNvGrpSpPr/>
            <p:nvPr/>
          </p:nvGrpSpPr>
          <p:grpSpPr>
            <a:xfrm>
              <a:off x="806422" y="2277433"/>
              <a:ext cx="5508942" cy="3149601"/>
              <a:chOff x="806422" y="611463"/>
              <a:chExt cx="5508942" cy="3149601"/>
            </a:xfrm>
            <a:solidFill>
              <a:srgbClr val="FF9DF6"/>
            </a:solidFill>
          </p:grpSpPr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2D22D844-864D-7F40-B359-4CB23B61AFBE}"/>
                  </a:ext>
                </a:extLst>
              </p:cNvPr>
              <p:cNvSpPr/>
              <p:nvPr/>
            </p:nvSpPr>
            <p:spPr>
              <a:xfrm>
                <a:off x="849745" y="611463"/>
                <a:ext cx="5465619" cy="580431"/>
              </a:xfrm>
              <a:prstGeom prst="roundRect">
                <a:avLst/>
              </a:prstGeom>
              <a:solidFill>
                <a:srgbClr val="74E4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6FEFAF-0549-9C42-A368-08F68450F606}"/>
                  </a:ext>
                </a:extLst>
              </p:cNvPr>
              <p:cNvSpPr txBox="1"/>
              <p:nvPr/>
            </p:nvSpPr>
            <p:spPr>
              <a:xfrm>
                <a:off x="959429" y="736622"/>
                <a:ext cx="5246254" cy="369332"/>
              </a:xfrm>
              <a:prstGeom prst="rect">
                <a:avLst/>
              </a:prstGeom>
              <a:solidFill>
                <a:srgbClr val="74E4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Candidate Features</a:t>
                </a:r>
                <a:endParaRPr lang="en-IL" b="1" dirty="0"/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D3B6CE65-22D0-AE40-9378-4CBBEB1359FA}"/>
                  </a:ext>
                </a:extLst>
              </p:cNvPr>
              <p:cNvSpPr/>
              <p:nvPr/>
            </p:nvSpPr>
            <p:spPr>
              <a:xfrm>
                <a:off x="806422" y="3053299"/>
                <a:ext cx="5465619" cy="707765"/>
              </a:xfrm>
              <a:prstGeom prst="roundRect">
                <a:avLst/>
              </a:prstGeom>
              <a:solidFill>
                <a:srgbClr val="74E4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E928143-A2F1-A045-B6C0-ACA616B962BA}"/>
                  </a:ext>
                </a:extLst>
              </p:cNvPr>
              <p:cNvSpPr txBox="1"/>
              <p:nvPr/>
            </p:nvSpPr>
            <p:spPr>
              <a:xfrm>
                <a:off x="959426" y="3133535"/>
                <a:ext cx="5246254" cy="369332"/>
              </a:xfrm>
              <a:prstGeom prst="rect">
                <a:avLst/>
              </a:prstGeom>
              <a:solidFill>
                <a:srgbClr val="74E4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Output: </a:t>
                </a:r>
                <a:r>
                  <a:rPr lang="en-US" dirty="0"/>
                  <a:t>Ranked features, labels and Explanations </a:t>
                </a:r>
                <a:endParaRPr lang="en-IL" dirty="0"/>
              </a:p>
            </p:txBody>
          </p:sp>
        </p:grpSp>
        <p:sp>
          <p:nvSpPr>
            <p:cNvPr id="26" name="Down Arrow 25">
              <a:extLst>
                <a:ext uri="{FF2B5EF4-FFF2-40B4-BE49-F238E27FC236}">
                  <a16:creationId xmlns:a16="http://schemas.microsoft.com/office/drawing/2014/main" id="{3237B7ED-5CA3-9B46-A262-1CAF085A1017}"/>
                </a:ext>
              </a:extLst>
            </p:cNvPr>
            <p:cNvSpPr/>
            <p:nvPr/>
          </p:nvSpPr>
          <p:spPr>
            <a:xfrm>
              <a:off x="3582556" y="1895581"/>
              <a:ext cx="213714" cy="3048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2CE245C-CC13-454D-B004-E1A1D20686C6}"/>
                </a:ext>
              </a:extLst>
            </p:cNvPr>
            <p:cNvGrpSpPr/>
            <p:nvPr/>
          </p:nvGrpSpPr>
          <p:grpSpPr>
            <a:xfrm>
              <a:off x="806422" y="3345880"/>
              <a:ext cx="5465620" cy="3329746"/>
              <a:chOff x="806423" y="-3824"/>
              <a:chExt cx="5465620" cy="3329746"/>
            </a:xfrm>
            <a:solidFill>
              <a:srgbClr val="AAD7D5"/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C4941D9-8A55-5345-81F5-7731DB93BDA2}"/>
                  </a:ext>
                </a:extLst>
              </p:cNvPr>
              <p:cNvSpPr/>
              <p:nvPr/>
            </p:nvSpPr>
            <p:spPr>
              <a:xfrm>
                <a:off x="806424" y="-3824"/>
                <a:ext cx="5465619" cy="885373"/>
              </a:xfrm>
              <a:prstGeom prst="round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AB3B03-6C3A-1145-A545-174472D1672C}"/>
                  </a:ext>
                </a:extLst>
              </p:cNvPr>
              <p:cNvSpPr txBox="1"/>
              <p:nvPr/>
            </p:nvSpPr>
            <p:spPr>
              <a:xfrm>
                <a:off x="959428" y="115616"/>
                <a:ext cx="5246254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Large Language Model (LLM) &amp;</a:t>
                </a:r>
              </a:p>
              <a:p>
                <a:pPr algn="ctr"/>
                <a:r>
                  <a:rPr lang="en-US" dirty="0"/>
                  <a:t>Retrieval-Augmented Generation (RAG) annotation</a:t>
                </a:r>
                <a:endParaRPr lang="en-IL" dirty="0"/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9442485-9AE2-9E49-8B3A-79B2BA190C29}"/>
                  </a:ext>
                </a:extLst>
              </p:cNvPr>
              <p:cNvSpPr/>
              <p:nvPr/>
            </p:nvSpPr>
            <p:spPr>
              <a:xfrm>
                <a:off x="806423" y="2582470"/>
                <a:ext cx="5465619" cy="743452"/>
              </a:xfrm>
              <a:prstGeom prst="round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3DF2971-E64A-ED41-94C4-3A749783722A}"/>
                  </a:ext>
                </a:extLst>
              </p:cNvPr>
              <p:cNvSpPr txBox="1"/>
              <p:nvPr/>
            </p:nvSpPr>
            <p:spPr>
              <a:xfrm>
                <a:off x="959427" y="2619058"/>
                <a:ext cx="5246254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Manual Review: </a:t>
                </a:r>
              </a:p>
              <a:p>
                <a:pPr algn="ctr"/>
                <a:r>
                  <a:rPr lang="en-US" dirty="0"/>
                  <a:t>Assessment Including False Positives</a:t>
                </a:r>
              </a:p>
            </p:txBody>
          </p:sp>
        </p:grpSp>
        <p:sp>
          <p:nvSpPr>
            <p:cNvPr id="28" name="Down Arrow 27">
              <a:extLst>
                <a:ext uri="{FF2B5EF4-FFF2-40B4-BE49-F238E27FC236}">
                  <a16:creationId xmlns:a16="http://schemas.microsoft.com/office/drawing/2014/main" id="{E746CCF3-5FE9-0C4E-A0E1-AD007476DBCF}"/>
                </a:ext>
              </a:extLst>
            </p:cNvPr>
            <p:cNvSpPr/>
            <p:nvPr/>
          </p:nvSpPr>
          <p:spPr>
            <a:xfrm>
              <a:off x="3559163" y="2970487"/>
              <a:ext cx="213714" cy="3048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0" name="Down Arrow 29">
              <a:extLst>
                <a:ext uri="{FF2B5EF4-FFF2-40B4-BE49-F238E27FC236}">
                  <a16:creationId xmlns:a16="http://schemas.microsoft.com/office/drawing/2014/main" id="{C0396680-1D9F-1C40-89EE-FE652A8BACC9}"/>
                </a:ext>
              </a:extLst>
            </p:cNvPr>
            <p:cNvSpPr/>
            <p:nvPr/>
          </p:nvSpPr>
          <p:spPr>
            <a:xfrm>
              <a:off x="3495650" y="5514689"/>
              <a:ext cx="213714" cy="3048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6" name="Down Arrow 55">
              <a:extLst>
                <a:ext uri="{FF2B5EF4-FFF2-40B4-BE49-F238E27FC236}">
                  <a16:creationId xmlns:a16="http://schemas.microsoft.com/office/drawing/2014/main" id="{4DF70A14-1A5B-F14D-B890-511010DBBFFA}"/>
                </a:ext>
              </a:extLst>
            </p:cNvPr>
            <p:cNvSpPr/>
            <p:nvPr/>
          </p:nvSpPr>
          <p:spPr>
            <a:xfrm>
              <a:off x="3539231" y="4315259"/>
              <a:ext cx="213714" cy="3048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1D893F-9453-6E4F-B126-8BB04CB6B6E5}"/>
              </a:ext>
            </a:extLst>
          </p:cNvPr>
          <p:cNvGrpSpPr/>
          <p:nvPr/>
        </p:nvGrpSpPr>
        <p:grpSpPr>
          <a:xfrm>
            <a:off x="374073" y="-312320"/>
            <a:ext cx="6534727" cy="6141215"/>
            <a:chOff x="374073" y="-312320"/>
            <a:chExt cx="6534727" cy="614121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FB0CC2-3E57-6548-8E37-21B367FDD00F}"/>
                </a:ext>
              </a:extLst>
            </p:cNvPr>
            <p:cNvGrpSpPr/>
            <p:nvPr/>
          </p:nvGrpSpPr>
          <p:grpSpPr>
            <a:xfrm>
              <a:off x="374073" y="-312320"/>
              <a:ext cx="5465621" cy="6141215"/>
              <a:chOff x="849745" y="620132"/>
              <a:chExt cx="5465621" cy="6141215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894741F-C11E-3441-A32E-31FEE799FF0D}"/>
                  </a:ext>
                </a:extLst>
              </p:cNvPr>
              <p:cNvGrpSpPr/>
              <p:nvPr/>
            </p:nvGrpSpPr>
            <p:grpSpPr>
              <a:xfrm>
                <a:off x="849747" y="620132"/>
                <a:ext cx="5465619" cy="1125541"/>
                <a:chOff x="849747" y="620132"/>
                <a:chExt cx="5465619" cy="1125541"/>
              </a:xfrm>
            </p:grpSpPr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C4DB8E1E-896C-014C-AD8E-187BA35511B1}"/>
                    </a:ext>
                  </a:extLst>
                </p:cNvPr>
                <p:cNvSpPr/>
                <p:nvPr/>
              </p:nvSpPr>
              <p:spPr>
                <a:xfrm>
                  <a:off x="849747" y="620132"/>
                  <a:ext cx="5465619" cy="1125541"/>
                </a:xfrm>
                <a:prstGeom prst="roundRect">
                  <a:avLst/>
                </a:prstGeom>
                <a:solidFill>
                  <a:srgbClr val="74E400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90DC612-7F1B-3E4C-B495-A3EE8F8DC219}"/>
                    </a:ext>
                  </a:extLst>
                </p:cNvPr>
                <p:cNvSpPr txBox="1"/>
                <p:nvPr/>
              </p:nvSpPr>
              <p:spPr>
                <a:xfrm>
                  <a:off x="959429" y="736622"/>
                  <a:ext cx="5246254" cy="923330"/>
                </a:xfrm>
                <a:prstGeom prst="rect">
                  <a:avLst/>
                </a:prstGeom>
                <a:solidFill>
                  <a:srgbClr val="74E400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L" b="1" dirty="0"/>
                    <a:t>Data Input: </a:t>
                  </a:r>
                  <a:r>
                    <a:rPr lang="en-IL" dirty="0"/>
                    <a:t>UK Biobank (UKB) </a:t>
                  </a:r>
                </a:p>
                <a:p>
                  <a:pPr algn="ctr"/>
                  <a:r>
                    <a:rPr lang="en-IL" dirty="0"/>
                    <a:t>Target Definition, </a:t>
                  </a:r>
                  <a:r>
                    <a:rPr lang="en-US" dirty="0"/>
                    <a:t>Inverse Probability Weighting (IPW), Feature Extraction </a:t>
                  </a:r>
                  <a:endParaRPr lang="en-IL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50E2671-559B-6A4F-94A2-5117F69DCC87}"/>
                  </a:ext>
                </a:extLst>
              </p:cNvPr>
              <p:cNvGrpSpPr/>
              <p:nvPr/>
            </p:nvGrpSpPr>
            <p:grpSpPr>
              <a:xfrm>
                <a:off x="849747" y="2286102"/>
                <a:ext cx="5465619" cy="1125541"/>
                <a:chOff x="849747" y="620132"/>
                <a:chExt cx="5465619" cy="1125541"/>
              </a:xfrm>
              <a:solidFill>
                <a:srgbClr val="FF9DF6"/>
              </a:solidFill>
            </p:grpSpPr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24AD373F-9957-F54F-A6BA-E8499F36C033}"/>
                    </a:ext>
                  </a:extLst>
                </p:cNvPr>
                <p:cNvSpPr/>
                <p:nvPr/>
              </p:nvSpPr>
              <p:spPr>
                <a:xfrm>
                  <a:off x="849747" y="620132"/>
                  <a:ext cx="5465619" cy="1125541"/>
                </a:xfrm>
                <a:prstGeom prst="round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C1E0747-56EE-A642-A21D-DA8B549D57EB}"/>
                    </a:ext>
                  </a:extLst>
                </p:cNvPr>
                <p:cNvSpPr txBox="1"/>
                <p:nvPr/>
              </p:nvSpPr>
              <p:spPr>
                <a:xfrm>
                  <a:off x="959429" y="736622"/>
                  <a:ext cx="5246254" cy="92333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L" b="1" dirty="0"/>
                    <a:t>Filter:</a:t>
                  </a:r>
                  <a:endParaRPr lang="en-IL" dirty="0"/>
                </a:p>
                <a:p>
                  <a:pPr algn="ctr"/>
                  <a:r>
                    <a:rPr lang="en-US" dirty="0"/>
                    <a:t>Statistical Feature Selection:</a:t>
                  </a:r>
                </a:p>
                <a:p>
                  <a:pPr algn="ctr"/>
                  <a:r>
                    <a:rPr lang="en-US" dirty="0"/>
                    <a:t>Candidate Generation: </a:t>
                  </a:r>
                  <a:r>
                    <a:rPr lang="en-US" b="1" i="1" dirty="0"/>
                    <a:t>UTILITY</a:t>
                  </a:r>
                  <a:endParaRPr lang="en-IL" b="1" i="1" dirty="0"/>
                </a:p>
              </p:txBody>
            </p:sp>
          </p:grpSp>
          <p:sp>
            <p:nvSpPr>
              <p:cNvPr id="9" name="Down Arrow 8">
                <a:extLst>
                  <a:ext uri="{FF2B5EF4-FFF2-40B4-BE49-F238E27FC236}">
                    <a16:creationId xmlns:a16="http://schemas.microsoft.com/office/drawing/2014/main" id="{73C2710D-87F1-6E4B-972E-97CEDCA13159}"/>
                  </a:ext>
                </a:extLst>
              </p:cNvPr>
              <p:cNvSpPr/>
              <p:nvPr/>
            </p:nvSpPr>
            <p:spPr>
              <a:xfrm>
                <a:off x="3582556" y="1895581"/>
                <a:ext cx="213714" cy="304800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D138E36-CB3E-1646-80A5-1F62A9951DD3}"/>
                  </a:ext>
                </a:extLst>
              </p:cNvPr>
              <p:cNvGrpSpPr/>
              <p:nvPr/>
            </p:nvGrpSpPr>
            <p:grpSpPr>
              <a:xfrm>
                <a:off x="849746" y="3969836"/>
                <a:ext cx="5465619" cy="1125541"/>
                <a:chOff x="849747" y="620132"/>
                <a:chExt cx="5465619" cy="1125541"/>
              </a:xfrm>
              <a:solidFill>
                <a:srgbClr val="AAD7D5"/>
              </a:solidFill>
            </p:grpSpPr>
            <p:sp>
              <p:nvSpPr>
                <p:cNvPr id="15" name="Rounded Rectangle 14">
                  <a:extLst>
                    <a:ext uri="{FF2B5EF4-FFF2-40B4-BE49-F238E27FC236}">
                      <a16:creationId xmlns:a16="http://schemas.microsoft.com/office/drawing/2014/main" id="{2D5194CA-2037-1A4C-9732-350BADA1E578}"/>
                    </a:ext>
                  </a:extLst>
                </p:cNvPr>
                <p:cNvSpPr/>
                <p:nvPr/>
              </p:nvSpPr>
              <p:spPr>
                <a:xfrm>
                  <a:off x="849747" y="620132"/>
                  <a:ext cx="5465619" cy="1125541"/>
                </a:xfrm>
                <a:prstGeom prst="round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444B3A2-5BA4-5A45-A0FE-D2272EC1AC5F}"/>
                    </a:ext>
                  </a:extLst>
                </p:cNvPr>
                <p:cNvSpPr txBox="1"/>
                <p:nvPr/>
              </p:nvSpPr>
              <p:spPr>
                <a:xfrm>
                  <a:off x="959429" y="881550"/>
                  <a:ext cx="5246254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L" b="1" dirty="0"/>
                    <a:t>Named Entity Linking:</a:t>
                  </a:r>
                </a:p>
                <a:p>
                  <a:pPr algn="ctr"/>
                  <a:r>
                    <a:rPr lang="en-US" dirty="0"/>
                    <a:t>Unified Medical Language System </a:t>
                  </a:r>
                  <a:r>
                    <a:rPr lang="en-IL" dirty="0"/>
                    <a:t>(UMLS)</a:t>
                  </a:r>
                </a:p>
              </p:txBody>
            </p:sp>
          </p:grpSp>
          <p:sp>
            <p:nvSpPr>
              <p:cNvPr id="17" name="Down Arrow 16">
                <a:extLst>
                  <a:ext uri="{FF2B5EF4-FFF2-40B4-BE49-F238E27FC236}">
                    <a16:creationId xmlns:a16="http://schemas.microsoft.com/office/drawing/2014/main" id="{942863B7-82C8-FF4D-AA29-E73827DE96B7}"/>
                  </a:ext>
                </a:extLst>
              </p:cNvPr>
              <p:cNvSpPr/>
              <p:nvPr/>
            </p:nvSpPr>
            <p:spPr>
              <a:xfrm>
                <a:off x="3475698" y="3540952"/>
                <a:ext cx="213714" cy="304800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810F185-FEFB-B44B-BD37-50281D384864}"/>
                  </a:ext>
                </a:extLst>
              </p:cNvPr>
              <p:cNvGrpSpPr/>
              <p:nvPr/>
            </p:nvGrpSpPr>
            <p:grpSpPr>
              <a:xfrm>
                <a:off x="849745" y="5635806"/>
                <a:ext cx="5465619" cy="1125541"/>
                <a:chOff x="849747" y="620132"/>
                <a:chExt cx="5465619" cy="1125541"/>
              </a:xfrm>
              <a:solidFill>
                <a:srgbClr val="FF9DF6"/>
              </a:solidFill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97F0A8D-753A-ED4F-920E-36F07EFC1DD3}"/>
                    </a:ext>
                  </a:extLst>
                </p:cNvPr>
                <p:cNvSpPr/>
                <p:nvPr/>
              </p:nvSpPr>
              <p:spPr>
                <a:xfrm>
                  <a:off x="849747" y="620132"/>
                  <a:ext cx="5465619" cy="1125541"/>
                </a:xfrm>
                <a:prstGeom prst="round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4101E2-2155-E044-B4BD-5CB0404364F8}"/>
                    </a:ext>
                  </a:extLst>
                </p:cNvPr>
                <p:cNvSpPr txBox="1"/>
                <p:nvPr/>
              </p:nvSpPr>
              <p:spPr>
                <a:xfrm>
                  <a:off x="959429" y="736622"/>
                  <a:ext cx="5246254" cy="92333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L" b="1" dirty="0"/>
                    <a:t>Removal Known Candidates:</a:t>
                  </a:r>
                  <a:endParaRPr lang="en-IL" dirty="0"/>
                </a:p>
                <a:p>
                  <a:pPr algn="ctr"/>
                  <a:r>
                    <a:rPr lang="en-US" dirty="0"/>
                    <a:t>Knowledge Graph</a:t>
                  </a:r>
                </a:p>
                <a:p>
                  <a:pPr algn="ctr"/>
                  <a:r>
                    <a:rPr lang="en-US" dirty="0"/>
                    <a:t>Semantic MEDLINE Database (</a:t>
                  </a:r>
                  <a:r>
                    <a:rPr lang="en-US" dirty="0" err="1"/>
                    <a:t>SemMed</a:t>
                  </a:r>
                  <a:r>
                    <a:rPr lang="en-US" dirty="0"/>
                    <a:t>)</a:t>
                  </a:r>
                  <a:endParaRPr lang="en-IL" dirty="0"/>
                </a:p>
              </p:txBody>
            </p:sp>
          </p:grpSp>
          <p:sp>
            <p:nvSpPr>
              <p:cNvPr id="21" name="Down Arrow 20">
                <a:extLst>
                  <a:ext uri="{FF2B5EF4-FFF2-40B4-BE49-F238E27FC236}">
                    <a16:creationId xmlns:a16="http://schemas.microsoft.com/office/drawing/2014/main" id="{D4EFBDF5-CB77-A443-8CE1-C0DB07140E98}"/>
                  </a:ext>
                </a:extLst>
              </p:cNvPr>
              <p:cNvSpPr/>
              <p:nvPr/>
            </p:nvSpPr>
            <p:spPr>
              <a:xfrm>
                <a:off x="3475697" y="5245285"/>
                <a:ext cx="213714" cy="304800"/>
              </a:xfrm>
              <a:prstGeom prst="downArrow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L"/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CE6854-D880-704C-898D-4FEFACD08B29}"/>
                </a:ext>
              </a:extLst>
            </p:cNvPr>
            <p:cNvCxnSpPr>
              <a:cxnSpLocks/>
            </p:cNvCxnSpPr>
            <p:nvPr/>
          </p:nvCxnSpPr>
          <p:spPr>
            <a:xfrm>
              <a:off x="6448961" y="212876"/>
              <a:ext cx="0" cy="5059768"/>
            </a:xfrm>
            <a:prstGeom prst="line">
              <a:avLst/>
            </a:prstGeom>
            <a:ln w="1174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93494B-F322-004A-A857-EFBE87957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4776" y="5225010"/>
              <a:ext cx="324185" cy="0"/>
            </a:xfrm>
            <a:prstGeom prst="line">
              <a:avLst/>
            </a:prstGeom>
            <a:ln w="1174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13F918B7-11CD-444F-AE43-BA8B54F89ACB}"/>
                </a:ext>
              </a:extLst>
            </p:cNvPr>
            <p:cNvSpPr/>
            <p:nvPr/>
          </p:nvSpPr>
          <p:spPr>
            <a:xfrm>
              <a:off x="6395742" y="54101"/>
              <a:ext cx="513058" cy="206516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1461285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7693CB2-642D-414C-B4B1-6DB4A6C9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811" y="352699"/>
            <a:ext cx="8126550" cy="6648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9CC4F0-3004-A44B-A922-BA2A80961D2B}"/>
              </a:ext>
            </a:extLst>
          </p:cNvPr>
          <p:cNvCxnSpPr>
            <a:cxnSpLocks/>
          </p:cNvCxnSpPr>
          <p:nvPr/>
        </p:nvCxnSpPr>
        <p:spPr>
          <a:xfrm>
            <a:off x="3635829" y="505097"/>
            <a:ext cx="866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51BCFF-0D31-B442-9182-959233765955}"/>
              </a:ext>
            </a:extLst>
          </p:cNvPr>
          <p:cNvCxnSpPr>
            <a:cxnSpLocks/>
          </p:cNvCxnSpPr>
          <p:nvPr/>
        </p:nvCxnSpPr>
        <p:spPr>
          <a:xfrm flipV="1">
            <a:off x="4502332" y="505097"/>
            <a:ext cx="0" cy="7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2BA2461-21C1-C744-8C3C-00F932A7CFFD}"/>
              </a:ext>
            </a:extLst>
          </p:cNvPr>
          <p:cNvCxnSpPr/>
          <p:nvPr/>
        </p:nvCxnSpPr>
        <p:spPr>
          <a:xfrm>
            <a:off x="4502332" y="1227909"/>
            <a:ext cx="744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2BAE061-4B98-6E4E-A239-F8515621C95A}"/>
              </a:ext>
            </a:extLst>
          </p:cNvPr>
          <p:cNvCxnSpPr>
            <a:cxnSpLocks/>
          </p:cNvCxnSpPr>
          <p:nvPr/>
        </p:nvCxnSpPr>
        <p:spPr>
          <a:xfrm flipV="1">
            <a:off x="5277395" y="1227909"/>
            <a:ext cx="0" cy="788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70DF706-76AF-B042-93F6-994F19B530E4}"/>
              </a:ext>
            </a:extLst>
          </p:cNvPr>
          <p:cNvCxnSpPr/>
          <p:nvPr/>
        </p:nvCxnSpPr>
        <p:spPr>
          <a:xfrm>
            <a:off x="5351417" y="2042161"/>
            <a:ext cx="744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D67EE2-AC86-3543-B82A-C95E316D3C55}"/>
              </a:ext>
            </a:extLst>
          </p:cNvPr>
          <p:cNvCxnSpPr>
            <a:cxnSpLocks/>
          </p:cNvCxnSpPr>
          <p:nvPr/>
        </p:nvCxnSpPr>
        <p:spPr>
          <a:xfrm flipV="1">
            <a:off x="6096000" y="2042161"/>
            <a:ext cx="0" cy="722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D91C7E9-44AC-AB44-9B95-9774AE1C0614}"/>
              </a:ext>
            </a:extLst>
          </p:cNvPr>
          <p:cNvCxnSpPr/>
          <p:nvPr/>
        </p:nvCxnSpPr>
        <p:spPr>
          <a:xfrm>
            <a:off x="7846421" y="4336871"/>
            <a:ext cx="744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31F1D3-66F5-574E-B62B-21CFABF0D279}"/>
              </a:ext>
            </a:extLst>
          </p:cNvPr>
          <p:cNvCxnSpPr>
            <a:cxnSpLocks/>
          </p:cNvCxnSpPr>
          <p:nvPr/>
        </p:nvCxnSpPr>
        <p:spPr>
          <a:xfrm flipV="1">
            <a:off x="8591004" y="4336871"/>
            <a:ext cx="0" cy="770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EFDB59C-8A11-0945-93B9-17418A3B0702}"/>
              </a:ext>
            </a:extLst>
          </p:cNvPr>
          <p:cNvCxnSpPr>
            <a:cxnSpLocks/>
          </p:cNvCxnSpPr>
          <p:nvPr/>
        </p:nvCxnSpPr>
        <p:spPr>
          <a:xfrm flipV="1">
            <a:off x="3635829" y="505097"/>
            <a:ext cx="0" cy="4602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12B170-2383-6D44-8AAC-30AAA76C28F2}"/>
              </a:ext>
            </a:extLst>
          </p:cNvPr>
          <p:cNvCxnSpPr>
            <a:cxnSpLocks/>
          </p:cNvCxnSpPr>
          <p:nvPr/>
        </p:nvCxnSpPr>
        <p:spPr>
          <a:xfrm>
            <a:off x="3635829" y="5107577"/>
            <a:ext cx="4955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DE5E72C-2D57-EE40-8CF5-4F82804EA93E}"/>
              </a:ext>
            </a:extLst>
          </p:cNvPr>
          <p:cNvCxnSpPr>
            <a:cxnSpLocks/>
          </p:cNvCxnSpPr>
          <p:nvPr/>
        </p:nvCxnSpPr>
        <p:spPr>
          <a:xfrm>
            <a:off x="6927668" y="3572693"/>
            <a:ext cx="87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2F28234-28AE-D143-976B-E7135B7355E4}"/>
              </a:ext>
            </a:extLst>
          </p:cNvPr>
          <p:cNvCxnSpPr>
            <a:cxnSpLocks/>
          </p:cNvCxnSpPr>
          <p:nvPr/>
        </p:nvCxnSpPr>
        <p:spPr>
          <a:xfrm flipV="1">
            <a:off x="7807232" y="3585756"/>
            <a:ext cx="0" cy="770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EDE2B8-9078-8148-9019-8EB777CC4C5C}"/>
              </a:ext>
            </a:extLst>
          </p:cNvPr>
          <p:cNvCxnSpPr>
            <a:cxnSpLocks/>
          </p:cNvCxnSpPr>
          <p:nvPr/>
        </p:nvCxnSpPr>
        <p:spPr>
          <a:xfrm>
            <a:off x="6074227" y="2806337"/>
            <a:ext cx="8795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4D0E6C5-1DFA-A44F-B1C3-862E7E080514}"/>
              </a:ext>
            </a:extLst>
          </p:cNvPr>
          <p:cNvCxnSpPr>
            <a:cxnSpLocks/>
          </p:cNvCxnSpPr>
          <p:nvPr/>
        </p:nvCxnSpPr>
        <p:spPr>
          <a:xfrm flipV="1">
            <a:off x="6953791" y="2819400"/>
            <a:ext cx="0" cy="7707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21C39D6-1DCC-0040-AD03-7359D1612F63}"/>
              </a:ext>
            </a:extLst>
          </p:cNvPr>
          <p:cNvSpPr txBox="1"/>
          <p:nvPr/>
        </p:nvSpPr>
        <p:spPr>
          <a:xfrm>
            <a:off x="10189029" y="992777"/>
            <a:ext cx="22206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IL" dirty="0"/>
              <a:t>dd some frame and improve the visualization </a:t>
            </a:r>
          </a:p>
        </p:txBody>
      </p:sp>
    </p:spTree>
    <p:extLst>
      <p:ext uri="{BB962C8B-B14F-4D97-AF65-F5344CB8AC3E}">
        <p14:creationId xmlns:p14="http://schemas.microsoft.com/office/powerpoint/2010/main" val="200131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7326A4-6DA1-A342-99CA-5272D687D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6" y="110837"/>
            <a:ext cx="3570759" cy="359812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C7AEDE-5DA7-6F4B-85BE-F2EF2105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634" y="110836"/>
            <a:ext cx="3570759" cy="3598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FE7FB-B28C-E84E-A016-5FB18D319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430" y="0"/>
            <a:ext cx="3639873" cy="3667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FA085B-C7B4-2C4F-9C0D-1655E01F63F2}"/>
              </a:ext>
            </a:extLst>
          </p:cNvPr>
          <p:cNvSpPr txBox="1"/>
          <p:nvPr/>
        </p:nvSpPr>
        <p:spPr>
          <a:xfrm>
            <a:off x="574766" y="4232366"/>
            <a:ext cx="950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IL" dirty="0"/>
              <a:t>his is example of the features that are OVERLAPPED  (just sample</a:t>
            </a:r>
          </a:p>
          <a:p>
            <a:r>
              <a:rPr lang="en-US" dirty="0"/>
              <a:t>I</a:t>
            </a:r>
            <a:r>
              <a:rPr lang="en-IL" dirty="0"/>
              <a:t> belive that these are important (I said it 100s times)  </a:t>
            </a:r>
          </a:p>
          <a:p>
            <a:endParaRPr lang="en-IL" dirty="0"/>
          </a:p>
          <a:p>
            <a:r>
              <a:rPr lang="en-US" dirty="0"/>
              <a:t>D</a:t>
            </a:r>
            <a:r>
              <a:rPr lang="en-IL" dirty="0"/>
              <a:t>o as you think as I refuse to keep arguing about the content. </a:t>
            </a:r>
          </a:p>
          <a:p>
            <a:endParaRPr lang="en-I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665A6-FC47-FE45-AE01-45AA24E8B91F}"/>
              </a:ext>
            </a:extLst>
          </p:cNvPr>
          <p:cNvSpPr txBox="1"/>
          <p:nvPr/>
        </p:nvSpPr>
        <p:spPr>
          <a:xfrm>
            <a:off x="836023" y="5865223"/>
            <a:ext cx="11255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dirty="0"/>
              <a:t>As I said I think the insights from the process are far more interesting than the ‘result’ of this is indeed interesting that a random clinical doctor shared with us.  </a:t>
            </a:r>
          </a:p>
        </p:txBody>
      </p:sp>
    </p:spTree>
    <p:extLst>
      <p:ext uri="{BB962C8B-B14F-4D97-AF65-F5344CB8AC3E}">
        <p14:creationId xmlns:p14="http://schemas.microsoft.com/office/powerpoint/2010/main" val="2986195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175</Words>
  <Application>Microsoft Macintosh PowerPoint</Application>
  <PresentationFormat>Widescreen</PresentationFormat>
  <Paragraphs>27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Michal Linial</dc:creator>
  <cp:lastModifiedBy>Michal Linial</cp:lastModifiedBy>
  <cp:revision>3</cp:revision>
  <dcterms:created xsi:type="dcterms:W3CDTF">2025-01-08T20:07:42Z</dcterms:created>
  <dcterms:modified xsi:type="dcterms:W3CDTF">2025-01-14T17:48:37Z</dcterms:modified>
</cp:coreProperties>
</file>