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gDAC+jfPa1F5FYSU8tAeD0YSc3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81b3b73d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d81b3b73d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d81b3b73d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g2d81b3b73db_0_0"/>
          <p:cNvGrpSpPr/>
          <p:nvPr/>
        </p:nvGrpSpPr>
        <p:grpSpPr>
          <a:xfrm>
            <a:off x="6460300" y="1396560"/>
            <a:ext cx="5687664" cy="4334116"/>
            <a:chOff x="584459" y="1759237"/>
            <a:chExt cx="5687664" cy="4334116"/>
          </a:xfrm>
        </p:grpSpPr>
        <p:sp>
          <p:nvSpPr>
            <p:cNvPr id="90" name="Google Shape;90;g2d81b3b73db_0_0"/>
            <p:cNvSpPr/>
            <p:nvPr/>
          </p:nvSpPr>
          <p:spPr>
            <a:xfrm>
              <a:off x="584459" y="5292053"/>
              <a:ext cx="5465700" cy="8013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L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 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L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Ranked features list, annotations and explanations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" name="Google Shape;91;g2d81b3b73db_0_0"/>
            <p:cNvGrpSpPr/>
            <p:nvPr/>
          </p:nvGrpSpPr>
          <p:grpSpPr>
            <a:xfrm>
              <a:off x="806423" y="2168805"/>
              <a:ext cx="5465700" cy="1559022"/>
              <a:chOff x="806424" y="-1180899"/>
              <a:chExt cx="5465700" cy="1559022"/>
            </a:xfrm>
          </p:grpSpPr>
          <p:sp>
            <p:nvSpPr>
              <p:cNvPr id="92" name="Google Shape;92;g2d81b3b73db_0_0"/>
              <p:cNvSpPr/>
              <p:nvPr/>
            </p:nvSpPr>
            <p:spPr>
              <a:xfrm>
                <a:off x="806424" y="-1180899"/>
                <a:ext cx="5465700" cy="8853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L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Language Model (LLM) annotations for all criteria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g2d81b3b73db_0_0"/>
              <p:cNvSpPr txBox="1"/>
              <p:nvPr/>
            </p:nvSpPr>
            <p:spPr>
              <a:xfrm>
                <a:off x="1206435" y="39423"/>
                <a:ext cx="1316700" cy="338700"/>
              </a:xfrm>
              <a:prstGeom prst="rect">
                <a:avLst/>
              </a:prstGeom>
              <a:solidFill>
                <a:srgbClr val="C9DAF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L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Novelty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4" name="Google Shape;94;g2d81b3b73db_0_0"/>
            <p:cNvSpPr/>
            <p:nvPr/>
          </p:nvSpPr>
          <p:spPr>
            <a:xfrm>
              <a:off x="3214013" y="1759237"/>
              <a:ext cx="213600" cy="3048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C9DAF8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g2d81b3b73db_0_0"/>
            <p:cNvSpPr/>
            <p:nvPr/>
          </p:nvSpPr>
          <p:spPr>
            <a:xfrm>
              <a:off x="3244109" y="4451427"/>
              <a:ext cx="146400" cy="5838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C9DAF8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g2d81b3b73db_0_0"/>
          <p:cNvGrpSpPr/>
          <p:nvPr/>
        </p:nvGrpSpPr>
        <p:grpSpPr>
          <a:xfrm>
            <a:off x="101450" y="165850"/>
            <a:ext cx="6474474" cy="5948664"/>
            <a:chOff x="373975" y="-312325"/>
            <a:chExt cx="6474474" cy="5948664"/>
          </a:xfrm>
        </p:grpSpPr>
        <p:cxnSp>
          <p:nvCxnSpPr>
            <p:cNvPr id="97" name="Google Shape;97;g2d81b3b73db_0_0"/>
            <p:cNvCxnSpPr/>
            <p:nvPr/>
          </p:nvCxnSpPr>
          <p:spPr>
            <a:xfrm>
              <a:off x="6448961" y="212876"/>
              <a:ext cx="0" cy="5059800"/>
            </a:xfrm>
            <a:prstGeom prst="straightConnector1">
              <a:avLst/>
            </a:prstGeom>
            <a:noFill/>
            <a:ln cap="flat" cmpd="sng" w="11747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" name="Google Shape;98;g2d81b3b73db_0_0"/>
            <p:cNvCxnSpPr/>
            <p:nvPr/>
          </p:nvCxnSpPr>
          <p:spPr>
            <a:xfrm rot="10800000">
              <a:off x="6159086" y="5212435"/>
              <a:ext cx="324300" cy="0"/>
            </a:xfrm>
            <a:prstGeom prst="straightConnector1">
              <a:avLst/>
            </a:prstGeom>
            <a:noFill/>
            <a:ln cap="flat" cmpd="sng" w="11747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9" name="Google Shape;99;g2d81b3b73db_0_0"/>
            <p:cNvSpPr/>
            <p:nvPr/>
          </p:nvSpPr>
          <p:spPr>
            <a:xfrm>
              <a:off x="6395749" y="54100"/>
              <a:ext cx="452700" cy="206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7F7F7F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" name="Google Shape;100;g2d81b3b73db_0_0"/>
            <p:cNvGrpSpPr/>
            <p:nvPr/>
          </p:nvGrpSpPr>
          <p:grpSpPr>
            <a:xfrm>
              <a:off x="373975" y="-312325"/>
              <a:ext cx="5535650" cy="5948664"/>
              <a:chOff x="849647" y="620127"/>
              <a:chExt cx="5535650" cy="5948664"/>
            </a:xfrm>
          </p:grpSpPr>
          <p:sp>
            <p:nvSpPr>
              <p:cNvPr id="101" name="Google Shape;101;g2d81b3b73db_0_0"/>
              <p:cNvSpPr/>
              <p:nvPr/>
            </p:nvSpPr>
            <p:spPr>
              <a:xfrm>
                <a:off x="849747" y="620127"/>
                <a:ext cx="5508900" cy="1200600"/>
              </a:xfrm>
              <a:prstGeom prst="roundRect">
                <a:avLst>
                  <a:gd fmla="val 16667" name="adj"/>
                </a:avLst>
              </a:prstGeom>
              <a:solidFill>
                <a:srgbClr val="74E400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b="1" lang="en-IL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 Input</a:t>
                </a:r>
                <a:endParaRPr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IL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Target and Feature Extraction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342900" lvl="0" marL="45720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Char char="●"/>
                </a:pPr>
                <a:r>
                  <a:rPr lang="en-IL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UK Biobank (UKB)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g2d81b3b73db_0_0"/>
              <p:cNvSpPr/>
              <p:nvPr/>
            </p:nvSpPr>
            <p:spPr>
              <a:xfrm>
                <a:off x="849647" y="3812990"/>
                <a:ext cx="5465700" cy="849300"/>
              </a:xfrm>
              <a:prstGeom prst="roundRect">
                <a:avLst>
                  <a:gd fmla="val 16667" name="adj"/>
                </a:avLst>
              </a:prstGeom>
              <a:solidFill>
                <a:srgbClr val="FF9DF6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b="1" lang="en-IL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UTILITY</a:t>
                </a:r>
                <a:r>
                  <a:rPr b="1" i="1" lang="en-IL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b="1" lang="en-IL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Filter: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L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Statistical and Model-based Feature Selection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g2d81b3b73db_0_0"/>
              <p:cNvSpPr/>
              <p:nvPr/>
            </p:nvSpPr>
            <p:spPr>
              <a:xfrm>
                <a:off x="3582556" y="1895581"/>
                <a:ext cx="213600" cy="30480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7F7F7F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g2d81b3b73db_0_0"/>
              <p:cNvSpPr/>
              <p:nvPr/>
            </p:nvSpPr>
            <p:spPr>
              <a:xfrm>
                <a:off x="3551898" y="3312352"/>
                <a:ext cx="213600" cy="30480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7F7F7F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g2d81b3b73db_0_0"/>
              <p:cNvSpPr/>
              <p:nvPr/>
            </p:nvSpPr>
            <p:spPr>
              <a:xfrm>
                <a:off x="3551897" y="4806460"/>
                <a:ext cx="213600" cy="30480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7F7F7F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g2d81b3b73db_0_0"/>
              <p:cNvSpPr/>
              <p:nvPr/>
            </p:nvSpPr>
            <p:spPr>
              <a:xfrm>
                <a:off x="919597" y="5255390"/>
                <a:ext cx="5465700" cy="1313400"/>
              </a:xfrm>
              <a:prstGeom prst="roundRect">
                <a:avLst>
                  <a:gd fmla="val 16667" name="adj"/>
                </a:avLst>
              </a:prstGeom>
              <a:solidFill>
                <a:srgbClr val="AAD7D5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L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NOVELTY</a:t>
                </a:r>
                <a:r>
                  <a:rPr b="1" i="1" lang="en-IL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b="1" lang="en-IL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Filter: Knowledge Graph (KG)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342900" lvl="0" marL="45720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Char char="●"/>
                </a:pPr>
                <a:r>
                  <a:rPr lang="en-IL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Named Entity Linking of features to entities in KG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342900" lvl="0" marL="45720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Char char="●"/>
                </a:pPr>
                <a:r>
                  <a:rPr lang="en-IL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Remove features with strong target KG links</a:t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7" name="Google Shape;107;g2d81b3b73db_0_0"/>
          <p:cNvSpPr/>
          <p:nvPr/>
        </p:nvSpPr>
        <p:spPr>
          <a:xfrm>
            <a:off x="6636225" y="221075"/>
            <a:ext cx="5405400" cy="1070700"/>
          </a:xfrm>
          <a:prstGeom prst="roundRect">
            <a:avLst>
              <a:gd fmla="val 16667" name="adj"/>
            </a:avLst>
          </a:prstGeom>
          <a:solidFill>
            <a:srgbClr val="AAD7D5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NOVELTY</a:t>
            </a:r>
            <a:r>
              <a:rPr b="1" i="1" lang="en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Filter: Literature Search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Co-occurrence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PubMed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2d81b3b73db_0_0"/>
          <p:cNvSpPr/>
          <p:nvPr/>
        </p:nvSpPr>
        <p:spPr>
          <a:xfrm>
            <a:off x="1127225" y="1913725"/>
            <a:ext cx="3459000" cy="874200"/>
          </a:xfrm>
          <a:prstGeom prst="roundRect">
            <a:avLst>
              <a:gd fmla="val 16667" name="adj"/>
            </a:avLst>
          </a:prstGeom>
          <a:solidFill>
            <a:srgbClr val="74E4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2d81b3b73db_0_0"/>
          <p:cNvSpPr/>
          <p:nvPr/>
        </p:nvSpPr>
        <p:spPr>
          <a:xfrm>
            <a:off x="7648425" y="2781825"/>
            <a:ext cx="146400" cy="16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2d81b3b73db_0_0"/>
          <p:cNvSpPr txBox="1"/>
          <p:nvPr/>
        </p:nvSpPr>
        <p:spPr>
          <a:xfrm>
            <a:off x="8538300" y="3021525"/>
            <a:ext cx="1316700" cy="338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Plausability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2d81b3b73db_0_0"/>
          <p:cNvSpPr txBox="1"/>
          <p:nvPr/>
        </p:nvSpPr>
        <p:spPr>
          <a:xfrm>
            <a:off x="9981425" y="3021525"/>
            <a:ext cx="1316700" cy="338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Utility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d81b3b73db_0_0"/>
          <p:cNvSpPr/>
          <p:nvPr/>
        </p:nvSpPr>
        <p:spPr>
          <a:xfrm>
            <a:off x="9123450" y="2781825"/>
            <a:ext cx="146400" cy="16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d81b3b73db_0_0"/>
          <p:cNvSpPr/>
          <p:nvPr/>
        </p:nvSpPr>
        <p:spPr>
          <a:xfrm>
            <a:off x="10566575" y="2781825"/>
            <a:ext cx="146400" cy="16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2d81b3b73db_0_0"/>
          <p:cNvSpPr txBox="1"/>
          <p:nvPr/>
        </p:nvSpPr>
        <p:spPr>
          <a:xfrm>
            <a:off x="7178250" y="3684075"/>
            <a:ext cx="4036800" cy="338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Interesting?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2d81b3b73db_0_0"/>
          <p:cNvSpPr/>
          <p:nvPr/>
        </p:nvSpPr>
        <p:spPr>
          <a:xfrm rot="-5400000">
            <a:off x="9034125" y="1294725"/>
            <a:ext cx="257400" cy="4388400"/>
          </a:xfrm>
          <a:prstGeom prst="leftBrace">
            <a:avLst>
              <a:gd fmla="val 50000" name="adj1"/>
              <a:gd fmla="val 5039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"/>
          <p:cNvGrpSpPr/>
          <p:nvPr/>
        </p:nvGrpSpPr>
        <p:grpSpPr>
          <a:xfrm>
            <a:off x="7017213" y="-312320"/>
            <a:ext cx="5508944" cy="6055494"/>
            <a:chOff x="806422" y="620132"/>
            <a:chExt cx="5508944" cy="6055494"/>
          </a:xfrm>
        </p:grpSpPr>
        <p:grpSp>
          <p:nvGrpSpPr>
            <p:cNvPr id="122" name="Google Shape;122;p1"/>
            <p:cNvGrpSpPr/>
            <p:nvPr/>
          </p:nvGrpSpPr>
          <p:grpSpPr>
            <a:xfrm>
              <a:off x="849747" y="620132"/>
              <a:ext cx="5465619" cy="1125541"/>
              <a:chOff x="849747" y="620132"/>
              <a:chExt cx="5465619" cy="1125541"/>
            </a:xfrm>
          </p:grpSpPr>
          <p:sp>
            <p:nvSpPr>
              <p:cNvPr id="123" name="Google Shape;123;p1"/>
              <p:cNvSpPr/>
              <p:nvPr/>
            </p:nvSpPr>
            <p:spPr>
              <a:xfrm>
                <a:off x="849747" y="620132"/>
                <a:ext cx="5465619" cy="1125541"/>
              </a:xfrm>
              <a:prstGeom prst="roundRect">
                <a:avLst>
                  <a:gd fmla="val 16667" name="adj"/>
                </a:avLst>
              </a:prstGeom>
              <a:solidFill>
                <a:srgbClr val="FF9DF6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"/>
              <p:cNvSpPr txBox="1"/>
              <p:nvPr/>
            </p:nvSpPr>
            <p:spPr>
              <a:xfrm>
                <a:off x="959429" y="736622"/>
                <a:ext cx="5246254" cy="923330"/>
              </a:xfrm>
              <a:prstGeom prst="rect">
                <a:avLst/>
              </a:prstGeom>
              <a:solidFill>
                <a:srgbClr val="FF9DF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IL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Removal Known Candidates: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L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Literature Co-occurance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L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(PubMed)</a:t>
                </a:r>
                <a:endParaRPr/>
              </a:p>
            </p:txBody>
          </p:sp>
        </p:grpSp>
        <p:grpSp>
          <p:nvGrpSpPr>
            <p:cNvPr id="125" name="Google Shape;125;p1"/>
            <p:cNvGrpSpPr/>
            <p:nvPr/>
          </p:nvGrpSpPr>
          <p:grpSpPr>
            <a:xfrm>
              <a:off x="806422" y="2277433"/>
              <a:ext cx="5508942" cy="3149601"/>
              <a:chOff x="806422" y="611463"/>
              <a:chExt cx="5508942" cy="3149601"/>
            </a:xfrm>
          </p:grpSpPr>
          <p:sp>
            <p:nvSpPr>
              <p:cNvPr id="126" name="Google Shape;126;p1"/>
              <p:cNvSpPr/>
              <p:nvPr/>
            </p:nvSpPr>
            <p:spPr>
              <a:xfrm>
                <a:off x="849745" y="611463"/>
                <a:ext cx="5465619" cy="580431"/>
              </a:xfrm>
              <a:prstGeom prst="roundRect">
                <a:avLst>
                  <a:gd fmla="val 16667" name="adj"/>
                </a:avLst>
              </a:prstGeom>
              <a:solidFill>
                <a:srgbClr val="74E400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"/>
              <p:cNvSpPr txBox="1"/>
              <p:nvPr/>
            </p:nvSpPr>
            <p:spPr>
              <a:xfrm>
                <a:off x="959429" y="736622"/>
                <a:ext cx="5246254" cy="369332"/>
              </a:xfrm>
              <a:prstGeom prst="rect">
                <a:avLst/>
              </a:prstGeom>
              <a:solidFill>
                <a:srgbClr val="74E4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IL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Candidate Features</a:t>
                </a:r>
                <a:endParaRPr b="1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806422" y="3053299"/>
                <a:ext cx="5465619" cy="707765"/>
              </a:xfrm>
              <a:prstGeom prst="roundRect">
                <a:avLst>
                  <a:gd fmla="val 16667" name="adj"/>
                </a:avLst>
              </a:prstGeom>
              <a:solidFill>
                <a:srgbClr val="74E400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"/>
              <p:cNvSpPr txBox="1"/>
              <p:nvPr/>
            </p:nvSpPr>
            <p:spPr>
              <a:xfrm>
                <a:off x="959426" y="3133535"/>
                <a:ext cx="5246254" cy="369332"/>
              </a:xfrm>
              <a:prstGeom prst="rect">
                <a:avLst/>
              </a:prstGeom>
              <a:solidFill>
                <a:srgbClr val="74E4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IL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Output: </a:t>
                </a:r>
                <a:r>
                  <a:rPr b="0" i="0" lang="en-IL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Ranked features, labels and Explanations 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1"/>
            <p:cNvSpPr/>
            <p:nvPr/>
          </p:nvSpPr>
          <p:spPr>
            <a:xfrm>
              <a:off x="3582556" y="1895581"/>
              <a:ext cx="213714" cy="3048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7F7F7F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" name="Google Shape;131;p1"/>
            <p:cNvGrpSpPr/>
            <p:nvPr/>
          </p:nvGrpSpPr>
          <p:grpSpPr>
            <a:xfrm>
              <a:off x="806422" y="3345880"/>
              <a:ext cx="5465620" cy="3329746"/>
              <a:chOff x="806423" y="-3824"/>
              <a:chExt cx="5465620" cy="3329746"/>
            </a:xfrm>
          </p:grpSpPr>
          <p:sp>
            <p:nvSpPr>
              <p:cNvPr id="132" name="Google Shape;132;p1"/>
              <p:cNvSpPr/>
              <p:nvPr/>
            </p:nvSpPr>
            <p:spPr>
              <a:xfrm>
                <a:off x="806424" y="-3824"/>
                <a:ext cx="5465619" cy="885373"/>
              </a:xfrm>
              <a:prstGeom prst="roundRect">
                <a:avLst>
                  <a:gd fmla="val 16667" name="adj"/>
                </a:avLst>
              </a:prstGeom>
              <a:solidFill>
                <a:srgbClr val="AAD7D5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"/>
              <p:cNvSpPr txBox="1"/>
              <p:nvPr/>
            </p:nvSpPr>
            <p:spPr>
              <a:xfrm>
                <a:off x="959428" y="115616"/>
                <a:ext cx="5246254" cy="646331"/>
              </a:xfrm>
              <a:prstGeom prst="rect">
                <a:avLst/>
              </a:prstGeom>
              <a:solidFill>
                <a:srgbClr val="AAD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L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Large Language Model (LLM) &amp;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L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Retrieval-Augmented Generation (RAG) annotation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"/>
              <p:cNvSpPr/>
              <p:nvPr/>
            </p:nvSpPr>
            <p:spPr>
              <a:xfrm>
                <a:off x="806423" y="2582470"/>
                <a:ext cx="5465619" cy="743452"/>
              </a:xfrm>
              <a:prstGeom prst="roundRect">
                <a:avLst>
                  <a:gd fmla="val 16667" name="adj"/>
                </a:avLst>
              </a:prstGeom>
              <a:solidFill>
                <a:srgbClr val="AAD7D5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"/>
              <p:cNvSpPr txBox="1"/>
              <p:nvPr/>
            </p:nvSpPr>
            <p:spPr>
              <a:xfrm>
                <a:off x="959427" y="2619058"/>
                <a:ext cx="5246254" cy="646331"/>
              </a:xfrm>
              <a:prstGeom prst="rect">
                <a:avLst/>
              </a:prstGeom>
              <a:solidFill>
                <a:srgbClr val="AAD7D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IL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Manual Review: 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L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Assessment Including False Positives</a:t>
                </a:r>
                <a:endParaRPr/>
              </a:p>
            </p:txBody>
          </p:sp>
        </p:grpSp>
        <p:sp>
          <p:nvSpPr>
            <p:cNvPr id="136" name="Google Shape;136;p1"/>
            <p:cNvSpPr/>
            <p:nvPr/>
          </p:nvSpPr>
          <p:spPr>
            <a:xfrm>
              <a:off x="3559163" y="2970487"/>
              <a:ext cx="213714" cy="3048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7F7F7F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3495650" y="5514689"/>
              <a:ext cx="213714" cy="3048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7F7F7F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539231" y="4315259"/>
              <a:ext cx="213714" cy="3048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7F7F7F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1"/>
          <p:cNvGrpSpPr/>
          <p:nvPr/>
        </p:nvGrpSpPr>
        <p:grpSpPr>
          <a:xfrm>
            <a:off x="374073" y="-312320"/>
            <a:ext cx="6534727" cy="6141215"/>
            <a:chOff x="374073" y="-312320"/>
            <a:chExt cx="6534727" cy="6141215"/>
          </a:xfrm>
        </p:grpSpPr>
        <p:grpSp>
          <p:nvGrpSpPr>
            <p:cNvPr id="140" name="Google Shape;140;p1"/>
            <p:cNvGrpSpPr/>
            <p:nvPr/>
          </p:nvGrpSpPr>
          <p:grpSpPr>
            <a:xfrm>
              <a:off x="374073" y="-312320"/>
              <a:ext cx="5465621" cy="6141215"/>
              <a:chOff x="849745" y="620132"/>
              <a:chExt cx="5465621" cy="6141215"/>
            </a:xfrm>
          </p:grpSpPr>
          <p:grpSp>
            <p:nvGrpSpPr>
              <p:cNvPr id="141" name="Google Shape;141;p1"/>
              <p:cNvGrpSpPr/>
              <p:nvPr/>
            </p:nvGrpSpPr>
            <p:grpSpPr>
              <a:xfrm>
                <a:off x="849747" y="620132"/>
                <a:ext cx="5465619" cy="1125541"/>
                <a:chOff x="849747" y="620132"/>
                <a:chExt cx="5465619" cy="1125541"/>
              </a:xfrm>
            </p:grpSpPr>
            <p:sp>
              <p:nvSpPr>
                <p:cNvPr id="142" name="Google Shape;142;p1"/>
                <p:cNvSpPr/>
                <p:nvPr/>
              </p:nvSpPr>
              <p:spPr>
                <a:xfrm>
                  <a:off x="849747" y="620132"/>
                  <a:ext cx="5465619" cy="1125541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74E400"/>
                </a:solidFill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1"/>
                <p:cNvSpPr txBox="1"/>
                <p:nvPr/>
              </p:nvSpPr>
              <p:spPr>
                <a:xfrm>
                  <a:off x="959429" y="736622"/>
                  <a:ext cx="5246254" cy="923330"/>
                </a:xfrm>
                <a:prstGeom prst="rect">
                  <a:avLst/>
                </a:prstGeom>
                <a:solidFill>
                  <a:srgbClr val="74E4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IL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Data Input: </a:t>
                  </a:r>
                  <a:r>
                    <a:rPr b="0" i="0" lang="en-IL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UK Biobank (UKB) 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IL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Target Definition, Inverse Probability Weighting (IPW), Feature Extraction </a:t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4" name="Google Shape;144;p1"/>
              <p:cNvGrpSpPr/>
              <p:nvPr/>
            </p:nvGrpSpPr>
            <p:grpSpPr>
              <a:xfrm>
                <a:off x="849747" y="2286102"/>
                <a:ext cx="5465619" cy="1125541"/>
                <a:chOff x="849747" y="620132"/>
                <a:chExt cx="5465619" cy="1125541"/>
              </a:xfrm>
            </p:grpSpPr>
            <p:sp>
              <p:nvSpPr>
                <p:cNvPr id="145" name="Google Shape;145;p1"/>
                <p:cNvSpPr/>
                <p:nvPr/>
              </p:nvSpPr>
              <p:spPr>
                <a:xfrm>
                  <a:off x="849747" y="620132"/>
                  <a:ext cx="5465619" cy="1125541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9DF6"/>
                </a:solidFill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1"/>
                <p:cNvSpPr txBox="1"/>
                <p:nvPr/>
              </p:nvSpPr>
              <p:spPr>
                <a:xfrm>
                  <a:off x="959429" y="736622"/>
                  <a:ext cx="5246254" cy="923330"/>
                </a:xfrm>
                <a:prstGeom prst="rect">
                  <a:avLst/>
                </a:prstGeom>
                <a:solidFill>
                  <a:srgbClr val="FF9DF6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IL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Filter:</a:t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IL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Statistical Feature Selection: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IL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Candidate Generation: </a:t>
                  </a:r>
                  <a:r>
                    <a:rPr b="1" i="1" lang="en-IL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UTILITY</a:t>
                  </a:r>
                  <a:endParaRPr b="1" i="1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7" name="Google Shape;147;p1"/>
              <p:cNvSpPr/>
              <p:nvPr/>
            </p:nvSpPr>
            <p:spPr>
              <a:xfrm>
                <a:off x="3582556" y="1895581"/>
                <a:ext cx="213714" cy="30480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7F7F7F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8" name="Google Shape;148;p1"/>
              <p:cNvGrpSpPr/>
              <p:nvPr/>
            </p:nvGrpSpPr>
            <p:grpSpPr>
              <a:xfrm>
                <a:off x="849746" y="3969836"/>
                <a:ext cx="5465619" cy="1125541"/>
                <a:chOff x="849747" y="620132"/>
                <a:chExt cx="5465619" cy="1125541"/>
              </a:xfrm>
            </p:grpSpPr>
            <p:sp>
              <p:nvSpPr>
                <p:cNvPr id="149" name="Google Shape;149;p1"/>
                <p:cNvSpPr/>
                <p:nvPr/>
              </p:nvSpPr>
              <p:spPr>
                <a:xfrm>
                  <a:off x="849747" y="620132"/>
                  <a:ext cx="5465619" cy="1125541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AD7D5"/>
                </a:solidFill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1"/>
                <p:cNvSpPr txBox="1"/>
                <p:nvPr/>
              </p:nvSpPr>
              <p:spPr>
                <a:xfrm>
                  <a:off x="959429" y="881550"/>
                  <a:ext cx="5246254" cy="646331"/>
                </a:xfrm>
                <a:prstGeom prst="rect">
                  <a:avLst/>
                </a:prstGeom>
                <a:solidFill>
                  <a:srgbClr val="AAD7D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IL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Named Entity Linking: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IL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Unified Medical Language System (UMLS)</a:t>
                  </a:r>
                  <a:endParaRPr/>
                </a:p>
              </p:txBody>
            </p:sp>
          </p:grpSp>
          <p:sp>
            <p:nvSpPr>
              <p:cNvPr id="151" name="Google Shape;151;p1"/>
              <p:cNvSpPr/>
              <p:nvPr/>
            </p:nvSpPr>
            <p:spPr>
              <a:xfrm>
                <a:off x="3475698" y="3540952"/>
                <a:ext cx="213714" cy="30480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7F7F7F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2" name="Google Shape;152;p1"/>
              <p:cNvGrpSpPr/>
              <p:nvPr/>
            </p:nvGrpSpPr>
            <p:grpSpPr>
              <a:xfrm>
                <a:off x="849745" y="5635806"/>
                <a:ext cx="5465619" cy="1125541"/>
                <a:chOff x="849747" y="620132"/>
                <a:chExt cx="5465619" cy="1125541"/>
              </a:xfrm>
            </p:grpSpPr>
            <p:sp>
              <p:nvSpPr>
                <p:cNvPr id="153" name="Google Shape;153;p1"/>
                <p:cNvSpPr/>
                <p:nvPr/>
              </p:nvSpPr>
              <p:spPr>
                <a:xfrm>
                  <a:off x="849747" y="620132"/>
                  <a:ext cx="5465619" cy="1125541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9DF6"/>
                </a:solidFill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1"/>
                <p:cNvSpPr txBox="1"/>
                <p:nvPr/>
              </p:nvSpPr>
              <p:spPr>
                <a:xfrm>
                  <a:off x="959429" y="736622"/>
                  <a:ext cx="5246254" cy="923330"/>
                </a:xfrm>
                <a:prstGeom prst="rect">
                  <a:avLst/>
                </a:prstGeom>
                <a:solidFill>
                  <a:srgbClr val="FF9DF6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IL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Removal Known Candidates:</a:t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IL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Knowledge Graph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IL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Semantic MEDLINE Database (SemMed)</a:t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5" name="Google Shape;155;p1"/>
              <p:cNvSpPr/>
              <p:nvPr/>
            </p:nvSpPr>
            <p:spPr>
              <a:xfrm>
                <a:off x="3475697" y="5245285"/>
                <a:ext cx="213714" cy="30480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7F7F7F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56" name="Google Shape;156;p1"/>
            <p:cNvCxnSpPr/>
            <p:nvPr/>
          </p:nvCxnSpPr>
          <p:spPr>
            <a:xfrm>
              <a:off x="6448961" y="212876"/>
              <a:ext cx="0" cy="5059768"/>
            </a:xfrm>
            <a:prstGeom prst="straightConnector1">
              <a:avLst/>
            </a:prstGeom>
            <a:noFill/>
            <a:ln cap="flat" cmpd="sng" w="11747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1"/>
            <p:cNvCxnSpPr/>
            <p:nvPr/>
          </p:nvCxnSpPr>
          <p:spPr>
            <a:xfrm rot="10800000">
              <a:off x="6124776" y="5225010"/>
              <a:ext cx="324185" cy="0"/>
            </a:xfrm>
            <a:prstGeom prst="straightConnector1">
              <a:avLst/>
            </a:prstGeom>
            <a:noFill/>
            <a:ln cap="flat" cmpd="sng" w="11747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8" name="Google Shape;158;p1"/>
            <p:cNvSpPr/>
            <p:nvPr/>
          </p:nvSpPr>
          <p:spPr>
            <a:xfrm>
              <a:off x="6395742" y="54101"/>
              <a:ext cx="513058" cy="20651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7F7F7F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8811" y="352699"/>
            <a:ext cx="8126550" cy="66489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"/>
          <p:cNvCxnSpPr/>
          <p:nvPr/>
        </p:nvCxnSpPr>
        <p:spPr>
          <a:xfrm>
            <a:off x="3635829" y="505097"/>
            <a:ext cx="86650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2"/>
          <p:cNvCxnSpPr/>
          <p:nvPr/>
        </p:nvCxnSpPr>
        <p:spPr>
          <a:xfrm rot="10800000">
            <a:off x="4502332" y="505097"/>
            <a:ext cx="0" cy="72281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" name="Google Shape;167;p2"/>
          <p:cNvCxnSpPr/>
          <p:nvPr/>
        </p:nvCxnSpPr>
        <p:spPr>
          <a:xfrm>
            <a:off x="4502332" y="1227909"/>
            <a:ext cx="74458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" name="Google Shape;168;p2"/>
          <p:cNvCxnSpPr/>
          <p:nvPr/>
        </p:nvCxnSpPr>
        <p:spPr>
          <a:xfrm rot="10800000">
            <a:off x="5277395" y="1227909"/>
            <a:ext cx="0" cy="78812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2"/>
          <p:cNvCxnSpPr/>
          <p:nvPr/>
        </p:nvCxnSpPr>
        <p:spPr>
          <a:xfrm>
            <a:off x="5351417" y="2042161"/>
            <a:ext cx="74458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2"/>
          <p:cNvCxnSpPr/>
          <p:nvPr/>
        </p:nvCxnSpPr>
        <p:spPr>
          <a:xfrm rot="10800000">
            <a:off x="6096000" y="2042161"/>
            <a:ext cx="0" cy="72281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1" name="Google Shape;171;p2"/>
          <p:cNvCxnSpPr/>
          <p:nvPr/>
        </p:nvCxnSpPr>
        <p:spPr>
          <a:xfrm>
            <a:off x="7846421" y="4336871"/>
            <a:ext cx="74458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2" name="Google Shape;172;p2"/>
          <p:cNvCxnSpPr/>
          <p:nvPr/>
        </p:nvCxnSpPr>
        <p:spPr>
          <a:xfrm rot="10800000">
            <a:off x="8591004" y="4336871"/>
            <a:ext cx="0" cy="7707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3" name="Google Shape;173;p2"/>
          <p:cNvCxnSpPr/>
          <p:nvPr/>
        </p:nvCxnSpPr>
        <p:spPr>
          <a:xfrm rot="10800000">
            <a:off x="3635829" y="505097"/>
            <a:ext cx="0" cy="46024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" name="Google Shape;174;p2"/>
          <p:cNvCxnSpPr/>
          <p:nvPr/>
        </p:nvCxnSpPr>
        <p:spPr>
          <a:xfrm>
            <a:off x="3635829" y="5107577"/>
            <a:ext cx="495517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2"/>
          <p:cNvCxnSpPr/>
          <p:nvPr/>
        </p:nvCxnSpPr>
        <p:spPr>
          <a:xfrm>
            <a:off x="6927668" y="3572693"/>
            <a:ext cx="87956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2"/>
          <p:cNvCxnSpPr/>
          <p:nvPr/>
        </p:nvCxnSpPr>
        <p:spPr>
          <a:xfrm rot="10800000">
            <a:off x="7807232" y="3585756"/>
            <a:ext cx="0" cy="7707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2"/>
          <p:cNvCxnSpPr/>
          <p:nvPr/>
        </p:nvCxnSpPr>
        <p:spPr>
          <a:xfrm>
            <a:off x="6074227" y="2806337"/>
            <a:ext cx="87956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8" name="Google Shape;178;p2"/>
          <p:cNvCxnSpPr/>
          <p:nvPr/>
        </p:nvCxnSpPr>
        <p:spPr>
          <a:xfrm rot="10800000">
            <a:off x="6953791" y="2819400"/>
            <a:ext cx="0" cy="7707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p2"/>
          <p:cNvSpPr txBox="1"/>
          <p:nvPr/>
        </p:nvSpPr>
        <p:spPr>
          <a:xfrm>
            <a:off x="10189029" y="992777"/>
            <a:ext cx="222068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some frame and improve the visualization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96" y="110837"/>
            <a:ext cx="3570759" cy="3598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2634" y="110836"/>
            <a:ext cx="3570759" cy="3598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51430" y="0"/>
            <a:ext cx="3639873" cy="366776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"/>
          <p:cNvSpPr txBox="1"/>
          <p:nvPr/>
        </p:nvSpPr>
        <p:spPr>
          <a:xfrm>
            <a:off x="574766" y="4232366"/>
            <a:ext cx="950976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example of the features that are OVERLAPPED  (just sample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belive that these are important (I said it 100s times)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as you think as I refuse to keep arguing about the content.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 txBox="1"/>
          <p:nvPr/>
        </p:nvSpPr>
        <p:spPr>
          <a:xfrm>
            <a:off x="836023" y="5865223"/>
            <a:ext cx="112552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I said I think the insights from the process are far more interesting than the ‘result’ of this is indeed interesting that a random clinical doctor shared with us.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2025-01-08T20:07:42Z</dcterms:created>
  <dc:creator>Michal Linial</dc:creator>
</cp:coreProperties>
</file>