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4" r:id="rId17"/>
    <p:sldId id="275" r:id="rId18"/>
    <p:sldId id="276" r:id="rId19"/>
    <p:sldId id="271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7" r:id="rId31"/>
    <p:sldId id="286" r:id="rId32"/>
    <p:sldId id="290" r:id="rId33"/>
    <p:sldId id="289" r:id="rId34"/>
    <p:sldId id="288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43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EB35D9-C1DA-4300-B767-75B8835FFE3F}" type="datetimeFigureOut">
              <a:rPr lang="zh-TW" altLang="en-US" smtClean="0"/>
              <a:pPr/>
              <a:t>2011/7/28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2A39D3-5572-4553-9ED6-ED7ADA548B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1143000"/>
            <a:ext cx="7772400" cy="250600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Register Machines and a Computability Problem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496"/>
            <a:ext cx="7772400" cy="1199704"/>
          </a:xfrm>
        </p:spPr>
        <p:txBody>
          <a:bodyPr/>
          <a:lstStyle/>
          <a:p>
            <a:pPr algn="l"/>
            <a:r>
              <a:rPr lang="en-US" altLang="zh-TW" dirty="0" smtClean="0"/>
              <a:t>Date: 7/27</a:t>
            </a:r>
          </a:p>
          <a:p>
            <a:pPr algn="l"/>
            <a:r>
              <a:rPr lang="en-US" altLang="zh-TW" dirty="0" smtClean="0"/>
              <a:t>Speaker: </a:t>
            </a:r>
            <a:r>
              <a:rPr lang="en-US" altLang="zh-TW" dirty="0" err="1" smtClean="0"/>
              <a:t>Linisac</a:t>
            </a:r>
            <a:r>
              <a:rPr lang="en-US" altLang="zh-TW" dirty="0" smtClean="0"/>
              <a:t> Wu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9749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= e THEN L ELSE L0 OR…OR </a:t>
            </a:r>
            <a:r>
              <a:rPr lang="en-US" altLang="zh-TW" dirty="0" err="1" smtClean="0"/>
              <a:t>Lr</a:t>
            </a:r>
            <a:endParaRPr lang="zh-TW" altLang="en-US" dirty="0"/>
          </a:p>
        </p:txBody>
      </p:sp>
      <p:sp>
        <p:nvSpPr>
          <p:cNvPr id="4" name="Horizontal Scroll 3"/>
          <p:cNvSpPr/>
          <p:nvPr/>
        </p:nvSpPr>
        <p:spPr>
          <a:xfrm rot="5400000">
            <a:off x="1333500" y="876300"/>
            <a:ext cx="3886200" cy="59436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8194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 I0</a:t>
            </a:r>
          </a:p>
          <a:p>
            <a:r>
              <a:rPr lang="en-US" altLang="zh-TW" sz="2400" dirty="0" smtClean="0"/>
              <a:t>1 I1</a:t>
            </a:r>
          </a:p>
          <a:p>
            <a:r>
              <a:rPr lang="en-US" altLang="zh-TW" sz="2400" dirty="0" smtClean="0"/>
              <a:t>2 I2</a:t>
            </a:r>
          </a:p>
          <a:p>
            <a:r>
              <a:rPr lang="en-US" altLang="zh-TW" sz="2400" dirty="0" smtClean="0"/>
              <a:t>3 IF R2 = e THEN 4 ELSE 0 OR 1</a:t>
            </a:r>
          </a:p>
          <a:p>
            <a:r>
              <a:rPr lang="en-US" altLang="zh-TW" sz="2400" dirty="0" smtClean="0"/>
              <a:t>4 I4</a:t>
            </a:r>
          </a:p>
          <a:p>
            <a:r>
              <a:rPr lang="en-US" altLang="zh-TW" sz="2400" dirty="0" smtClean="0"/>
              <a:t>5 HALT</a:t>
            </a:r>
            <a:endParaRPr lang="zh-TW" altLang="en-US" sz="2400" dirty="0"/>
          </a:p>
        </p:txBody>
      </p:sp>
      <p:sp>
        <p:nvSpPr>
          <p:cNvPr id="6" name="Isosceles Triangle 5"/>
          <p:cNvSpPr/>
          <p:nvPr/>
        </p:nvSpPr>
        <p:spPr>
          <a:xfrm rot="5400000">
            <a:off x="190500" y="3924300"/>
            <a:ext cx="381000" cy="4572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ube 6"/>
          <p:cNvSpPr/>
          <p:nvPr/>
        </p:nvSpPr>
        <p:spPr>
          <a:xfrm>
            <a:off x="5943600" y="2438400"/>
            <a:ext cx="3048000" cy="914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43600" y="2743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a0 a1 </a:t>
            </a:r>
            <a:r>
              <a:rPr lang="en-US" altLang="zh-TW" sz="3600" dirty="0" err="1" smtClean="0"/>
              <a:t>a1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a1</a:t>
            </a:r>
            <a:endParaRPr lang="zh-TW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1752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R2</a:t>
            </a:r>
            <a:endParaRPr lang="zh-TW" altLang="en-US" sz="3600" dirty="0"/>
          </a:p>
        </p:txBody>
      </p:sp>
      <p:sp>
        <p:nvSpPr>
          <p:cNvPr id="10" name="Flowchart: Connector 9"/>
          <p:cNvSpPr/>
          <p:nvPr/>
        </p:nvSpPr>
        <p:spPr>
          <a:xfrm>
            <a:off x="8001000" y="2743200"/>
            <a:ext cx="609600" cy="609600"/>
          </a:xfrm>
          <a:prstGeom prst="flowChartConnector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257800" y="3886200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6172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Assuming A = {a0, a1}.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1166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abbreviation for</a:t>
            </a:r>
          </a:p>
          <a:p>
            <a:r>
              <a:rPr lang="en-US" altLang="zh-TW" dirty="0" smtClean="0"/>
              <a:t>IF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= e THEN L ELSE L OR… OR L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GOTO L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</a:t>
            </a:r>
            <a:endParaRPr lang="zh-TW" altLang="en-US" dirty="0"/>
          </a:p>
        </p:txBody>
      </p:sp>
      <p:sp>
        <p:nvSpPr>
          <p:cNvPr id="7" name="Cube 6"/>
          <p:cNvSpPr/>
          <p:nvPr/>
        </p:nvSpPr>
        <p:spPr>
          <a:xfrm>
            <a:off x="685800" y="1905000"/>
            <a:ext cx="3200400" cy="18288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Action Button: Forward or Next 7">
            <a:hlinkClick r:id="" action="ppaction://hlinkshowjump?jump=nextslide" highlightClick="1"/>
          </p:cNvPr>
          <p:cNvSpPr/>
          <p:nvPr/>
        </p:nvSpPr>
        <p:spPr>
          <a:xfrm>
            <a:off x="2362200" y="3276600"/>
            <a:ext cx="381000" cy="381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Bevel 8"/>
          <p:cNvSpPr/>
          <p:nvPr/>
        </p:nvSpPr>
        <p:spPr>
          <a:xfrm>
            <a:off x="1219200" y="3276600"/>
            <a:ext cx="457200" cy="457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5146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1905000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output tape</a:t>
            </a:r>
            <a:endParaRPr lang="zh-TW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219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register machine</a:t>
            </a:r>
            <a:endParaRPr lang="zh-TW" altLang="en-US" sz="2800" dirty="0"/>
          </a:p>
        </p:txBody>
      </p:sp>
      <p:sp>
        <p:nvSpPr>
          <p:cNvPr id="13" name="Cube 12"/>
          <p:cNvSpPr/>
          <p:nvPr/>
        </p:nvSpPr>
        <p:spPr>
          <a:xfrm>
            <a:off x="2590800" y="4800600"/>
            <a:ext cx="5562600" cy="1828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Cube 13"/>
          <p:cNvSpPr/>
          <p:nvPr/>
        </p:nvSpPr>
        <p:spPr>
          <a:xfrm>
            <a:off x="2286000" y="2438400"/>
            <a:ext cx="1295400" cy="381000"/>
          </a:xfrm>
          <a:prstGeom prst="cub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981200" y="2133600"/>
            <a:ext cx="1828800" cy="914400"/>
          </a:xfrm>
          <a:prstGeom prst="flowChartConnector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723900" y="3848100"/>
            <a:ext cx="3124200" cy="6096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6"/>
            <a:endCxn id="13" idx="5"/>
          </p:cNvCxnSpPr>
          <p:nvPr/>
        </p:nvCxnSpPr>
        <p:spPr>
          <a:xfrm>
            <a:off x="3810000" y="2590800"/>
            <a:ext cx="4343400" cy="289560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9400" y="5334000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a0  </a:t>
            </a:r>
            <a:r>
              <a:rPr lang="en-US" altLang="zh-TW" sz="6600" dirty="0" err="1" smtClean="0"/>
              <a:t>a0</a:t>
            </a:r>
            <a:r>
              <a:rPr lang="en-US" altLang="zh-TW" sz="6600" dirty="0" smtClean="0"/>
              <a:t>  a1</a:t>
            </a:r>
            <a:endParaRPr lang="zh-TW" altLang="en-US" sz="6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43000" y="5445204"/>
            <a:ext cx="175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R0</a:t>
            </a:r>
            <a:endParaRPr lang="zh-TW" altLang="en-US" sz="6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5540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a1</a:t>
            </a:r>
            <a:endParaRPr lang="zh-TW" alt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5540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a0</a:t>
            </a:r>
            <a:endParaRPr lang="zh-TW" alt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4876800" y="25540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a0</a:t>
            </a:r>
            <a:endParaRPr lang="zh-TW" altLang="en-US" sz="3600" dirty="0"/>
          </a:p>
        </p:txBody>
      </p:sp>
      <p:sp>
        <p:nvSpPr>
          <p:cNvPr id="26" name="Oval 25"/>
          <p:cNvSpPr/>
          <p:nvPr/>
        </p:nvSpPr>
        <p:spPr>
          <a:xfrm>
            <a:off x="2819400" y="5257800"/>
            <a:ext cx="1219200" cy="12192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Oval 26"/>
          <p:cNvSpPr/>
          <p:nvPr/>
        </p:nvSpPr>
        <p:spPr>
          <a:xfrm>
            <a:off x="4343400" y="5257800"/>
            <a:ext cx="1219200" cy="12192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Oval 27"/>
          <p:cNvSpPr/>
          <p:nvPr/>
        </p:nvSpPr>
        <p:spPr>
          <a:xfrm>
            <a:off x="5791200" y="5257800"/>
            <a:ext cx="1219200" cy="1219200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HALT</a:t>
            </a:r>
            <a:endParaRPr lang="zh-TW" altLang="en-US" dirty="0"/>
          </a:p>
        </p:txBody>
      </p:sp>
      <p:sp>
        <p:nvSpPr>
          <p:cNvPr id="4" name="Cube 3"/>
          <p:cNvSpPr/>
          <p:nvPr/>
        </p:nvSpPr>
        <p:spPr>
          <a:xfrm>
            <a:off x="1371600" y="2286000"/>
            <a:ext cx="5486400" cy="3352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Bevel 5"/>
          <p:cNvSpPr/>
          <p:nvPr/>
        </p:nvSpPr>
        <p:spPr>
          <a:xfrm>
            <a:off x="2209800" y="5105400"/>
            <a:ext cx="533400" cy="533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Action Button: Forward or Next 6">
            <a:hlinkClick r:id="" action="ppaction://hlinkshowjump?jump=nextslide" highlightClick="1"/>
          </p:cNvPr>
          <p:cNvSpPr/>
          <p:nvPr/>
        </p:nvSpPr>
        <p:spPr>
          <a:xfrm>
            <a:off x="4419600" y="5105400"/>
            <a:ext cx="533400" cy="5334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5181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ON/OFF</a:t>
            </a:r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60198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State = </a:t>
            </a:r>
            <a:endParaRPr lang="zh-TW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602998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ON</a:t>
            </a:r>
            <a:endParaRPr lang="zh-TW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60198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OFF</a:t>
            </a:r>
            <a:endParaRPr lang="zh-TW" alt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0" grpId="1"/>
      <p:bldP spid="11" grpId="1"/>
      <p:bldP spid="1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program is a finite sequence of pairs of the form:</a:t>
            </a:r>
          </a:p>
          <a:p>
            <a:pPr>
              <a:buNone/>
            </a:pPr>
            <a:r>
              <a:rPr lang="en-US" altLang="zh-TW" dirty="0" smtClean="0"/>
              <a:t>               &lt;(</a:t>
            </a:r>
            <a:r>
              <a:rPr lang="en-US" altLang="zh-TW" dirty="0" smtClean="0"/>
              <a:t>0, I0), (1, I1), (2, I2), </a:t>
            </a:r>
            <a:r>
              <a:rPr lang="en-US" altLang="zh-TW" dirty="0" smtClean="0"/>
              <a:t>…&gt;,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where e</a:t>
            </a:r>
            <a:r>
              <a:rPr lang="en-US" altLang="zh-TW" dirty="0" smtClean="0"/>
              <a:t>ach </a:t>
            </a:r>
            <a:r>
              <a:rPr lang="en-US" altLang="zh-TW" dirty="0" smtClean="0"/>
              <a:t>pair (L, I) consists of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i="1" dirty="0" smtClean="0"/>
              <a:t>label</a:t>
            </a:r>
            <a:r>
              <a:rPr lang="en-US" altLang="zh-TW" dirty="0" smtClean="0"/>
              <a:t> L, and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i="1" dirty="0" smtClean="0"/>
              <a:t>instruction</a:t>
            </a:r>
            <a:r>
              <a:rPr lang="en-US" altLang="zh-TW" dirty="0" smtClean="0"/>
              <a:t> I.</a:t>
            </a:r>
          </a:p>
          <a:p>
            <a:r>
              <a:rPr lang="en-US" altLang="zh-TW" dirty="0" smtClean="0"/>
              <a:t>More precisely, if a program is of length n, then</a:t>
            </a:r>
          </a:p>
          <a:p>
            <a:pPr lvl="1"/>
            <a:r>
              <a:rPr lang="en-US" altLang="zh-TW" dirty="0" smtClean="0"/>
              <a:t>the last pair is (n – 1, HALT</a:t>
            </a:r>
            <a:r>
              <a:rPr lang="en-US" altLang="zh-TW" dirty="0" smtClean="0"/>
              <a:t>),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all labels are within the range 0 ~ n – 1</a:t>
            </a:r>
            <a:r>
              <a:rPr lang="en-US" altLang="zh-TW" dirty="0" smtClean="0"/>
              <a:t>, and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HALT occurs nowhere except in the last pair.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Program? (Concluded)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6248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Assuming the alphabet fixed.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Initially, all registers are empty, except R0, which may contain the </a:t>
            </a:r>
            <a:r>
              <a:rPr lang="en-US" altLang="zh-TW" i="1" dirty="0" smtClean="0"/>
              <a:t>input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We say a register machine M executes a program P (perhaps with input I) if</a:t>
            </a:r>
          </a:p>
          <a:p>
            <a:pPr lvl="1"/>
            <a:r>
              <a:rPr lang="en-US" altLang="zh-TW" dirty="0" smtClean="0"/>
              <a:t>it starts with this initial configuration, and</a:t>
            </a:r>
          </a:p>
          <a:p>
            <a:pPr lvl="1"/>
            <a:r>
              <a:rPr lang="en-US" altLang="zh-TW" dirty="0" smtClean="0"/>
              <a:t>the program inside it is P.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Execution of Register Machines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 IF R0 = e THEN 9 ELSE 1 OR 5</a:t>
            </a:r>
          </a:p>
          <a:p>
            <a:r>
              <a:rPr lang="en-US" altLang="zh-TW" dirty="0" smtClean="0"/>
              <a:t>1 SUB R0 a0</a:t>
            </a:r>
          </a:p>
          <a:p>
            <a:r>
              <a:rPr lang="en-US" altLang="zh-TW" dirty="0" smtClean="0"/>
              <a:t>2 ADD R1 a0</a:t>
            </a:r>
          </a:p>
          <a:p>
            <a:r>
              <a:rPr lang="en-US" altLang="zh-TW" dirty="0" smtClean="0"/>
              <a:t>3 ADD R2 a0</a:t>
            </a:r>
          </a:p>
          <a:p>
            <a:r>
              <a:rPr lang="en-US" altLang="zh-TW" dirty="0" smtClean="0"/>
              <a:t>4 GOTO 0</a:t>
            </a:r>
          </a:p>
          <a:p>
            <a:r>
              <a:rPr lang="en-US" altLang="zh-TW" dirty="0" smtClean="0"/>
              <a:t>5 SUB R0 a1</a:t>
            </a:r>
          </a:p>
          <a:p>
            <a:r>
              <a:rPr lang="en-US" altLang="zh-TW" dirty="0" smtClean="0"/>
              <a:t>6 ADD R1 a1</a:t>
            </a:r>
          </a:p>
          <a:p>
            <a:r>
              <a:rPr lang="en-US" altLang="zh-TW" dirty="0" smtClean="0"/>
              <a:t>7 ADD R2 a1</a:t>
            </a:r>
          </a:p>
          <a:p>
            <a:r>
              <a:rPr lang="en-US" altLang="zh-TW" dirty="0" smtClean="0"/>
              <a:t>8 GOTO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Sample Program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6096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Assuming A = {a0, a1}.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9 IF R1 = e THEN 16 ELSE 10 OR 13</a:t>
            </a:r>
          </a:p>
          <a:p>
            <a:r>
              <a:rPr lang="en-US" altLang="zh-TW" dirty="0" smtClean="0"/>
              <a:t>10 SUB R1 a0</a:t>
            </a:r>
          </a:p>
          <a:p>
            <a:r>
              <a:rPr lang="en-US" altLang="zh-TW" dirty="0" smtClean="0"/>
              <a:t>11 ADD R0 a0</a:t>
            </a:r>
          </a:p>
          <a:p>
            <a:r>
              <a:rPr lang="en-US" altLang="zh-TW" dirty="0" smtClean="0"/>
              <a:t>12 GOTO 9</a:t>
            </a:r>
          </a:p>
          <a:p>
            <a:r>
              <a:rPr lang="en-US" altLang="zh-TW" dirty="0" smtClean="0"/>
              <a:t>13 SUB R1 a1</a:t>
            </a:r>
          </a:p>
          <a:p>
            <a:r>
              <a:rPr lang="en-US" altLang="zh-TW" dirty="0" smtClean="0"/>
              <a:t>14 ADD R0 a1</a:t>
            </a:r>
          </a:p>
          <a:p>
            <a:r>
              <a:rPr lang="en-US" altLang="zh-TW" dirty="0" smtClean="0"/>
              <a:t>15 GOTO 9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Sample Program (Continued)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16 IF R2 = e THEN 23 ELSE 17 OR 20</a:t>
            </a:r>
          </a:p>
          <a:p>
            <a:r>
              <a:rPr lang="en-US" altLang="zh-TW" dirty="0" smtClean="0"/>
              <a:t>17 SUB R2 a0</a:t>
            </a:r>
          </a:p>
          <a:p>
            <a:r>
              <a:rPr lang="en-US" altLang="zh-TW" dirty="0" smtClean="0"/>
              <a:t>18 ADD R0 a0</a:t>
            </a:r>
          </a:p>
          <a:p>
            <a:r>
              <a:rPr lang="en-US" altLang="zh-TW" dirty="0" smtClean="0"/>
              <a:t>19 GOTO 16</a:t>
            </a:r>
          </a:p>
          <a:p>
            <a:r>
              <a:rPr lang="en-US" altLang="zh-TW" dirty="0" smtClean="0"/>
              <a:t>20 SUB R2 a1</a:t>
            </a:r>
          </a:p>
          <a:p>
            <a:r>
              <a:rPr lang="en-US" altLang="zh-TW" dirty="0" smtClean="0"/>
              <a:t>21 ADD R0 a1</a:t>
            </a:r>
          </a:p>
          <a:p>
            <a:r>
              <a:rPr lang="en-US" altLang="zh-TW" dirty="0" smtClean="0"/>
              <a:t>22 GOTO 16</a:t>
            </a:r>
          </a:p>
          <a:p>
            <a:r>
              <a:rPr lang="en-US" altLang="zh-TW" dirty="0" smtClean="0"/>
              <a:t>23 HALT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Sample Program (Concluded)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W be a subset of A*, i.e. a set of (finite) strings over the alphabet A.</a:t>
            </a:r>
          </a:p>
          <a:p>
            <a:r>
              <a:rPr lang="en-US" altLang="zh-TW" dirty="0" smtClean="0"/>
              <a:t>A program P is said to be a </a:t>
            </a:r>
            <a:r>
              <a:rPr lang="en-US" altLang="zh-TW" i="1" dirty="0" smtClean="0"/>
              <a:t>decision program</a:t>
            </a:r>
            <a:r>
              <a:rPr lang="en-US" altLang="zh-TW" dirty="0" smtClean="0"/>
              <a:t> for W if</a:t>
            </a:r>
          </a:p>
          <a:p>
            <a:pPr lvl="1"/>
            <a:r>
              <a:rPr lang="en-US" altLang="zh-TW" dirty="0" smtClean="0"/>
              <a:t>for all s in W, an M executing P with input s halts with R0 = e (“yes”), and</a:t>
            </a:r>
          </a:p>
          <a:p>
            <a:pPr lvl="1"/>
            <a:r>
              <a:rPr lang="en-US" altLang="zh-TW" dirty="0" smtClean="0"/>
              <a:t>for all s not in W, M executing P with s halts with R0 </a:t>
            </a:r>
            <a:r>
              <a:rPr lang="en-US" altLang="zh-TW" dirty="0" smtClean="0">
                <a:sym typeface="Symbol"/>
              </a:rPr>
              <a:t> e (“no”).</a:t>
            </a:r>
          </a:p>
          <a:p>
            <a:r>
              <a:rPr lang="en-US" altLang="zh-TW" dirty="0" smtClean="0">
                <a:sym typeface="Symbol"/>
              </a:rPr>
              <a:t>If there is a decision program for W, then we say W is </a:t>
            </a:r>
            <a:r>
              <a:rPr lang="en-US" altLang="zh-TW" i="1" dirty="0" smtClean="0">
                <a:sym typeface="Symbol"/>
              </a:rPr>
              <a:t>decidable</a:t>
            </a:r>
            <a:r>
              <a:rPr lang="en-US" altLang="zh-TW" dirty="0" smtClean="0">
                <a:sym typeface="Symbol"/>
              </a:rPr>
              <a:t>.</a:t>
            </a:r>
            <a:endParaRPr lang="en-US" altLang="zh-TW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Classes of Programs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What Is a Register Machine?</a:t>
            </a:r>
          </a:p>
          <a:p>
            <a:r>
              <a:rPr lang="en-US" altLang="zh-TW" dirty="0" smtClean="0"/>
              <a:t>Execution of Register Machines</a:t>
            </a:r>
          </a:p>
          <a:p>
            <a:r>
              <a:rPr lang="en-US" altLang="zh-TW" dirty="0" smtClean="0"/>
              <a:t>A Sample Program</a:t>
            </a:r>
          </a:p>
          <a:p>
            <a:r>
              <a:rPr lang="en-US" altLang="zh-TW" dirty="0" smtClean="0"/>
              <a:t>Some Classes of Programs</a:t>
            </a:r>
          </a:p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Uncomputable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Let f: A* </a:t>
            </a:r>
            <a:r>
              <a:rPr lang="en-US" altLang="zh-TW" dirty="0" smtClean="0">
                <a:sym typeface="Symbol"/>
              </a:rPr>
              <a:t> A* be a function.</a:t>
            </a:r>
          </a:p>
          <a:p>
            <a:r>
              <a:rPr lang="en-US" altLang="zh-TW" dirty="0" smtClean="0">
                <a:sym typeface="Symbol"/>
              </a:rPr>
              <a:t>We say a program P </a:t>
            </a:r>
            <a:r>
              <a:rPr lang="en-US" altLang="zh-TW" i="1" dirty="0" smtClean="0">
                <a:sym typeface="Symbol"/>
              </a:rPr>
              <a:t>computes</a:t>
            </a:r>
            <a:r>
              <a:rPr lang="en-US" altLang="zh-TW" dirty="0" smtClean="0">
                <a:sym typeface="Symbol"/>
              </a:rPr>
              <a:t> f if</a:t>
            </a:r>
          </a:p>
          <a:p>
            <a:pPr lvl="1"/>
            <a:r>
              <a:rPr lang="en-US" altLang="zh-TW" dirty="0" smtClean="0">
                <a:sym typeface="Symbol"/>
              </a:rPr>
              <a:t>for all s in A*, an M executing P halts with R0 = f(s).</a:t>
            </a:r>
          </a:p>
          <a:p>
            <a:r>
              <a:rPr lang="en-US" altLang="zh-TW" dirty="0" smtClean="0">
                <a:sym typeface="Symbol"/>
              </a:rPr>
              <a:t>Given an f: A*  A*, we say f is </a:t>
            </a:r>
            <a:r>
              <a:rPr lang="en-US" altLang="zh-TW" i="1" dirty="0" smtClean="0">
                <a:sym typeface="Symbol"/>
              </a:rPr>
              <a:t>computable</a:t>
            </a:r>
            <a:r>
              <a:rPr lang="en-US" altLang="zh-TW" dirty="0" smtClean="0">
                <a:sym typeface="Symbol"/>
              </a:rPr>
              <a:t> if there is a program P that computes f.</a:t>
            </a:r>
          </a:p>
          <a:p>
            <a:r>
              <a:rPr lang="en-US" altLang="zh-TW" dirty="0" smtClean="0">
                <a:sym typeface="Symbol"/>
              </a:rPr>
              <a:t>The sample program mentioned earlier is one that computes</a:t>
            </a:r>
          </a:p>
          <a:p>
            <a:pPr>
              <a:buNone/>
            </a:pPr>
            <a:r>
              <a:rPr lang="en-US" altLang="zh-TW" dirty="0" smtClean="0">
                <a:sym typeface="Symbol"/>
              </a:rPr>
              <a:t>                    f</a:t>
            </a:r>
            <a:r>
              <a:rPr lang="en-US" altLang="zh-TW" dirty="0" smtClean="0">
                <a:sym typeface="Symbol"/>
              </a:rPr>
              <a:t>: A*  A*, f(s) = ss.</a:t>
            </a:r>
          </a:p>
          <a:p>
            <a:pPr lvl="1"/>
            <a:r>
              <a:rPr lang="en-US" altLang="zh-TW" dirty="0" smtClean="0">
                <a:sym typeface="Symbol"/>
              </a:rPr>
              <a:t>For example, f(a0a1) = a0a1a0a1.</a:t>
            </a:r>
          </a:p>
          <a:p>
            <a:pPr lvl="1"/>
            <a:r>
              <a:rPr lang="en-US" altLang="zh-TW" dirty="0" smtClean="0">
                <a:sym typeface="Symbol"/>
              </a:rPr>
              <a:t>f is thus computable.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Some Classes of Programs (Concluded)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However, the function f in previous slide is no longer computable if the conditional jump instruction is to be replaced by</a:t>
            </a:r>
          </a:p>
          <a:p>
            <a:r>
              <a:rPr lang="en-US" altLang="zh-TW" dirty="0" smtClean="0"/>
              <a:t>IF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= e THEN L ELSE L’: If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is empty, then jump to L, otherwise jump to L’.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Uncomputable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5334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Assuming A = {a0, a1}.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02291"/>
          </a:xfrm>
        </p:spPr>
        <p:txBody>
          <a:bodyPr/>
          <a:lstStyle/>
          <a:p>
            <a:r>
              <a:rPr lang="en-US" altLang="zh-TW" dirty="0" smtClean="0"/>
              <a:t>In this new setting, the following set is </a:t>
            </a:r>
            <a:r>
              <a:rPr lang="en-US" altLang="zh-TW" dirty="0" err="1" smtClean="0"/>
              <a:t>undecidable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   U </a:t>
            </a:r>
            <a:r>
              <a:rPr lang="en-US" altLang="zh-TW" dirty="0" smtClean="0"/>
              <a:t>= {s | s is a string of length &lt;= 1 over A }</a:t>
            </a:r>
          </a:p>
          <a:p>
            <a:pPr>
              <a:buNone/>
            </a:pPr>
            <a:r>
              <a:rPr lang="en-US" altLang="zh-TW" dirty="0" smtClean="0"/>
              <a:t>      </a:t>
            </a:r>
            <a:r>
              <a:rPr lang="en-US" altLang="zh-TW" dirty="0" smtClean="0"/>
              <a:t>= {e, a0, a1}.</a:t>
            </a:r>
          </a:p>
          <a:p>
            <a:r>
              <a:rPr lang="en-US" altLang="zh-TW" dirty="0" smtClean="0"/>
              <a:t>If </a:t>
            </a:r>
            <a:r>
              <a:rPr lang="en-US" altLang="zh-TW" dirty="0" smtClean="0"/>
              <a:t>P’ </a:t>
            </a:r>
            <a:r>
              <a:rPr lang="en-US" altLang="zh-TW" dirty="0" smtClean="0"/>
              <a:t>decides it, then we have that for all s in A*,</a:t>
            </a:r>
          </a:p>
          <a:p>
            <a:pPr lvl="1"/>
            <a:r>
              <a:rPr lang="en-US" altLang="zh-TW" dirty="0" smtClean="0"/>
              <a:t>i</a:t>
            </a:r>
            <a:r>
              <a:rPr lang="en-US" altLang="zh-TW" dirty="0" smtClean="0"/>
              <a:t>f </a:t>
            </a:r>
            <a:r>
              <a:rPr lang="en-US" altLang="zh-TW" dirty="0" smtClean="0"/>
              <a:t>s is in U, then M executing </a:t>
            </a:r>
            <a:r>
              <a:rPr lang="en-US" altLang="zh-TW" dirty="0" smtClean="0"/>
              <a:t>P’ </a:t>
            </a:r>
            <a:r>
              <a:rPr lang="en-US" altLang="zh-TW" dirty="0" smtClean="0"/>
              <a:t>with input s halts with R0 = e;</a:t>
            </a:r>
          </a:p>
          <a:p>
            <a:pPr lvl="1"/>
            <a:r>
              <a:rPr lang="en-US" altLang="zh-TW" dirty="0" smtClean="0"/>
              <a:t>otherwise it halts with R0 </a:t>
            </a:r>
            <a:r>
              <a:rPr lang="en-US" altLang="zh-TW" dirty="0" smtClean="0">
                <a:sym typeface="Symbol"/>
              </a:rPr>
              <a:t> e.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Undecidable</a:t>
            </a:r>
            <a:r>
              <a:rPr lang="en-US" altLang="zh-TW" dirty="0" smtClean="0"/>
              <a:t> Set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altLang="zh-TW" dirty="0" smtClean="0"/>
              <a:t>Run the 4 register machines simultaneously.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Undecidable</a:t>
            </a:r>
            <a:r>
              <a:rPr lang="en-US" altLang="zh-TW" dirty="0" smtClean="0"/>
              <a:t> Set (Continued)</a:t>
            </a:r>
            <a:endParaRPr lang="zh-TW" alt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62000" y="2286000"/>
            <a:ext cx="3200400" cy="1600200"/>
            <a:chOff x="762000" y="1981200"/>
            <a:chExt cx="3200400" cy="1600200"/>
          </a:xfrm>
        </p:grpSpPr>
        <p:grpSp>
          <p:nvGrpSpPr>
            <p:cNvPr id="9" name="Group 8"/>
            <p:cNvGrpSpPr/>
            <p:nvPr/>
          </p:nvGrpSpPr>
          <p:grpSpPr>
            <a:xfrm>
              <a:off x="762000" y="1981200"/>
              <a:ext cx="3200400" cy="1600200"/>
              <a:chOff x="762000" y="1981200"/>
              <a:chExt cx="3200400" cy="1600200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762000" y="1981200"/>
                <a:ext cx="3200400" cy="1600200"/>
              </a:xfrm>
              <a:prstGeom prst="cub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Bevel 4"/>
              <p:cNvSpPr/>
              <p:nvPr/>
            </p:nvSpPr>
            <p:spPr>
              <a:xfrm>
                <a:off x="1295400" y="3276600"/>
                <a:ext cx="304800" cy="304800"/>
              </a:xfrm>
              <a:prstGeom prst="beve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Action Button: Forward or Next 5">
                <a:hlinkClick r:id="" action="ppaction://hlinkshowjump?jump=nextslide" highlightClick="1"/>
              </p:cNvPr>
              <p:cNvSpPr/>
              <p:nvPr/>
            </p:nvSpPr>
            <p:spPr>
              <a:xfrm>
                <a:off x="2743200" y="3276600"/>
                <a:ext cx="304800" cy="304800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Horizontal Scroll 6"/>
              <p:cNvSpPr/>
              <p:nvPr/>
            </p:nvSpPr>
            <p:spPr>
              <a:xfrm rot="5400000">
                <a:off x="914400" y="2514600"/>
                <a:ext cx="685800" cy="533400"/>
              </a:xfrm>
              <a:prstGeom prst="horizont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Cube 7"/>
              <p:cNvSpPr/>
              <p:nvPr/>
            </p:nvSpPr>
            <p:spPr>
              <a:xfrm>
                <a:off x="1905000" y="2590800"/>
                <a:ext cx="1828800" cy="457200"/>
              </a:xfrm>
              <a:prstGeom prst="cub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905000" y="26670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a0</a:t>
              </a:r>
              <a:endParaRPr lang="zh-TW" alt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53000" y="2286000"/>
            <a:ext cx="3200400" cy="1600200"/>
            <a:chOff x="762000" y="1981200"/>
            <a:chExt cx="3200400" cy="1600200"/>
          </a:xfrm>
        </p:grpSpPr>
        <p:grpSp>
          <p:nvGrpSpPr>
            <p:cNvPr id="31" name="Group 8"/>
            <p:cNvGrpSpPr/>
            <p:nvPr/>
          </p:nvGrpSpPr>
          <p:grpSpPr>
            <a:xfrm>
              <a:off x="762000" y="1981200"/>
              <a:ext cx="3200400" cy="1600200"/>
              <a:chOff x="762000" y="1981200"/>
              <a:chExt cx="3200400" cy="1600200"/>
            </a:xfrm>
          </p:grpSpPr>
          <p:sp>
            <p:nvSpPr>
              <p:cNvPr id="33" name="Cube 32"/>
              <p:cNvSpPr/>
              <p:nvPr/>
            </p:nvSpPr>
            <p:spPr>
              <a:xfrm>
                <a:off x="762000" y="1981200"/>
                <a:ext cx="3200400" cy="1600200"/>
              </a:xfrm>
              <a:prstGeom prst="cub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Bevel 33"/>
              <p:cNvSpPr/>
              <p:nvPr/>
            </p:nvSpPr>
            <p:spPr>
              <a:xfrm>
                <a:off x="1295400" y="3276600"/>
                <a:ext cx="304800" cy="304800"/>
              </a:xfrm>
              <a:prstGeom prst="beve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Action Button: Forward or Next 34">
                <a:hlinkClick r:id="" action="ppaction://hlinkshowjump?jump=nextslide" highlightClick="1"/>
              </p:cNvPr>
              <p:cNvSpPr/>
              <p:nvPr/>
            </p:nvSpPr>
            <p:spPr>
              <a:xfrm>
                <a:off x="2743200" y="3276600"/>
                <a:ext cx="304800" cy="304800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Horizontal Scroll 35"/>
              <p:cNvSpPr/>
              <p:nvPr/>
            </p:nvSpPr>
            <p:spPr>
              <a:xfrm rot="5400000">
                <a:off x="914400" y="2514600"/>
                <a:ext cx="685800" cy="533400"/>
              </a:xfrm>
              <a:prstGeom prst="horizont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Cube 36"/>
              <p:cNvSpPr/>
              <p:nvPr/>
            </p:nvSpPr>
            <p:spPr>
              <a:xfrm>
                <a:off x="1905000" y="2590800"/>
                <a:ext cx="1828800" cy="457200"/>
              </a:xfrm>
              <a:prstGeom prst="cub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905000" y="26670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a0 a1</a:t>
              </a:r>
              <a:endParaRPr lang="zh-TW" alt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2000" y="4191000"/>
            <a:ext cx="3200400" cy="1600200"/>
            <a:chOff x="762000" y="1981200"/>
            <a:chExt cx="3200400" cy="1600200"/>
          </a:xfrm>
        </p:grpSpPr>
        <p:grpSp>
          <p:nvGrpSpPr>
            <p:cNvPr id="39" name="Group 8"/>
            <p:cNvGrpSpPr/>
            <p:nvPr/>
          </p:nvGrpSpPr>
          <p:grpSpPr>
            <a:xfrm>
              <a:off x="762000" y="1981200"/>
              <a:ext cx="3200400" cy="1600200"/>
              <a:chOff x="762000" y="1981200"/>
              <a:chExt cx="3200400" cy="1600200"/>
            </a:xfrm>
          </p:grpSpPr>
          <p:sp>
            <p:nvSpPr>
              <p:cNvPr id="41" name="Cube 40"/>
              <p:cNvSpPr/>
              <p:nvPr/>
            </p:nvSpPr>
            <p:spPr>
              <a:xfrm>
                <a:off x="762000" y="1981200"/>
                <a:ext cx="3200400" cy="1600200"/>
              </a:xfrm>
              <a:prstGeom prst="cub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Bevel 41"/>
              <p:cNvSpPr/>
              <p:nvPr/>
            </p:nvSpPr>
            <p:spPr>
              <a:xfrm>
                <a:off x="1295400" y="3276600"/>
                <a:ext cx="304800" cy="304800"/>
              </a:xfrm>
              <a:prstGeom prst="beve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Action Button: Forward or Next 42">
                <a:hlinkClick r:id="" action="ppaction://hlinkshowjump?jump=nextslide" highlightClick="1"/>
              </p:cNvPr>
              <p:cNvSpPr/>
              <p:nvPr/>
            </p:nvSpPr>
            <p:spPr>
              <a:xfrm>
                <a:off x="2743200" y="3276600"/>
                <a:ext cx="304800" cy="304800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Horizontal Scroll 43"/>
              <p:cNvSpPr/>
              <p:nvPr/>
            </p:nvSpPr>
            <p:spPr>
              <a:xfrm rot="5400000">
                <a:off x="914400" y="2514600"/>
                <a:ext cx="685800" cy="533400"/>
              </a:xfrm>
              <a:prstGeom prst="horizont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Cube 44"/>
              <p:cNvSpPr/>
              <p:nvPr/>
            </p:nvSpPr>
            <p:spPr>
              <a:xfrm>
                <a:off x="1905000" y="2590800"/>
                <a:ext cx="1828800" cy="457200"/>
              </a:xfrm>
              <a:prstGeom prst="cub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905000" y="26670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53000" y="4191000"/>
            <a:ext cx="3200400" cy="1600200"/>
            <a:chOff x="762000" y="1981200"/>
            <a:chExt cx="3200400" cy="1600200"/>
          </a:xfrm>
        </p:grpSpPr>
        <p:grpSp>
          <p:nvGrpSpPr>
            <p:cNvPr id="55" name="Group 8"/>
            <p:cNvGrpSpPr/>
            <p:nvPr/>
          </p:nvGrpSpPr>
          <p:grpSpPr>
            <a:xfrm>
              <a:off x="762000" y="1981200"/>
              <a:ext cx="3200400" cy="1600200"/>
              <a:chOff x="762000" y="1981200"/>
              <a:chExt cx="3200400" cy="1600200"/>
            </a:xfrm>
          </p:grpSpPr>
          <p:sp>
            <p:nvSpPr>
              <p:cNvPr id="57" name="Cube 56"/>
              <p:cNvSpPr/>
              <p:nvPr/>
            </p:nvSpPr>
            <p:spPr>
              <a:xfrm>
                <a:off x="762000" y="1981200"/>
                <a:ext cx="3200400" cy="1600200"/>
              </a:xfrm>
              <a:prstGeom prst="cub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Bevel 57"/>
              <p:cNvSpPr/>
              <p:nvPr/>
            </p:nvSpPr>
            <p:spPr>
              <a:xfrm>
                <a:off x="1295400" y="3276600"/>
                <a:ext cx="304800" cy="304800"/>
              </a:xfrm>
              <a:prstGeom prst="beve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Action Button: Forward or Next 58">
                <a:hlinkClick r:id="" action="ppaction://hlinkshowjump?jump=nextslide" highlightClick="1"/>
              </p:cNvPr>
              <p:cNvSpPr/>
              <p:nvPr/>
            </p:nvSpPr>
            <p:spPr>
              <a:xfrm>
                <a:off x="2743200" y="3276600"/>
                <a:ext cx="304800" cy="304800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Horizontal Scroll 59"/>
              <p:cNvSpPr/>
              <p:nvPr/>
            </p:nvSpPr>
            <p:spPr>
              <a:xfrm rot="5400000">
                <a:off x="914400" y="2514600"/>
                <a:ext cx="685800" cy="533400"/>
              </a:xfrm>
              <a:prstGeom prst="horizont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Cube 60"/>
              <p:cNvSpPr/>
              <p:nvPr/>
            </p:nvSpPr>
            <p:spPr>
              <a:xfrm>
                <a:off x="1905000" y="2590800"/>
                <a:ext cx="1828800" cy="457200"/>
              </a:xfrm>
              <a:prstGeom prst="cub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905000" y="26670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a1 a0</a:t>
              </a:r>
              <a:endParaRPr lang="zh-TW" altLang="en-US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Undecidable</a:t>
            </a:r>
            <a:r>
              <a:rPr lang="en-US" altLang="zh-TW" dirty="0" smtClean="0"/>
              <a:t> Set (Continued)</a:t>
            </a:r>
            <a:endParaRPr lang="zh-TW" altLang="en-US" dirty="0"/>
          </a:p>
        </p:txBody>
      </p:sp>
      <p:grpSp>
        <p:nvGrpSpPr>
          <p:cNvPr id="13" name="Group 8"/>
          <p:cNvGrpSpPr/>
          <p:nvPr/>
        </p:nvGrpSpPr>
        <p:grpSpPr>
          <a:xfrm>
            <a:off x="762000" y="4191000"/>
            <a:ext cx="3200400" cy="1600200"/>
            <a:chOff x="762000" y="1981200"/>
            <a:chExt cx="3200400" cy="1600200"/>
          </a:xfrm>
        </p:grpSpPr>
        <p:sp>
          <p:nvSpPr>
            <p:cNvPr id="15" name="Cube 14"/>
            <p:cNvSpPr/>
            <p:nvPr/>
          </p:nvSpPr>
          <p:spPr>
            <a:xfrm>
              <a:off x="762000" y="1981200"/>
              <a:ext cx="3200400" cy="1600200"/>
            </a:xfrm>
            <a:prstGeom prst="cub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Bevel 15"/>
            <p:cNvSpPr/>
            <p:nvPr/>
          </p:nvSpPr>
          <p:spPr>
            <a:xfrm>
              <a:off x="1295400" y="3276600"/>
              <a:ext cx="304800" cy="3048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Action Button: Forward or Next 16">
              <a:hlinkClick r:id="" action="ppaction://hlinkshowjump?jump=nextslide" highlightClick="1"/>
            </p:cNvPr>
            <p:cNvSpPr/>
            <p:nvPr/>
          </p:nvSpPr>
          <p:spPr>
            <a:xfrm>
              <a:off x="2743200" y="3276600"/>
              <a:ext cx="304800" cy="3048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Horizontal Scroll 17"/>
            <p:cNvSpPr/>
            <p:nvPr/>
          </p:nvSpPr>
          <p:spPr>
            <a:xfrm rot="5400000">
              <a:off x="914400" y="2514600"/>
              <a:ext cx="685800" cy="533400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1905000" y="2590800"/>
              <a:ext cx="1828800" cy="457200"/>
            </a:xfrm>
            <a:prstGeom prst="cub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05000" y="4876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a1</a:t>
            </a:r>
            <a:endParaRPr lang="zh-TW" altLang="en-US" dirty="0"/>
          </a:p>
        </p:txBody>
      </p:sp>
      <p:grpSp>
        <p:nvGrpSpPr>
          <p:cNvPr id="21" name="Group 8"/>
          <p:cNvGrpSpPr/>
          <p:nvPr/>
        </p:nvGrpSpPr>
        <p:grpSpPr>
          <a:xfrm>
            <a:off x="762000" y="2362200"/>
            <a:ext cx="3200400" cy="1600200"/>
            <a:chOff x="762000" y="1981200"/>
            <a:chExt cx="3200400" cy="1600200"/>
          </a:xfrm>
        </p:grpSpPr>
        <p:sp>
          <p:nvSpPr>
            <p:cNvPr id="23" name="Cube 22"/>
            <p:cNvSpPr/>
            <p:nvPr/>
          </p:nvSpPr>
          <p:spPr>
            <a:xfrm>
              <a:off x="762000" y="1981200"/>
              <a:ext cx="3200400" cy="1600200"/>
            </a:xfrm>
            <a:prstGeom prst="cub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Bevel 23"/>
            <p:cNvSpPr/>
            <p:nvPr/>
          </p:nvSpPr>
          <p:spPr>
            <a:xfrm>
              <a:off x="1295400" y="3276600"/>
              <a:ext cx="304800" cy="3048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Action Button: Forward or Next 24">
              <a:hlinkClick r:id="" action="ppaction://hlinkshowjump?jump=nextslide" highlightClick="1"/>
            </p:cNvPr>
            <p:cNvSpPr/>
            <p:nvPr/>
          </p:nvSpPr>
          <p:spPr>
            <a:xfrm>
              <a:off x="2743200" y="3276600"/>
              <a:ext cx="304800" cy="3048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Horizontal Scroll 25"/>
            <p:cNvSpPr/>
            <p:nvPr/>
          </p:nvSpPr>
          <p:spPr>
            <a:xfrm rot="5400000">
              <a:off x="914400" y="2514600"/>
              <a:ext cx="685800" cy="533400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1905000" y="2590800"/>
              <a:ext cx="1828800" cy="457200"/>
            </a:xfrm>
            <a:prstGeom prst="cub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05000" y="3048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a0</a:t>
            </a:r>
            <a:endParaRPr lang="zh-TW" altLang="en-US" dirty="0"/>
          </a:p>
        </p:txBody>
      </p:sp>
      <p:sp>
        <p:nvSpPr>
          <p:cNvPr id="28" name="Horizontal Scroll 27"/>
          <p:cNvSpPr/>
          <p:nvPr/>
        </p:nvSpPr>
        <p:spPr>
          <a:xfrm rot="5400000">
            <a:off x="4457700" y="2095500"/>
            <a:ext cx="4038600" cy="33528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10200" y="2819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L0 SUB R0 a0</a:t>
            </a:r>
            <a:endParaRPr lang="zh-TW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41103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L1 SUB R0 a1</a:t>
            </a:r>
            <a:endParaRPr lang="zh-TW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772400" y="21336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P’</a:t>
            </a:r>
            <a:endParaRPr lang="zh-TW" altLang="en-US" sz="4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2" grpId="0"/>
      <p:bldP spid="22" grpId="1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altLang="zh-TW" dirty="0" smtClean="0"/>
              <a:t>The 4 machines suffer the same changes until either</a:t>
            </a:r>
          </a:p>
          <a:p>
            <a:pPr lvl="1"/>
            <a:r>
              <a:rPr lang="en-US" altLang="zh-TW" dirty="0" smtClean="0"/>
              <a:t>L0 SUB R0 a0, or</a:t>
            </a:r>
          </a:p>
          <a:p>
            <a:pPr lvl="1"/>
            <a:r>
              <a:rPr lang="en-US" altLang="zh-TW" dirty="0" smtClean="0"/>
              <a:t>L1 SUB R0 a1</a:t>
            </a:r>
          </a:p>
          <a:p>
            <a:pPr>
              <a:buNone/>
            </a:pPr>
            <a:r>
              <a:rPr lang="en-US" altLang="zh-TW" dirty="0" smtClean="0"/>
              <a:t>  is reached so that, one of the 2 machines carrying input a0 and a1, has its R0 cleared.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Undecidable</a:t>
            </a:r>
            <a:r>
              <a:rPr lang="en-US" altLang="zh-TW" dirty="0" smtClean="0"/>
              <a:t> Set (Continued)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altLang="zh-TW" dirty="0" smtClean="0"/>
              <a:t>If L0 SUB R0 a0 is reached first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Undecidable</a:t>
            </a:r>
            <a:r>
              <a:rPr lang="en-US" altLang="zh-TW" dirty="0" smtClean="0"/>
              <a:t> Set (Continued)</a:t>
            </a:r>
            <a:endParaRPr lang="zh-TW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3352800"/>
            <a:ext cx="3200400" cy="1600200"/>
            <a:chOff x="762000" y="1981200"/>
            <a:chExt cx="3200400" cy="1600200"/>
          </a:xfrm>
        </p:grpSpPr>
        <p:grpSp>
          <p:nvGrpSpPr>
            <p:cNvPr id="5" name="Group 8"/>
            <p:cNvGrpSpPr/>
            <p:nvPr/>
          </p:nvGrpSpPr>
          <p:grpSpPr>
            <a:xfrm>
              <a:off x="762000" y="1981200"/>
              <a:ext cx="3200400" cy="1600200"/>
              <a:chOff x="762000" y="1981200"/>
              <a:chExt cx="3200400" cy="1600200"/>
            </a:xfrm>
          </p:grpSpPr>
          <p:sp>
            <p:nvSpPr>
              <p:cNvPr id="7" name="Cube 6"/>
              <p:cNvSpPr/>
              <p:nvPr/>
            </p:nvSpPr>
            <p:spPr>
              <a:xfrm>
                <a:off x="762000" y="1981200"/>
                <a:ext cx="3200400" cy="1600200"/>
              </a:xfrm>
              <a:prstGeom prst="cub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Bevel 7"/>
              <p:cNvSpPr/>
              <p:nvPr/>
            </p:nvSpPr>
            <p:spPr>
              <a:xfrm>
                <a:off x="1295400" y="3276600"/>
                <a:ext cx="304800" cy="304800"/>
              </a:xfrm>
              <a:prstGeom prst="beve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Action Button: Forward or Next 8">
                <a:hlinkClick r:id="" action="ppaction://hlinkshowjump?jump=nextslide" highlightClick="1"/>
              </p:cNvPr>
              <p:cNvSpPr/>
              <p:nvPr/>
            </p:nvSpPr>
            <p:spPr>
              <a:xfrm>
                <a:off x="2743200" y="3276600"/>
                <a:ext cx="304800" cy="304800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Horizontal Scroll 9"/>
              <p:cNvSpPr/>
              <p:nvPr/>
            </p:nvSpPr>
            <p:spPr>
              <a:xfrm rot="5400000">
                <a:off x="914400" y="2514600"/>
                <a:ext cx="685800" cy="533400"/>
              </a:xfrm>
              <a:prstGeom prst="horizont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Cube 10"/>
              <p:cNvSpPr/>
              <p:nvPr/>
            </p:nvSpPr>
            <p:spPr>
              <a:xfrm>
                <a:off x="1905000" y="2590800"/>
                <a:ext cx="1828800" cy="457200"/>
              </a:xfrm>
              <a:prstGeom prst="cub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05000" y="26670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</p:grpSp>
      <p:grpSp>
        <p:nvGrpSpPr>
          <p:cNvPr id="13" name="Group 8"/>
          <p:cNvGrpSpPr/>
          <p:nvPr/>
        </p:nvGrpSpPr>
        <p:grpSpPr>
          <a:xfrm>
            <a:off x="4953000" y="3352800"/>
            <a:ext cx="3200400" cy="1600200"/>
            <a:chOff x="762000" y="1981200"/>
            <a:chExt cx="3200400" cy="1600200"/>
          </a:xfrm>
        </p:grpSpPr>
        <p:sp>
          <p:nvSpPr>
            <p:cNvPr id="15" name="Cube 14"/>
            <p:cNvSpPr/>
            <p:nvPr/>
          </p:nvSpPr>
          <p:spPr>
            <a:xfrm>
              <a:off x="762000" y="1981200"/>
              <a:ext cx="3200400" cy="1600200"/>
            </a:xfrm>
            <a:prstGeom prst="cub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Bevel 15"/>
            <p:cNvSpPr/>
            <p:nvPr/>
          </p:nvSpPr>
          <p:spPr>
            <a:xfrm>
              <a:off x="1295400" y="3276600"/>
              <a:ext cx="304800" cy="3048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Action Button: Forward or Next 16">
              <a:hlinkClick r:id="" action="ppaction://hlinkshowjump?jump=nextslide" highlightClick="1"/>
            </p:cNvPr>
            <p:cNvSpPr/>
            <p:nvPr/>
          </p:nvSpPr>
          <p:spPr>
            <a:xfrm>
              <a:off x="2743200" y="3276600"/>
              <a:ext cx="304800" cy="3048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Horizontal Scroll 17"/>
            <p:cNvSpPr/>
            <p:nvPr/>
          </p:nvSpPr>
          <p:spPr>
            <a:xfrm rot="5400000">
              <a:off x="914400" y="2514600"/>
              <a:ext cx="685800" cy="533400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1905000" y="2590800"/>
              <a:ext cx="1828800" cy="457200"/>
            </a:xfrm>
            <a:prstGeom prst="cub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00" y="4038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a1 </a:t>
            </a:r>
            <a:endParaRPr lang="zh-TW" alt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2895600" y="1676400"/>
            <a:ext cx="609600" cy="6096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3200" y="4038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a0 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altLang="zh-TW" dirty="0" smtClean="0"/>
              <a:t>If L0 SUB R0 a1 is reached first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Undecidable</a:t>
            </a:r>
            <a:r>
              <a:rPr lang="en-US" altLang="zh-TW" dirty="0" smtClean="0"/>
              <a:t> Set (Concluded)</a:t>
            </a:r>
            <a:endParaRPr lang="zh-TW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3352800"/>
            <a:ext cx="3200400" cy="1600200"/>
            <a:chOff x="762000" y="1981200"/>
            <a:chExt cx="3200400" cy="1600200"/>
          </a:xfrm>
        </p:grpSpPr>
        <p:grpSp>
          <p:nvGrpSpPr>
            <p:cNvPr id="5" name="Group 8"/>
            <p:cNvGrpSpPr/>
            <p:nvPr/>
          </p:nvGrpSpPr>
          <p:grpSpPr>
            <a:xfrm>
              <a:off x="762000" y="1981200"/>
              <a:ext cx="3200400" cy="1600200"/>
              <a:chOff x="762000" y="1981200"/>
              <a:chExt cx="3200400" cy="1600200"/>
            </a:xfrm>
          </p:grpSpPr>
          <p:sp>
            <p:nvSpPr>
              <p:cNvPr id="7" name="Cube 6"/>
              <p:cNvSpPr/>
              <p:nvPr/>
            </p:nvSpPr>
            <p:spPr>
              <a:xfrm>
                <a:off x="762000" y="1981200"/>
                <a:ext cx="3200400" cy="1600200"/>
              </a:xfrm>
              <a:prstGeom prst="cube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Bevel 7"/>
              <p:cNvSpPr/>
              <p:nvPr/>
            </p:nvSpPr>
            <p:spPr>
              <a:xfrm>
                <a:off x="1295400" y="3276600"/>
                <a:ext cx="304800" cy="304800"/>
              </a:xfrm>
              <a:prstGeom prst="beve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Action Button: Forward or Next 8">
                <a:hlinkClick r:id="" action="ppaction://hlinkshowjump?jump=nextslide" highlightClick="1"/>
              </p:cNvPr>
              <p:cNvSpPr/>
              <p:nvPr/>
            </p:nvSpPr>
            <p:spPr>
              <a:xfrm>
                <a:off x="2743200" y="3276600"/>
                <a:ext cx="304800" cy="304800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Horizontal Scroll 9"/>
              <p:cNvSpPr/>
              <p:nvPr/>
            </p:nvSpPr>
            <p:spPr>
              <a:xfrm rot="5400000">
                <a:off x="914400" y="2514600"/>
                <a:ext cx="685800" cy="533400"/>
              </a:xfrm>
              <a:prstGeom prst="horizont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Cube 10"/>
              <p:cNvSpPr/>
              <p:nvPr/>
            </p:nvSpPr>
            <p:spPr>
              <a:xfrm>
                <a:off x="1905000" y="2590800"/>
                <a:ext cx="1828800" cy="457200"/>
              </a:xfrm>
              <a:prstGeom prst="cub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05000" y="2667000"/>
              <a:ext cx="838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a0</a:t>
              </a:r>
              <a:endParaRPr lang="zh-TW" altLang="en-US" dirty="0"/>
            </a:p>
          </p:txBody>
        </p:sp>
      </p:grpSp>
      <p:grpSp>
        <p:nvGrpSpPr>
          <p:cNvPr id="12" name="Group 8"/>
          <p:cNvGrpSpPr/>
          <p:nvPr/>
        </p:nvGrpSpPr>
        <p:grpSpPr>
          <a:xfrm>
            <a:off x="4953000" y="3352800"/>
            <a:ext cx="3200400" cy="1600200"/>
            <a:chOff x="762000" y="1981200"/>
            <a:chExt cx="3200400" cy="1600200"/>
          </a:xfrm>
        </p:grpSpPr>
        <p:sp>
          <p:nvSpPr>
            <p:cNvPr id="15" name="Cube 14"/>
            <p:cNvSpPr/>
            <p:nvPr/>
          </p:nvSpPr>
          <p:spPr>
            <a:xfrm>
              <a:off x="762000" y="1981200"/>
              <a:ext cx="3200400" cy="1600200"/>
            </a:xfrm>
            <a:prstGeom prst="cub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Bevel 15"/>
            <p:cNvSpPr/>
            <p:nvPr/>
          </p:nvSpPr>
          <p:spPr>
            <a:xfrm>
              <a:off x="1295400" y="3276600"/>
              <a:ext cx="304800" cy="3048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Action Button: Forward or Next 16">
              <a:hlinkClick r:id="" action="ppaction://hlinkshowjump?jump=nextslide" highlightClick="1"/>
            </p:cNvPr>
            <p:cNvSpPr/>
            <p:nvPr/>
          </p:nvSpPr>
          <p:spPr>
            <a:xfrm>
              <a:off x="2743200" y="3276600"/>
              <a:ext cx="304800" cy="3048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Horizontal Scroll 17"/>
            <p:cNvSpPr/>
            <p:nvPr/>
          </p:nvSpPr>
          <p:spPr>
            <a:xfrm rot="5400000">
              <a:off x="914400" y="2514600"/>
              <a:ext cx="685800" cy="533400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1905000" y="2590800"/>
              <a:ext cx="1828800" cy="457200"/>
            </a:xfrm>
            <a:prstGeom prst="cub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00" y="4038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a0</a:t>
            </a:r>
            <a:endParaRPr lang="zh-TW" alt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2895600" y="1676400"/>
            <a:ext cx="609600" cy="6096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53200" y="4038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a1 </a:t>
            </a:r>
            <a:endParaRPr lang="zh-TW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54864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Therefore U is </a:t>
            </a:r>
            <a:r>
              <a:rPr lang="en-US" altLang="zh-TW" sz="3600" dirty="0" err="1" smtClean="0"/>
              <a:t>undecidable</a:t>
            </a:r>
            <a:r>
              <a:rPr lang="en-US" altLang="zh-TW" sz="3600" dirty="0" smtClean="0"/>
              <a:t>.</a:t>
            </a:r>
            <a:endParaRPr lang="zh-TW" altLang="en-US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Recall that f: A* </a:t>
            </a:r>
            <a:r>
              <a:rPr lang="en-US" altLang="zh-TW" dirty="0" smtClean="0">
                <a:sym typeface="Symbol"/>
              </a:rPr>
              <a:t> A*, f(s) = ss.</a:t>
            </a:r>
          </a:p>
          <a:p>
            <a:pPr>
              <a:buNone/>
            </a:pPr>
            <a:endParaRPr lang="en-US" altLang="zh-TW" dirty="0" smtClean="0">
              <a:sym typeface="Symbol"/>
            </a:endParaRPr>
          </a:p>
          <a:p>
            <a:r>
              <a:rPr lang="en-US" altLang="zh-TW" dirty="0" smtClean="0">
                <a:sym typeface="Symbol"/>
              </a:rPr>
              <a:t>f(e) = e;</a:t>
            </a:r>
          </a:p>
          <a:p>
            <a:r>
              <a:rPr lang="en-US" altLang="zh-TW" dirty="0" smtClean="0">
                <a:sym typeface="Symbol"/>
              </a:rPr>
              <a:t>f(a0) = a0a0;</a:t>
            </a:r>
          </a:p>
          <a:p>
            <a:r>
              <a:rPr lang="en-US" altLang="zh-TW" dirty="0" smtClean="0">
                <a:sym typeface="Symbol"/>
              </a:rPr>
              <a:t>f(a1) = a1a1;</a:t>
            </a:r>
          </a:p>
          <a:p>
            <a:pPr>
              <a:buNone/>
            </a:pPr>
            <a:endParaRPr lang="en-US" altLang="zh-TW" dirty="0" smtClean="0">
              <a:sym typeface="Symbol"/>
            </a:endParaRPr>
          </a:p>
          <a:p>
            <a:r>
              <a:rPr lang="en-US" altLang="zh-TW" dirty="0" smtClean="0">
                <a:sym typeface="Symbol"/>
              </a:rPr>
              <a:t>f(a0a0) = a0a0a0a0;</a:t>
            </a:r>
          </a:p>
          <a:p>
            <a:r>
              <a:rPr lang="en-US" altLang="zh-TW" dirty="0" smtClean="0">
                <a:sym typeface="Symbol"/>
              </a:rPr>
              <a:t>f(a0a1) = a0a1a0a1;</a:t>
            </a:r>
          </a:p>
          <a:p>
            <a:r>
              <a:rPr lang="en-US" altLang="zh-TW" dirty="0" smtClean="0">
                <a:sym typeface="Symbol"/>
              </a:rPr>
              <a:t>f(a1a0) = a1a0a1a0;</a:t>
            </a:r>
          </a:p>
          <a:p>
            <a:r>
              <a:rPr lang="en-US" altLang="zh-TW" dirty="0" smtClean="0">
                <a:sym typeface="Symbol"/>
              </a:rPr>
              <a:t>f(a1a1) = a1a1a1a1.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Uncomputable</a:t>
            </a:r>
            <a:r>
              <a:rPr lang="en-US" altLang="zh-TW" dirty="0" smtClean="0"/>
              <a:t> Function (Continued)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Uncomputable</a:t>
            </a:r>
            <a:r>
              <a:rPr lang="en-US" altLang="zh-TW" dirty="0" smtClean="0"/>
              <a:t> Function (Continued)</a:t>
            </a:r>
            <a:endParaRPr lang="zh-TW" altLang="en-US" dirty="0"/>
          </a:p>
        </p:txBody>
      </p:sp>
      <p:sp>
        <p:nvSpPr>
          <p:cNvPr id="4" name="Horizontal Scroll 3"/>
          <p:cNvSpPr/>
          <p:nvPr/>
        </p:nvSpPr>
        <p:spPr>
          <a:xfrm rot="5400000">
            <a:off x="2400300" y="2171700"/>
            <a:ext cx="4343400" cy="38100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4012912" y="286991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ym typeface="Symbol"/>
              </a:rPr>
              <a:t></a:t>
            </a:r>
            <a:endParaRPr lang="zh-TW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429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 – 1 HALT</a:t>
            </a:r>
            <a:endParaRPr lang="zh-TW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429000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 – 1  SUB R0 a0</a:t>
            </a:r>
          </a:p>
          <a:p>
            <a:r>
              <a:rPr lang="en-US" altLang="zh-TW" sz="2400" dirty="0" smtClean="0"/>
              <a:t>n       SUB R0 a1</a:t>
            </a:r>
          </a:p>
          <a:p>
            <a:r>
              <a:rPr lang="en-US" altLang="zh-TW" sz="2400" dirty="0" smtClean="0"/>
              <a:t>n + 1 SUB R0 a1</a:t>
            </a:r>
          </a:p>
          <a:p>
            <a:r>
              <a:rPr lang="en-US" altLang="zh-TW" sz="2400" dirty="0" smtClean="0"/>
              <a:t>n + 2 SUB R0 a0</a:t>
            </a:r>
          </a:p>
          <a:p>
            <a:r>
              <a:rPr lang="en-US" altLang="zh-TW" sz="2400" dirty="0" smtClean="0"/>
              <a:t>n + 3 HALT</a:t>
            </a:r>
            <a:endParaRPr lang="zh-TW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2362200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/>
              <a:t>P</a:t>
            </a:r>
            <a:endParaRPr lang="zh-TW" alt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362200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/>
              <a:t>P’</a:t>
            </a:r>
            <a:endParaRPr lang="zh-TW" alt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12954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smtClean="0"/>
              <a:t>Say </a:t>
            </a:r>
            <a:r>
              <a:rPr lang="en-US" altLang="zh-TW" sz="3200" dirty="0" smtClean="0"/>
              <a:t>that P computes f.</a:t>
            </a:r>
            <a:endParaRPr lang="zh-TW" alt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have been so many computation models proposed thus far, among which are</a:t>
            </a:r>
          </a:p>
          <a:p>
            <a:pPr lvl="1"/>
            <a:r>
              <a:rPr lang="en-US" altLang="zh-TW" dirty="0" smtClean="0"/>
              <a:t>l</a:t>
            </a:r>
            <a:r>
              <a:rPr lang="en-US" altLang="zh-TW" dirty="0" smtClean="0"/>
              <a:t>ambda </a:t>
            </a:r>
            <a:r>
              <a:rPr lang="en-US" altLang="zh-TW" dirty="0" smtClean="0"/>
              <a:t>calculus, and</a:t>
            </a:r>
          </a:p>
          <a:p>
            <a:pPr lvl="1"/>
            <a:r>
              <a:rPr lang="en-US" altLang="zh-TW" dirty="0" smtClean="0"/>
              <a:t>Turing machine.</a:t>
            </a:r>
          </a:p>
          <a:p>
            <a:r>
              <a:rPr lang="en-US" altLang="zh-TW" dirty="0" smtClean="0"/>
              <a:t>In this topic, we introduce an interesting computation model, called </a:t>
            </a:r>
            <a:r>
              <a:rPr lang="en-US" altLang="zh-TW" i="1" dirty="0" smtClean="0"/>
              <a:t>register machines</a:t>
            </a:r>
            <a:r>
              <a:rPr lang="en-US" altLang="zh-TW" dirty="0" smtClean="0"/>
              <a:t>, of which the instructions resemble those of assembly languages.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altLang="zh-TW" dirty="0" smtClean="0"/>
              <a:t>Apply P’ to e, a0, a1, a0a0, a0a1, a1a0, a1a1.</a:t>
            </a:r>
          </a:p>
          <a:p>
            <a:r>
              <a:rPr lang="en-US" altLang="zh-TW" dirty="0" smtClean="0"/>
              <a:t>Before the (n – 1)</a:t>
            </a:r>
            <a:r>
              <a:rPr lang="en-US" altLang="zh-TW" dirty="0" err="1" smtClean="0"/>
              <a:t>st</a:t>
            </a:r>
            <a:r>
              <a:rPr lang="en-US" altLang="zh-TW" dirty="0" smtClean="0"/>
              <a:t> instruction is executed, the content in R0 is f(s) for input s. 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Uncomputable</a:t>
            </a:r>
            <a:r>
              <a:rPr lang="en-US" altLang="zh-TW" dirty="0" smtClean="0"/>
              <a:t> Function (Continued)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altLang="zh-TW" dirty="0" smtClean="0"/>
              <a:t>s = e</a:t>
            </a:r>
          </a:p>
          <a:p>
            <a:r>
              <a:rPr lang="en-US" altLang="zh-TW" dirty="0" smtClean="0"/>
              <a:t>s = a0</a:t>
            </a:r>
          </a:p>
          <a:p>
            <a:r>
              <a:rPr lang="en-US" altLang="zh-TW" dirty="0" smtClean="0"/>
              <a:t>s = a1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Uncomputable</a:t>
            </a:r>
            <a:r>
              <a:rPr lang="en-US" altLang="zh-TW" dirty="0" smtClean="0"/>
              <a:t> Function (Continued)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657600"/>
            <a:ext cx="381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e</a:t>
            </a:r>
            <a:endParaRPr lang="zh-TW" alt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1403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5975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41403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5975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0" y="1905000"/>
            <a:ext cx="3810000" cy="4343400"/>
            <a:chOff x="2667000" y="1905000"/>
            <a:chExt cx="3810000" cy="4343400"/>
          </a:xfrm>
        </p:grpSpPr>
        <p:sp>
          <p:nvSpPr>
            <p:cNvPr id="11" name="Horizontal Scroll 10"/>
            <p:cNvSpPr/>
            <p:nvPr/>
          </p:nvSpPr>
          <p:spPr>
            <a:xfrm rot="5400000">
              <a:off x="2400300" y="2171700"/>
              <a:ext cx="4343400" cy="3810000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76600" y="3429000"/>
              <a:ext cx="2667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n – 1  SUB R0 a0</a:t>
              </a:r>
            </a:p>
            <a:p>
              <a:r>
                <a:rPr lang="en-US" altLang="zh-TW" sz="2400" dirty="0" smtClean="0"/>
                <a:t>n       SUB R0 a1</a:t>
              </a:r>
            </a:p>
            <a:p>
              <a:r>
                <a:rPr lang="en-US" altLang="zh-TW" sz="2400" dirty="0" smtClean="0"/>
                <a:t>n + 1 SUB R0 a1</a:t>
              </a:r>
            </a:p>
            <a:p>
              <a:r>
                <a:rPr lang="en-US" altLang="zh-TW" sz="2400" dirty="0" smtClean="0"/>
                <a:t>n + 2 SUB R0 a0</a:t>
              </a:r>
            </a:p>
            <a:p>
              <a:r>
                <a:rPr lang="en-US" altLang="zh-TW" sz="2400" dirty="0" smtClean="0"/>
                <a:t>n + 3 HALT</a:t>
              </a:r>
              <a:endParaRPr lang="zh-TW" altLang="en-US" sz="2400" dirty="0"/>
            </a:p>
          </p:txBody>
        </p:sp>
      </p:grpSp>
      <p:sp>
        <p:nvSpPr>
          <p:cNvPr id="14" name="Isosceles Triangle 13"/>
          <p:cNvSpPr/>
          <p:nvPr/>
        </p:nvSpPr>
        <p:spPr>
          <a:xfrm rot="5400000">
            <a:off x="4533900" y="3429000"/>
            <a:ext cx="342900" cy="3429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Flowchart: Connector 14"/>
          <p:cNvSpPr/>
          <p:nvPr/>
        </p:nvSpPr>
        <p:spPr>
          <a:xfrm>
            <a:off x="7239000" y="3429000"/>
            <a:ext cx="457200" cy="4572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239000" y="3810000"/>
            <a:ext cx="457200" cy="4572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239000" y="4191000"/>
            <a:ext cx="457200" cy="4572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Flowchart: Connector 17"/>
          <p:cNvSpPr/>
          <p:nvPr/>
        </p:nvSpPr>
        <p:spPr>
          <a:xfrm>
            <a:off x="7239000" y="4495800"/>
            <a:ext cx="457200" cy="4572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66800" y="4140369"/>
            <a:ext cx="381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e</a:t>
            </a:r>
            <a:endParaRPr lang="zh-TW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4597569"/>
            <a:ext cx="381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e</a:t>
            </a:r>
            <a:endParaRPr lang="zh-TW" altLang="en-US" sz="27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1752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P’</a:t>
            </a:r>
            <a:endParaRPr lang="zh-TW" alt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 L -3.33333E-6 0.06389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6389 L 0.00209 0.1194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944 L 0.00209 0.17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altLang="zh-TW" dirty="0" smtClean="0"/>
              <a:t>s = a0a0</a:t>
            </a:r>
          </a:p>
          <a:p>
            <a:r>
              <a:rPr lang="en-US" altLang="zh-TW" dirty="0" smtClean="0"/>
              <a:t>s = a0a1</a:t>
            </a:r>
          </a:p>
          <a:p>
            <a:r>
              <a:rPr lang="en-US" altLang="zh-TW" dirty="0" smtClean="0"/>
              <a:t>s = a1a0</a:t>
            </a:r>
          </a:p>
          <a:p>
            <a:r>
              <a:rPr lang="en-US" altLang="zh-TW" dirty="0" smtClean="0"/>
              <a:t>s = a1a1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Uncomputable</a:t>
            </a:r>
            <a:r>
              <a:rPr lang="en-US" altLang="zh-TW" dirty="0" smtClean="0"/>
              <a:t> Function (Continued)</a:t>
            </a:r>
            <a:endParaRPr lang="zh-TW" altLang="en-US" dirty="0"/>
          </a:p>
        </p:txBody>
      </p:sp>
      <p:grpSp>
        <p:nvGrpSpPr>
          <p:cNvPr id="9" name="Group 12"/>
          <p:cNvGrpSpPr/>
          <p:nvPr/>
        </p:nvGrpSpPr>
        <p:grpSpPr>
          <a:xfrm>
            <a:off x="4572000" y="1905000"/>
            <a:ext cx="3810000" cy="4343400"/>
            <a:chOff x="2667000" y="1905000"/>
            <a:chExt cx="3810000" cy="4343400"/>
          </a:xfrm>
        </p:grpSpPr>
        <p:sp>
          <p:nvSpPr>
            <p:cNvPr id="11" name="Horizontal Scroll 10"/>
            <p:cNvSpPr/>
            <p:nvPr/>
          </p:nvSpPr>
          <p:spPr>
            <a:xfrm rot="5400000">
              <a:off x="2400300" y="2171700"/>
              <a:ext cx="4343400" cy="3810000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76600" y="3429000"/>
              <a:ext cx="2667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n – 1  SUB R0 a0</a:t>
              </a:r>
            </a:p>
            <a:p>
              <a:r>
                <a:rPr lang="en-US" altLang="zh-TW" sz="2400" dirty="0" smtClean="0"/>
                <a:t>n       SUB R0 a1</a:t>
              </a:r>
            </a:p>
            <a:p>
              <a:r>
                <a:rPr lang="en-US" altLang="zh-TW" sz="2400" dirty="0" smtClean="0"/>
                <a:t>n + 1 SUB R0 a1</a:t>
              </a:r>
            </a:p>
            <a:p>
              <a:r>
                <a:rPr lang="en-US" altLang="zh-TW" sz="2400" dirty="0" smtClean="0"/>
                <a:t>n + 2 SUB R0 a0</a:t>
              </a:r>
            </a:p>
            <a:p>
              <a:r>
                <a:rPr lang="en-US" altLang="zh-TW" sz="2400" dirty="0" smtClean="0"/>
                <a:t>n + 3 HALT</a:t>
              </a:r>
              <a:endParaRPr lang="zh-TW" altLang="en-US" sz="2400" dirty="0"/>
            </a:p>
          </p:txBody>
        </p:sp>
      </p:grpSp>
      <p:sp>
        <p:nvSpPr>
          <p:cNvPr id="14" name="Isosceles Triangle 13"/>
          <p:cNvSpPr/>
          <p:nvPr/>
        </p:nvSpPr>
        <p:spPr>
          <a:xfrm rot="5400000">
            <a:off x="4533900" y="3429000"/>
            <a:ext cx="342900" cy="3429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Flowchart: Connector 14"/>
          <p:cNvSpPr/>
          <p:nvPr/>
        </p:nvSpPr>
        <p:spPr>
          <a:xfrm>
            <a:off x="7239000" y="3429000"/>
            <a:ext cx="457200" cy="4572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239000" y="3810000"/>
            <a:ext cx="457200" cy="4572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239000" y="4191000"/>
            <a:ext cx="457200" cy="4572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Flowchart: Connector 17"/>
          <p:cNvSpPr/>
          <p:nvPr/>
        </p:nvSpPr>
        <p:spPr>
          <a:xfrm>
            <a:off x="7239000" y="4495800"/>
            <a:ext cx="457200" cy="457200"/>
          </a:xfrm>
          <a:prstGeom prst="flowChartConnector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66800" y="40641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40641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40641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25" name="TextBox 24"/>
          <p:cNvSpPr txBox="1"/>
          <p:nvPr/>
        </p:nvSpPr>
        <p:spPr>
          <a:xfrm>
            <a:off x="2895600" y="40386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1066800" y="51054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6800" y="45720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0" y="45720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5720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45720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0" y="51054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sp>
        <p:nvSpPr>
          <p:cNvPr id="32" name="TextBox 31"/>
          <p:cNvSpPr txBox="1"/>
          <p:nvPr/>
        </p:nvSpPr>
        <p:spPr>
          <a:xfrm>
            <a:off x="1066800" y="56643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sp>
        <p:nvSpPr>
          <p:cNvPr id="33" name="TextBox 32"/>
          <p:cNvSpPr txBox="1"/>
          <p:nvPr/>
        </p:nvSpPr>
        <p:spPr>
          <a:xfrm>
            <a:off x="1676400" y="56643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0" y="56643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sp>
        <p:nvSpPr>
          <p:cNvPr id="35" name="TextBox 34"/>
          <p:cNvSpPr txBox="1"/>
          <p:nvPr/>
        </p:nvSpPr>
        <p:spPr>
          <a:xfrm>
            <a:off x="2895600" y="5664369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a1</a:t>
            </a:r>
            <a:endParaRPr lang="zh-TW" altLang="en-US" sz="2700" dirty="0"/>
          </a:p>
        </p:txBody>
      </p:sp>
      <p:sp>
        <p:nvSpPr>
          <p:cNvPr id="36" name="TextBox 35"/>
          <p:cNvSpPr txBox="1"/>
          <p:nvPr/>
        </p:nvSpPr>
        <p:spPr>
          <a:xfrm>
            <a:off x="1676400" y="51054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5105400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a0</a:t>
            </a:r>
            <a:endParaRPr lang="zh-TW" altLang="en-US" sz="2700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25101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Not to mention strings of length &gt; 2!</a:t>
            </a:r>
            <a:endParaRPr lang="zh-TW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0" y="1752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/>
              <a:t>P’</a:t>
            </a:r>
            <a:endParaRPr lang="zh-TW" alt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 L -3.33333E-6 0.0638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6389 L 0.00209 0.1194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944 L 0.00209 0.1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/>
      <p:bldP spid="25" grpId="0"/>
      <p:bldP spid="28" grpId="0"/>
      <p:bldP spid="30" grpId="0"/>
      <p:bldP spid="31" grpId="0"/>
      <p:bldP spid="34" grpId="0"/>
      <p:bldP spid="35" grpId="0"/>
      <p:bldP spid="36" grpId="0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/>
          <a:lstStyle/>
          <a:p>
            <a:r>
              <a:rPr lang="en-US" altLang="zh-TW" dirty="0" smtClean="0"/>
              <a:t>We obtain a program, P’, that decides the set U!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</a:t>
            </a:r>
            <a:r>
              <a:rPr lang="en-US" altLang="zh-TW" dirty="0" err="1" smtClean="0"/>
              <a:t>Uncomputable</a:t>
            </a:r>
            <a:r>
              <a:rPr lang="en-US" altLang="zh-TW" dirty="0" smtClean="0"/>
              <a:t> Function (Concluded)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048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 contradiction.</a:t>
            </a:r>
            <a:endParaRPr lang="zh-TW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74398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Hence f is </a:t>
            </a:r>
            <a:r>
              <a:rPr lang="en-US" altLang="zh-TW" sz="2800" dirty="0" err="1" smtClean="0"/>
              <a:t>uncomputable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362201"/>
            <a:ext cx="7543800" cy="2667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/>
              <a:t>THANK YOU FOR ATTENTION!</a:t>
            </a:r>
            <a:endParaRPr lang="zh-TW" altLang="en-US" sz="6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Register Machine?</a:t>
            </a:r>
            <a:endParaRPr lang="zh-TW" altLang="en-US" dirty="0"/>
          </a:p>
        </p:txBody>
      </p:sp>
      <p:sp>
        <p:nvSpPr>
          <p:cNvPr id="5" name="Cube 4"/>
          <p:cNvSpPr/>
          <p:nvPr/>
        </p:nvSpPr>
        <p:spPr>
          <a:xfrm>
            <a:off x="228600" y="1981200"/>
            <a:ext cx="8534400" cy="44958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Cube 5"/>
          <p:cNvSpPr/>
          <p:nvPr/>
        </p:nvSpPr>
        <p:spPr>
          <a:xfrm>
            <a:off x="3200400" y="2590800"/>
            <a:ext cx="4953000" cy="762000"/>
          </a:xfrm>
          <a:prstGeom prst="cub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Cube 6"/>
          <p:cNvSpPr/>
          <p:nvPr/>
        </p:nvSpPr>
        <p:spPr>
          <a:xfrm>
            <a:off x="3200400" y="3505200"/>
            <a:ext cx="4953000" cy="762000"/>
          </a:xfrm>
          <a:prstGeom prst="cub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Cube 7"/>
          <p:cNvSpPr/>
          <p:nvPr/>
        </p:nvSpPr>
        <p:spPr>
          <a:xfrm>
            <a:off x="3200400" y="4343400"/>
            <a:ext cx="4953000" cy="762000"/>
          </a:xfrm>
          <a:prstGeom prst="cub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Horizontal Scroll 10"/>
          <p:cNvSpPr/>
          <p:nvPr/>
        </p:nvSpPr>
        <p:spPr>
          <a:xfrm rot="5400000">
            <a:off x="419100" y="2781300"/>
            <a:ext cx="2667000" cy="2895600"/>
          </a:xfrm>
          <a:prstGeom prst="horizontalScroll">
            <a:avLst>
              <a:gd name="adj" fmla="val 25000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Action Button: Forward or Next 11">
            <a:hlinkClick r:id="" action="ppaction://hlinkshowjump?jump=nextslide" highlightClick="1"/>
          </p:cNvPr>
          <p:cNvSpPr/>
          <p:nvPr/>
        </p:nvSpPr>
        <p:spPr>
          <a:xfrm>
            <a:off x="5867400" y="5791200"/>
            <a:ext cx="609600" cy="609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891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R0</a:t>
            </a:r>
            <a:endParaRPr lang="zh-TW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805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R1</a:t>
            </a:r>
            <a:endParaRPr lang="zh-TW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4643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R2</a:t>
            </a:r>
            <a:endParaRPr lang="zh-TW" altLang="en-US" sz="2400" dirty="0"/>
          </a:p>
        </p:txBody>
      </p:sp>
      <p:sp>
        <p:nvSpPr>
          <p:cNvPr id="18" name="Bevel 17"/>
          <p:cNvSpPr/>
          <p:nvPr/>
        </p:nvSpPr>
        <p:spPr>
          <a:xfrm>
            <a:off x="2057400" y="5791200"/>
            <a:ext cx="609600" cy="6096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38862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 ADD R0 a0</a:t>
            </a:r>
          </a:p>
          <a:p>
            <a:r>
              <a:rPr lang="en-US" altLang="zh-TW" dirty="0" smtClean="0"/>
              <a:t>1 PRINT</a:t>
            </a:r>
          </a:p>
          <a:p>
            <a:r>
              <a:rPr lang="en-US" altLang="zh-TW" dirty="0" smtClean="0"/>
              <a:t>2 HALT</a:t>
            </a:r>
          </a:p>
          <a:p>
            <a:endParaRPr lang="zh-TW" alt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5155912" y="530831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ym typeface="Symbol"/>
              </a:rPr>
              <a:t></a:t>
            </a:r>
            <a:endParaRPr lang="zh-TW" alt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594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ON/OFF</a:t>
            </a:r>
            <a:endParaRPr lang="zh-TW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43200" y="59436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program</a:t>
            </a:r>
            <a:endParaRPr lang="zh-TW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6800" y="2145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registers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register machine consists of</a:t>
            </a:r>
          </a:p>
          <a:p>
            <a:pPr lvl="1"/>
            <a:r>
              <a:rPr lang="en-US" altLang="zh-TW" dirty="0" smtClean="0"/>
              <a:t>a</a:t>
            </a:r>
            <a:r>
              <a:rPr lang="en-US" altLang="zh-TW" dirty="0" smtClean="0"/>
              <a:t>n </a:t>
            </a:r>
            <a:r>
              <a:rPr lang="en-US" altLang="zh-TW" dirty="0" smtClean="0"/>
              <a:t>infinite array of </a:t>
            </a:r>
            <a:r>
              <a:rPr lang="en-US" altLang="zh-TW" i="1" dirty="0" smtClean="0"/>
              <a:t>registers</a:t>
            </a:r>
            <a:r>
              <a:rPr lang="en-US" altLang="zh-TW" dirty="0" smtClean="0"/>
              <a:t>, and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Actually, they are stacks without limit on capacity.</a:t>
            </a:r>
          </a:p>
          <a:p>
            <a:pPr lvl="1"/>
            <a:r>
              <a:rPr lang="en-US" altLang="zh-TW" dirty="0" smtClean="0"/>
              <a:t>a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program.</a:t>
            </a:r>
          </a:p>
          <a:p>
            <a:r>
              <a:rPr lang="en-US" altLang="zh-TW" dirty="0" smtClean="0"/>
              <a:t>Additionally, an </a:t>
            </a:r>
            <a:r>
              <a:rPr lang="en-US" altLang="zh-TW" i="1" dirty="0" smtClean="0"/>
              <a:t>alphabet</a:t>
            </a:r>
            <a:r>
              <a:rPr lang="en-US" altLang="zh-TW" dirty="0" smtClean="0"/>
              <a:t> A (i.e. a set of </a:t>
            </a:r>
            <a:r>
              <a:rPr lang="en-US" altLang="zh-TW" i="1" dirty="0" smtClean="0"/>
              <a:t>characters</a:t>
            </a:r>
            <a:r>
              <a:rPr lang="en-US" altLang="zh-TW" dirty="0" smtClean="0"/>
              <a:t>) is associated with it.</a:t>
            </a:r>
          </a:p>
          <a:p>
            <a:pPr lvl="1"/>
            <a:r>
              <a:rPr lang="en-US" altLang="zh-TW" dirty="0" smtClean="0"/>
              <a:t>For example, A = {a0, a1, a2}.</a:t>
            </a:r>
          </a:p>
          <a:p>
            <a:r>
              <a:rPr lang="en-US" altLang="zh-TW" dirty="0" smtClean="0"/>
              <a:t>The </a:t>
            </a:r>
            <a:r>
              <a:rPr lang="en-US" altLang="zh-TW" i="1" dirty="0" smtClean="0"/>
              <a:t>state</a:t>
            </a:r>
            <a:r>
              <a:rPr lang="en-US" altLang="zh-TW" dirty="0" smtClean="0"/>
              <a:t> of a register machine is ON if it is running, and is OFF otherwise.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Register Machine?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4989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What Is a Program (for a register machine)?</a:t>
            </a:r>
            <a:endParaRPr lang="zh-TW" altLang="en-US" dirty="0"/>
          </a:p>
        </p:txBody>
      </p:sp>
      <p:sp>
        <p:nvSpPr>
          <p:cNvPr id="4" name="Horizontal Scroll 3"/>
          <p:cNvSpPr/>
          <p:nvPr/>
        </p:nvSpPr>
        <p:spPr>
          <a:xfrm rot="5400000">
            <a:off x="2705100" y="1409700"/>
            <a:ext cx="3276600" cy="53340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9718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 ADD R0 a0</a:t>
            </a:r>
          </a:p>
          <a:p>
            <a:r>
              <a:rPr lang="en-US" altLang="zh-TW" dirty="0" smtClean="0"/>
              <a:t>1 SUB R1 a0</a:t>
            </a:r>
          </a:p>
          <a:p>
            <a:r>
              <a:rPr lang="en-US" altLang="zh-TW" dirty="0" smtClean="0"/>
              <a:t>2 PRINT</a:t>
            </a:r>
          </a:p>
          <a:p>
            <a:r>
              <a:rPr lang="en-US" altLang="zh-TW" dirty="0" smtClean="0"/>
              <a:t>3 IF R1 = e THEN 4 ELSE 0 OR 1</a:t>
            </a:r>
          </a:p>
          <a:p>
            <a:r>
              <a:rPr lang="en-US" altLang="zh-TW" dirty="0" smtClean="0"/>
              <a:t>4 HALT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609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Assuming A = {a0, a1}.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5 </a:t>
            </a:r>
            <a:r>
              <a:rPr lang="en-US" altLang="zh-TW" dirty="0" smtClean="0"/>
              <a:t>instructions available in </a:t>
            </a:r>
            <a:r>
              <a:rPr lang="en-US" altLang="zh-TW" dirty="0" smtClean="0"/>
              <a:t>our model, assuming the alphabet A = {a0, …, 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}.</a:t>
            </a:r>
          </a:p>
          <a:p>
            <a:pPr lvl="1"/>
            <a:r>
              <a:rPr lang="en-US" altLang="zh-TW" dirty="0" smtClean="0"/>
              <a:t>ADD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aj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Push</a:t>
            </a:r>
            <a:r>
              <a:rPr lang="en-US" altLang="zh-TW" dirty="0" smtClean="0"/>
              <a:t> the character </a:t>
            </a:r>
            <a:r>
              <a:rPr lang="en-US" altLang="zh-TW" dirty="0" err="1" smtClean="0"/>
              <a:t>aj</a:t>
            </a:r>
            <a:r>
              <a:rPr lang="en-US" altLang="zh-TW" dirty="0" smtClean="0"/>
              <a:t> into register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SUB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aj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Pop</a:t>
            </a:r>
            <a:r>
              <a:rPr lang="en-US" altLang="zh-TW" dirty="0" smtClean="0"/>
              <a:t> the character </a:t>
            </a:r>
            <a:r>
              <a:rPr lang="en-US" altLang="zh-TW" dirty="0" err="1" smtClean="0"/>
              <a:t>aj</a:t>
            </a:r>
            <a:r>
              <a:rPr lang="en-US" altLang="zh-TW" dirty="0" smtClean="0"/>
              <a:t> from register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if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ends with </a:t>
            </a:r>
            <a:r>
              <a:rPr lang="en-US" altLang="zh-TW" dirty="0" err="1" smtClean="0"/>
              <a:t>aj</a:t>
            </a:r>
            <a:r>
              <a:rPr lang="en-US" altLang="zh-TW" dirty="0" smtClean="0"/>
              <a:t>, and leave it unchanged otherwise.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= e THEN L ELSE L0 OR… OR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: If the register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is empty, then jump to L; otherwise jump to </a:t>
            </a:r>
            <a:r>
              <a:rPr lang="en-US" altLang="zh-TW" dirty="0" err="1" smtClean="0"/>
              <a:t>Lj</a:t>
            </a:r>
            <a:r>
              <a:rPr lang="en-US" altLang="zh-TW" dirty="0" smtClean="0"/>
              <a:t> if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ends with the character </a:t>
            </a:r>
            <a:r>
              <a:rPr lang="en-US" altLang="zh-TW" dirty="0" err="1" smtClean="0"/>
              <a:t>aj</a:t>
            </a:r>
            <a:r>
              <a:rPr lang="en-US" altLang="zh-TW" dirty="0" smtClean="0"/>
              <a:t>. (Conditional </a:t>
            </a:r>
            <a:r>
              <a:rPr lang="en-US" altLang="zh-TW" i="1" dirty="0" smtClean="0"/>
              <a:t>jump</a:t>
            </a:r>
            <a:r>
              <a:rPr lang="en-US" altLang="zh-TW" dirty="0" smtClean="0"/>
              <a:t>.)</a:t>
            </a:r>
          </a:p>
          <a:p>
            <a:pPr lvl="1"/>
            <a:r>
              <a:rPr lang="en-US" altLang="zh-TW" dirty="0" smtClean="0"/>
              <a:t>PRINT: </a:t>
            </a:r>
            <a:r>
              <a:rPr lang="en-US" altLang="zh-TW" i="1" dirty="0" smtClean="0"/>
              <a:t>Print</a:t>
            </a:r>
            <a:r>
              <a:rPr lang="en-US" altLang="zh-TW" dirty="0" smtClean="0"/>
              <a:t> the content in R0.</a:t>
            </a:r>
          </a:p>
          <a:p>
            <a:pPr lvl="1"/>
            <a:r>
              <a:rPr lang="en-US" altLang="zh-TW" dirty="0" smtClean="0"/>
              <a:t>HALT: The register machine </a:t>
            </a:r>
            <a:r>
              <a:rPr lang="en-US" altLang="zh-TW" i="1" dirty="0" smtClean="0"/>
              <a:t>halts</a:t>
            </a:r>
            <a:r>
              <a:rPr lang="en-US" altLang="zh-TW" dirty="0" smtClean="0"/>
              <a:t>, i.e. the state is OFF.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Set</a:t>
            </a:r>
            <a:endParaRPr lang="zh-TW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Execute ADD R1 a2.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aj</a:t>
            </a:r>
            <a:endParaRPr lang="zh-TW" altLang="en-US" dirty="0"/>
          </a:p>
        </p:txBody>
      </p:sp>
      <p:sp>
        <p:nvSpPr>
          <p:cNvPr id="4" name="Cube 3"/>
          <p:cNvSpPr/>
          <p:nvPr/>
        </p:nvSpPr>
        <p:spPr>
          <a:xfrm>
            <a:off x="1066800" y="2895600"/>
            <a:ext cx="7162800" cy="1676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429000"/>
            <a:ext cx="419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a0 a1 a0 </a:t>
            </a:r>
            <a:endParaRPr lang="zh-TW" alt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429000"/>
            <a:ext cx="129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a2 </a:t>
            </a:r>
            <a:endParaRPr lang="zh-TW" alt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4800600"/>
            <a:ext cx="16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R1</a:t>
            </a:r>
            <a:endParaRPr lang="zh-TW" altLang="en-US" sz="6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 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aj</a:t>
            </a:r>
            <a:endParaRPr lang="zh-TW" altLang="en-US" dirty="0"/>
          </a:p>
        </p:txBody>
      </p:sp>
      <p:sp>
        <p:nvSpPr>
          <p:cNvPr id="5" name="Cube 4"/>
          <p:cNvSpPr/>
          <p:nvPr/>
        </p:nvSpPr>
        <p:spPr>
          <a:xfrm>
            <a:off x="1066800" y="2895600"/>
            <a:ext cx="7162800" cy="1676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4800600"/>
            <a:ext cx="16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R2</a:t>
            </a:r>
            <a:endParaRPr lang="zh-TW" alt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429000"/>
            <a:ext cx="243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a0 a1</a:t>
            </a:r>
            <a:endParaRPr lang="zh-TW" alt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905000"/>
            <a:ext cx="297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SUB R2 a1</a:t>
            </a:r>
            <a:endParaRPr lang="zh-TW" altLang="en-US" sz="27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2387769"/>
            <a:ext cx="297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00" dirty="0" smtClean="0"/>
              <a:t>SUB R2 a2</a:t>
            </a:r>
            <a:endParaRPr lang="zh-TW" altLang="en-US" sz="27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3429000"/>
            <a:ext cx="121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 smtClean="0"/>
              <a:t>a2</a:t>
            </a:r>
            <a:endParaRPr lang="zh-TW" altLang="en-US" sz="66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2286000" y="1828800"/>
            <a:ext cx="609600" cy="609600"/>
          </a:xfrm>
          <a:prstGeom prst="flowChartConnector">
            <a:avLst/>
          </a:prstGeom>
          <a:solidFill>
            <a:schemeClr val="accent6">
              <a:alpha val="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1" grpId="1"/>
      <p:bldP spid="13" grpId="0" animBg="1"/>
      <p:bldP spid="1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392</TotalTime>
  <Words>1502</Words>
  <Application>Microsoft Office PowerPoint</Application>
  <PresentationFormat>On-screen Show (4:3)</PresentationFormat>
  <Paragraphs>259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Concourse</vt:lpstr>
      <vt:lpstr>Register Machines and a Computability Problem</vt:lpstr>
      <vt:lpstr>Outline</vt:lpstr>
      <vt:lpstr>Introduction</vt:lpstr>
      <vt:lpstr>What Is a Register Machine?</vt:lpstr>
      <vt:lpstr>What Is a Register Machine?</vt:lpstr>
      <vt:lpstr>What Is a Program (for a register machine)?</vt:lpstr>
      <vt:lpstr>Instruction Set</vt:lpstr>
      <vt:lpstr>ADD Ri aj</vt:lpstr>
      <vt:lpstr>SUB Ri aj</vt:lpstr>
      <vt:lpstr>IF Ri = e THEN L ELSE L0 OR…OR Lr</vt:lpstr>
      <vt:lpstr>GOTO L</vt:lpstr>
      <vt:lpstr>PRINT</vt:lpstr>
      <vt:lpstr>HALT</vt:lpstr>
      <vt:lpstr>What Is a Program? (Concluded)</vt:lpstr>
      <vt:lpstr>Execution of Register Machines</vt:lpstr>
      <vt:lpstr>A Sample Program</vt:lpstr>
      <vt:lpstr>A Sample Program (Continued)</vt:lpstr>
      <vt:lpstr>A Sample Program (Concluded)</vt:lpstr>
      <vt:lpstr>Some Classes of Programs</vt:lpstr>
      <vt:lpstr>Some Classes of Programs (Concluded)</vt:lpstr>
      <vt:lpstr>An Uncomputable Function</vt:lpstr>
      <vt:lpstr>An Undecidable Set</vt:lpstr>
      <vt:lpstr>An Undecidable Set (Continued)</vt:lpstr>
      <vt:lpstr>An Undecidable Set (Continued)</vt:lpstr>
      <vt:lpstr>An Undecidable Set (Continued)</vt:lpstr>
      <vt:lpstr>An Undecidable Set (Continued)</vt:lpstr>
      <vt:lpstr>An Undecidable Set (Concluded)</vt:lpstr>
      <vt:lpstr>An Uncomputable Function (Continued)</vt:lpstr>
      <vt:lpstr>An Uncomputable Function (Continued)</vt:lpstr>
      <vt:lpstr>An Uncomputable Function (Continued)</vt:lpstr>
      <vt:lpstr>An Uncomputable Function (Continued)</vt:lpstr>
      <vt:lpstr>An Uncomputable Function (Continued)</vt:lpstr>
      <vt:lpstr>An Uncomputable Function (Concluded)</vt:lpstr>
      <vt:lpstr>Slide 34</vt:lpstr>
    </vt:vector>
  </TitlesOfParts>
  <Company>LINIS WORKSHOP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Machines and an Incomputability Problem</dc:title>
  <dc:creator>Linisac</dc:creator>
  <cp:lastModifiedBy>Linisac</cp:lastModifiedBy>
  <cp:revision>89</cp:revision>
  <dcterms:created xsi:type="dcterms:W3CDTF">2011-07-26T12:10:59Z</dcterms:created>
  <dcterms:modified xsi:type="dcterms:W3CDTF">2011-07-28T06:31:43Z</dcterms:modified>
</cp:coreProperties>
</file>