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0" r:id="rId6"/>
    <p:sldId id="261" r:id="rId7"/>
    <p:sldId id="265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5" autoAdjust="0"/>
  </p:normalViewPr>
  <p:slideViewPr>
    <p:cSldViewPr snapToGrid="0">
      <p:cViewPr varScale="1">
        <p:scale>
          <a:sx n="50" d="100"/>
          <a:sy n="50" d="100"/>
        </p:scale>
        <p:origin x="303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0BA97-5BA6-4C07-BE6C-AB291507B758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9FDA4-5AA0-4EC1-99FB-5086A137A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18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170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6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27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0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974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80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121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173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650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59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36679-7783-4946-A503-85DF7D67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97536D-B1DF-48A2-8302-B799D591D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D85D5-5B17-4ED8-8C54-B538D0C9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8AB43-243A-4E43-9BC8-044009F0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F391C-C104-4802-BF42-ADB97C81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58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97B18-3AB8-4EED-829D-BB78423B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21F4CD-61FC-476A-9D87-46A5675F3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C0015-01D4-4FD6-8484-92D6F2C5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F9436-FB7A-428A-89D3-6196D776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9943E-9313-4508-94B5-769888C3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28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3AADA4-615C-45F6-BB78-A880F21F8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04CD52-7FD3-4B60-BAFC-940661C7D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C91E85-9521-40DE-A72F-5B4B65BD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8EA78-FB41-4E92-B885-9E060B82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C55ED-EB2E-43D1-B29F-033F61D9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79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D904A-404D-47C7-BBB9-1F2B0F77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D195D-102C-4E97-9A8D-17EFF1F1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defRPr>
            </a:lvl1pPr>
            <a:lvl2pPr>
              <a:lnSpc>
                <a:spcPct val="120000"/>
              </a:lnSpc>
              <a:defRPr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defRPr>
            </a:lvl2pPr>
            <a:lvl3pPr>
              <a:lnSpc>
                <a:spcPct val="120000"/>
              </a:lnSpc>
              <a:defRPr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defRPr>
            </a:lvl3pPr>
            <a:lvl4pPr>
              <a:lnSpc>
                <a:spcPct val="120000"/>
              </a:lnSpc>
              <a:defRPr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defRPr>
            </a:lvl4pPr>
            <a:lvl5pPr>
              <a:lnSpc>
                <a:spcPct val="120000"/>
              </a:lnSpc>
              <a:defRPr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28FD0-56B8-489E-A598-821C282F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defRPr>
            </a:lvl1pPr>
          </a:lstStyle>
          <a:p>
            <a:fld id="{98B2C474-55D4-4973-8120-0D0D61902593}" type="datetime1">
              <a:rPr lang="zh-CN" altLang="en-US" smtClean="0"/>
              <a:pPr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F06D91-80B9-47B2-9250-BB4C4ACB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72962-23B0-4DD7-B8D7-07A63BBF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defRPr>
            </a:lvl1pPr>
          </a:lstStyle>
          <a:p>
            <a:fld id="{DE3B1F43-7911-44FF-9134-F72AA6E4D58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C65F89B8-713D-4656-A5B2-E7F21DBA98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94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C5636-1457-43DE-81EE-03BA8FE0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B237E-0B02-4D3B-9D75-0611C215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2964A-0179-4212-B0BE-6EC69114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28DC1-C0B6-4222-8C79-EB81D6E2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65AD7-91EB-4189-BF75-AED30F43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1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A7A18-2070-4CB5-9838-D2168983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95FC8D-40E1-495D-92A3-ED1C23C19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006FC-A150-4CA7-8716-6AF9F037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60BA29-BF93-41AC-A39A-8E88076E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A6C01-1079-446B-B6CA-82262FBD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74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2C81D-69B4-47D4-A827-860C3C8B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21601F-6771-4CB4-9B9F-AA90D63F6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2613B5-B779-4DDD-8F92-BF25A2D00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2F56CC-B92A-45D4-A933-1D24E694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8D1627-3B26-4390-8412-12CA0E6B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D2F72-A60F-4610-B94A-A5C1634D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79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388B4-4D0F-449C-BE97-C1DE9EA5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21DC37-4F85-4A94-B8A5-8B536239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AEB6A0-F768-4E41-BB29-1F63DDDCE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9942BB-DBAD-40E5-A8D4-C819B5DE6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BCD570-9AB1-4102-B542-80591683D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3E88EC-1CE3-407A-B191-2501AFFD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65E610-0DAF-4683-BE5B-C0641C4B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1A044E-7FC6-451A-A235-6579B348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1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1BF96-20EE-4744-9F2D-2FCF747B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BB0D7E-3CEB-401B-AFAE-32D52568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6E2D8D-AC10-41AF-98D3-3FA0C529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E348D6-DF8A-41D3-AC56-28A00FF5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24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4330EF-1E68-4E09-B12D-49DBA6E8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F3C3F9-24AE-4F6A-BEFE-BC50DA8D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F9AF8E-56D1-424D-B7AF-57BE908C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08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9C30D-85B9-426E-B308-EE19C64B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0461D-76B9-4CCD-9A99-37CCFD42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577A9C-B6BB-4DB2-918E-957EDD648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431B1-0828-4F4B-B2E8-7EDD9E34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6E876-C3B3-4216-937B-890DE20B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1F698F-97F6-4A4E-A3A3-839E1ED0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56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6A9B3-A3CE-4F75-9F4D-69698EEC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03CC5A-4730-4ACD-AE57-F0BEDDD02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A1F0EF-1515-4423-AD8B-4ADA6473F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A47BEB-6D68-4F22-98EA-4E5F9B76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233F8D-3C90-4210-B43E-6E8A6EFD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1C031A-2AB8-4B71-A708-911540A5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9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45BA33-978E-4207-A10D-50DFE6E2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38977A-63B8-4411-81C6-20A9BE0E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AD803-6307-4DF5-8016-B73DB603E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AF997-6FB1-4486-B7F7-8D26BC2EC99C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706AF3-FA4B-437B-B182-A35B34070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06E1C4-E339-4517-A964-3DCF38614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55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C6F26-0B3F-41E4-9809-24E1B5EC7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245" y="2015218"/>
            <a:ext cx="10129510" cy="1843314"/>
          </a:xfrm>
        </p:spPr>
        <p:txBody>
          <a:bodyPr>
            <a:noAutofit/>
          </a:bodyPr>
          <a:lstStyle/>
          <a:p>
            <a:r>
              <a:rPr lang="it-IT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Personalizing Dialogue Agents via Meta-Learning</a:t>
            </a:r>
            <a:endParaRPr lang="en-US" altLang="zh-C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96CF95-2D68-49B0-BF5C-22B0271EF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48382"/>
            <a:ext cx="9144000" cy="71811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ACL 2019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 et al.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AC716-9BB9-49B7-A5A5-98541C6B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>
                <a:latin typeface="Open Sans" panose="020B0606030504020204" pitchFamily="34" charset="0"/>
                <a:cs typeface="Open Sans" panose="020B0606030504020204" pitchFamily="34" charset="0"/>
              </a:rPr>
              <a:pPr/>
              <a:t>1</a:t>
            </a:fld>
            <a:endParaRPr lang="zh-CN" altLang="en-US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B8D-A2C3-4EFF-9B09-6937164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Conclusion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66AC-6E33-4A97-A7A2-8B9878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5F713BA2-23BD-435F-A829-6C28F154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Back to Outline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2561C6B-27C7-49AE-9524-B01BCADB2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meta-learning setting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without conditioned on the persona description</a:t>
            </a:r>
            <a:endParaRPr lang="en-US" altLang="zh-CN" dirty="0"/>
          </a:p>
          <a:p>
            <a:pPr lvl="1"/>
            <a:r>
              <a:rPr lang="en-US" altLang="zh-CN" dirty="0"/>
              <a:t>more consistent (automatic and human)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(LLJ: The generated responses samples in Appendix are not so persuasive.)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450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12465-B32A-453E-A457-6C8C3D29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Noto Serif" panose="02020600060500020200" pitchFamily="18" charset="0"/>
              </a:rPr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AA417-281E-4984-B9E1-24331B372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hlinkClick r:id="rId3" action="ppaction://hlinksldjump"/>
              </a:rPr>
              <a:t>Introduction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GB" altLang="zh-CN" dirty="0">
                <a:hlinkClick r:id="rId4" action="ppaction://hlinksldjump"/>
              </a:rPr>
              <a:t>Motivation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GB" altLang="zh-CN" dirty="0">
                <a:hlinkClick r:id="rId5" action="ppaction://hlinksldjump"/>
              </a:rPr>
              <a:t>Method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GB" altLang="zh-CN" dirty="0">
                <a:hlinkClick r:id="rId6" action="ppaction://hlinksldjump"/>
              </a:rPr>
              <a:t>Experiment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GB" altLang="zh-CN" dirty="0">
                <a:hlinkClick r:id="rId7" action="ppaction://hlinksldjump"/>
              </a:rPr>
              <a:t>Conclusion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07B9A1-2973-46C7-89A5-D142043C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2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B8D-A2C3-4EFF-9B09-6937164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Introduction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66AC-6E33-4A97-A7A2-8B9878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5F713BA2-23BD-435F-A829-6C28F154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Back to Outline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561C6B-27C7-49AE-9524-B01BCADB2C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Persona-chat dataset</a:t>
                </a:r>
              </a:p>
              <a:p>
                <a:pPr lvl="1"/>
                <a:r>
                  <a:rPr lang="en-US" altLang="zh-CN" dirty="0"/>
                  <a:t>Multi-turn</a:t>
                </a:r>
              </a:p>
              <a:p>
                <a:pPr lvl="1"/>
                <a:r>
                  <a:rPr lang="en-US" altLang="zh-CN" dirty="0"/>
                  <a:t>Persona description</a:t>
                </a:r>
              </a:p>
              <a:p>
                <a:r>
                  <a:rPr lang="en-US" altLang="zh-CN" dirty="0"/>
                  <a:t>Conditioning the response generation on persona description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GB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Y: response, X: previous utterances, u: utterance, p: persona description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561C6B-27C7-49AE-9524-B01BCADB2C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4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B8D-A2C3-4EFF-9B09-6937164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Introduction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66AC-6E33-4A97-A7A2-8B9878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5F713BA2-23BD-435F-A829-6C28F154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Back to Outline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D88C90B-25C4-43C6-BD5C-936E91F36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Examples of dialog in the appendix of the paper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9698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B8D-A2C3-4EFF-9B09-6937164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Motivation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66AC-6E33-4A97-A7A2-8B9878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5F713BA2-23BD-435F-A829-6C28F154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Back to Outline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2561C6B-27C7-49AE-9524-B01BCADB2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Human designed persona descriptions</a:t>
            </a:r>
          </a:p>
          <a:p>
            <a:pPr lvl="1"/>
            <a:r>
              <a:rPr lang="en-US" altLang="zh-CN" dirty="0"/>
              <a:t>Expensive</a:t>
            </a:r>
          </a:p>
          <a:p>
            <a:pPr lvl="1"/>
            <a:r>
              <a:rPr lang="en-US" altLang="zh-CN" dirty="0"/>
              <a:t>Requires hand-crafted feature</a:t>
            </a:r>
          </a:p>
          <a:p>
            <a:r>
              <a:rPr lang="en-US" altLang="zh-CN" dirty="0"/>
              <a:t>Collecting a non-synthetic set of persona descriptions from a real human-human conversation, e.g., Reddit, is challenging.</a:t>
            </a:r>
          </a:p>
          <a:p>
            <a:r>
              <a:rPr lang="en-US" altLang="zh-CN" dirty="0"/>
              <a:t>Aim</a:t>
            </a:r>
          </a:p>
          <a:p>
            <a:pPr lvl="1"/>
            <a:r>
              <a:rPr lang="en-US" altLang="zh-CN" dirty="0"/>
              <a:t>Persona-independent model</a:t>
            </a:r>
          </a:p>
          <a:p>
            <a:pPr lvl="1"/>
            <a:r>
              <a:rPr lang="en-US" altLang="zh-CN" dirty="0"/>
              <a:t>Quickly adapt to a new persona given the dialogues.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517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B8D-A2C3-4EFF-9B09-6937164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Method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66AC-6E33-4A97-A7A2-8B9878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5F713BA2-23BD-435F-A829-6C28F154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Back to Outline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561C6B-27C7-49AE-9524-B01BCADB2C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formulate this task as a few-shot learning problem</a:t>
                </a:r>
              </a:p>
              <a:p>
                <a:r>
                  <a:rPr lang="en-GB" altLang="zh-CN" dirty="0"/>
                  <a:t>Model-Agnostic Meta-Learning (MAML) (Finn et al., 2017)</a:t>
                </a:r>
                <a:endParaRPr lang="en-GB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GB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𝑝𝑖</m:t>
                        </m:r>
                      </m:sub>
                      <m:sup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altLang="zh-CN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altLang="zh-CN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Sup>
                          <m:sSubSup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GB" altLang="zh-CN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altLang="zh-CN" b="0" i="0" smtClean="0">
                                <a:latin typeface="Cambria Math" panose="02040503050406030204" pitchFamily="18" charset="0"/>
                              </a:rPr>
                              <m:t>pi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GB" altLang="zh-CN" b="0" i="0" smtClean="0">
                                <a:latin typeface="Cambria Math" panose="02040503050406030204" pitchFamily="18" charset="0"/>
                              </a:rPr>
                              <m:t>train</m:t>
                            </m:r>
                          </m:sup>
                        </m:sSubSup>
                      </m:sub>
                    </m:sSub>
                    <m:r>
                      <a:rPr lang="en-GB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altLang="zh-CN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GB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𝑝𝑖</m:t>
                            </m:r>
                          </m:sub>
                        </m:sSub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altLang="zh-CN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altLang="zh-CN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GB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GB" altLang="zh-CN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altLang="zh-CN">
                                    <a:latin typeface="Cambria Math" panose="02040503050406030204" pitchFamily="18" charset="0"/>
                                  </a:rPr>
                                  <m:t>pi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GB" altLang="zh-CN">
                                    <a:latin typeface="Cambria Math" panose="02040503050406030204" pitchFamily="18" charset="0"/>
                                  </a:rPr>
                                  <m:t>valid</m:t>
                                </m:r>
                              </m:sup>
                            </m:sSubSup>
                          </m:sub>
                        </m:sSub>
                        <m:r>
                          <a:rPr lang="en-GB" altLang="zh-CN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altLang="zh-CN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GB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GB" altLang="zh-CN" i="1">
                                    <a:latin typeface="Cambria Math" panose="02040503050406030204" pitchFamily="18" charset="0"/>
                                  </a:rPr>
                                  <m:t>𝑝𝑖</m:t>
                                </m:r>
                              </m:sub>
                              <m:sup>
                                <m:r>
                                  <a:rPr lang="en-GB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</m:sSub>
                        <m:r>
                          <a:rPr lang="en-GB" altLang="zh-CN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561C6B-27C7-49AE-9524-B01BCADB2C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CEF7BC70-8B74-4996-9D6D-766162920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080" y="3429000"/>
            <a:ext cx="4295806" cy="222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1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B8D-A2C3-4EFF-9B09-6937164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Method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66AC-6E33-4A97-A7A2-8B9878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5F713BA2-23BD-435F-A829-6C28F154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Back to Outline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1C2A19-4314-4843-9B17-397CE2176319}"/>
              </a:ext>
            </a:extLst>
          </p:cNvPr>
          <p:cNvSpPr txBox="1"/>
          <p:nvPr/>
        </p:nvSpPr>
        <p:spPr>
          <a:xfrm>
            <a:off x="787885" y="3244334"/>
            <a:ext cx="1321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Dataset</a:t>
            </a:r>
            <a:endParaRPr lang="zh-CN" altLang="en-US" sz="24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D0AA19-22B2-44DF-AF86-57E3FCF55078}"/>
              </a:ext>
            </a:extLst>
          </p:cNvPr>
          <p:cNvSpPr txBox="1"/>
          <p:nvPr/>
        </p:nvSpPr>
        <p:spPr>
          <a:xfrm>
            <a:off x="2463800" y="2503016"/>
            <a:ext cx="9267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Train</a:t>
            </a:r>
          </a:p>
          <a:p>
            <a:endParaRPr lang="en-US" altLang="zh-CN" sz="24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en-US" altLang="zh-CN" sz="2400" dirty="0">
                <a:solidFill>
                  <a:srgbClr val="80808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Valid</a:t>
            </a:r>
          </a:p>
          <a:p>
            <a:endParaRPr lang="en-US" altLang="zh-CN" sz="24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en-US" altLang="zh-CN" sz="2400" dirty="0">
                <a:solidFill>
                  <a:srgbClr val="80808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Test</a:t>
            </a:r>
            <a:endParaRPr lang="zh-CN" altLang="en-US" sz="2400" dirty="0">
              <a:solidFill>
                <a:srgbClr val="808080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AD15EB65-DCE4-49A1-8BE8-AA040AA7049C}"/>
              </a:ext>
            </a:extLst>
          </p:cNvPr>
          <p:cNvSpPr/>
          <p:nvPr/>
        </p:nvSpPr>
        <p:spPr>
          <a:xfrm>
            <a:off x="2074811" y="2705100"/>
            <a:ext cx="423200" cy="1534824"/>
          </a:xfrm>
          <a:prstGeom prst="leftBrace">
            <a:avLst>
              <a:gd name="adj1" fmla="val 30418"/>
              <a:gd name="adj2" fmla="val 5028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1AC60ACC-865A-4BA0-B8DD-2DE5BB18CB26}"/>
              </a:ext>
            </a:extLst>
          </p:cNvPr>
          <p:cNvSpPr/>
          <p:nvPr/>
        </p:nvSpPr>
        <p:spPr>
          <a:xfrm>
            <a:off x="3435350" y="1944832"/>
            <a:ext cx="283700" cy="1520536"/>
          </a:xfrm>
          <a:prstGeom prst="leftBrace">
            <a:avLst>
              <a:gd name="adj1" fmla="val 30418"/>
              <a:gd name="adj2" fmla="val 5028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2AD1C4-9B8B-4B0B-9C50-7E98F418161B}"/>
              </a:ext>
            </a:extLst>
          </p:cNvPr>
          <p:cNvSpPr txBox="1"/>
          <p:nvPr/>
        </p:nvSpPr>
        <p:spPr>
          <a:xfrm>
            <a:off x="3779572" y="1735604"/>
            <a:ext cx="9239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80808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P1</a:t>
            </a:r>
          </a:p>
          <a:p>
            <a:r>
              <a:rPr lang="en-US" altLang="zh-CN" sz="2400" dirty="0">
                <a:solidFill>
                  <a:srgbClr val="80808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P2</a:t>
            </a:r>
          </a:p>
          <a:p>
            <a:r>
              <a: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Pi</a:t>
            </a:r>
          </a:p>
          <a:p>
            <a:r>
              <a:rPr lang="en-US" altLang="zh-CN" sz="2400" dirty="0">
                <a:solidFill>
                  <a:srgbClr val="80808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Pz-1</a:t>
            </a:r>
          </a:p>
          <a:p>
            <a:r>
              <a:rPr lang="en-US" altLang="zh-CN" sz="2400" dirty="0" err="1">
                <a:solidFill>
                  <a:srgbClr val="80808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Pz</a:t>
            </a:r>
            <a:endParaRPr lang="en-US" altLang="zh-CN" sz="2400" dirty="0">
              <a:solidFill>
                <a:srgbClr val="808080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44078C48-C8DE-44F7-B275-978300188FA9}"/>
              </a:ext>
            </a:extLst>
          </p:cNvPr>
          <p:cNvSpPr/>
          <p:nvPr/>
        </p:nvSpPr>
        <p:spPr>
          <a:xfrm>
            <a:off x="4570407" y="2311361"/>
            <a:ext cx="522103" cy="787478"/>
          </a:xfrm>
          <a:prstGeom prst="leftBrace">
            <a:avLst>
              <a:gd name="adj1" fmla="val 30418"/>
              <a:gd name="adj2" fmla="val 5028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C756CC0-FF02-4E6A-99EE-3B7226497CE9}"/>
                  </a:ext>
                </a:extLst>
              </p:cNvPr>
              <p:cNvSpPr txBox="1"/>
              <p:nvPr/>
            </p:nvSpPr>
            <p:spPr>
              <a:xfrm>
                <a:off x="5232401" y="2104935"/>
                <a:ext cx="41118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P_Train --&gt; update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思源黑体" panose="020B0500000000000000" pitchFamily="34" charset="-122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思源黑体" panose="020B0500000000000000" pitchFamily="34" charset="-122"/>
                      </a:rPr>
                      <m:t>′</m:t>
                    </m:r>
                  </m:oMath>
                </a14:m>
                <a:endParaRPr lang="en-US" altLang="zh-CN" sz="2400" dirty="0"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  <a:p>
                <a:endParaRPr lang="en-US" altLang="zh-CN" sz="2400" dirty="0"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  <a:p>
                <a:r>
                  <a:rPr lang="en-US" altLang="zh-CN" sz="2400" dirty="0" err="1"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P_Test</a:t>
                </a:r>
                <a:r>
                  <a:rPr lang="en-US" altLang="zh-CN" sz="2400" dirty="0"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 --&gt; actually update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思源黑体" panose="020B0500000000000000" pitchFamily="34" charset="-122"/>
                      </a:rPr>
                      <m:t>𝜃</m:t>
                    </m:r>
                  </m:oMath>
                </a14:m>
                <a:endPara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C756CC0-FF02-4E6A-99EE-3B7226497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01" y="2104935"/>
                <a:ext cx="4111884" cy="1200329"/>
              </a:xfrm>
              <a:prstGeom prst="rect">
                <a:avLst/>
              </a:prstGeom>
              <a:blipFill>
                <a:blip r:embed="rId4"/>
                <a:stretch>
                  <a:fillRect l="-2222" t="-4061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59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B8D-A2C3-4EFF-9B09-6937164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Method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66AC-6E33-4A97-A7A2-8B9878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5F713BA2-23BD-435F-A829-6C28F154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Back to Outline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2A8433-236C-4C3F-BE83-A8C876085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194" y="1825625"/>
            <a:ext cx="4248181" cy="417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9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B8D-A2C3-4EFF-9B09-6937164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Experiment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66AC-6E33-4A97-A7A2-8B9878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5F713BA2-23BD-435F-A829-6C28F154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Back to Outline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2561C6B-27C7-49AE-9524-B01BCADB2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Evaluation metric</a:t>
            </a:r>
          </a:p>
          <a:p>
            <a:pPr lvl="1"/>
            <a:r>
              <a:rPr lang="en-US" altLang="zh-CN" dirty="0"/>
              <a:t>Perplexity, BLEU, Natural Language Inference (NLI)</a:t>
            </a:r>
          </a:p>
          <a:p>
            <a:pPr lvl="1"/>
            <a:r>
              <a:rPr lang="en-US" altLang="zh-CN" dirty="0"/>
              <a:t>Fluency (1 to 5), consistency ({-1, 0, +1})</a:t>
            </a:r>
          </a:p>
          <a:p>
            <a:pPr lvl="1"/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DAD363-F6E1-462B-852A-7EA455164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261" y="3847291"/>
            <a:ext cx="4386295" cy="13192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FA47D1-E5FC-48D4-A672-9A9C20227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292" y="3523977"/>
            <a:ext cx="4556862" cy="319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5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283</Words>
  <Application>Microsoft Office PowerPoint</Application>
  <PresentationFormat>宽屏</PresentationFormat>
  <Paragraphs>86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思源黑体</vt:lpstr>
      <vt:lpstr>Arial</vt:lpstr>
      <vt:lpstr>Cambria Math</vt:lpstr>
      <vt:lpstr>Open Sans</vt:lpstr>
      <vt:lpstr>Office 主题​​</vt:lpstr>
      <vt:lpstr>Personalizing Dialogue Agents via Meta-Learning</vt:lpstr>
      <vt:lpstr>Outline</vt:lpstr>
      <vt:lpstr>Introduction</vt:lpstr>
      <vt:lpstr>Introduction</vt:lpstr>
      <vt:lpstr>Motivation</vt:lpstr>
      <vt:lpstr>Method</vt:lpstr>
      <vt:lpstr>Method</vt:lpstr>
      <vt:lpstr>Method</vt:lpstr>
      <vt:lpstr>Experiment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Personalizing Dialogue Agents via Meta-Learning</dc:title>
  <dc:creator>李 林键</dc:creator>
  <cp:lastModifiedBy>李 林键</cp:lastModifiedBy>
  <cp:revision>34</cp:revision>
  <dcterms:created xsi:type="dcterms:W3CDTF">2020-06-16T11:00:22Z</dcterms:created>
  <dcterms:modified xsi:type="dcterms:W3CDTF">2020-06-24T14:58:18Z</dcterms:modified>
</cp:coreProperties>
</file>