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9" r:id="rId6"/>
    <p:sldId id="261" r:id="rId7"/>
    <p:sldId id="270" r:id="rId8"/>
    <p:sldId id="271" r:id="rId9"/>
    <p:sldId id="273" r:id="rId10"/>
    <p:sldId id="272" r:id="rId11"/>
    <p:sldId id="276" r:id="rId12"/>
    <p:sldId id="274" r:id="rId13"/>
    <p:sldId id="262" r:id="rId14"/>
    <p:sldId id="275" r:id="rId15"/>
    <p:sldId id="265" r:id="rId16"/>
    <p:sldId id="268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3680" autoAdjust="0"/>
  </p:normalViewPr>
  <p:slideViewPr>
    <p:cSldViewPr snapToGrid="0">
      <p:cViewPr varScale="1">
        <p:scale>
          <a:sx n="78" d="100"/>
          <a:sy n="78" d="100"/>
        </p:scale>
        <p:origin x="45" y="321"/>
      </p:cViewPr>
      <p:guideLst/>
    </p:cSldViewPr>
  </p:slideViewPr>
  <p:outlineViewPr>
    <p:cViewPr>
      <p:scale>
        <a:sx n="33" d="100"/>
        <a:sy n="33" d="100"/>
      </p:scale>
      <p:origin x="0" y="-291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BA97-5BA6-4C07-BE6C-AB291507B75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DA4-5AA0-4EC1-99FB-5086A137A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1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7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8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9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5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92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5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52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6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8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0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2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3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7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6679-7783-4946-A503-85DF7D67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Han Sans" panose="020B0500000000000000" pitchFamily="34" charset="-122"/>
                <a:ea typeface="Source Han Sans" panose="020B05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97536D-B1DF-48A2-8302-B799D591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Han Sans" panose="020B0500000000000000" pitchFamily="34" charset="-122"/>
                <a:ea typeface="Source Han Sans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5D5-5B17-4ED8-8C54-B538D0C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8AB43-243A-4E43-9BC8-044009F0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91C-C104-4802-BF42-ADB97C81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7B18-3AB8-4EED-829D-BB78423B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1F4CD-61FC-476A-9D87-46A5675F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C0015-01D4-4FD6-8484-92D6F2C5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F9436-FB7A-428A-89D3-6196D77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9943E-9313-4508-94B5-769888C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8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AADA4-615C-45F6-BB78-A880F21F8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04CD52-7FD3-4B60-BAFC-940661C7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91E85-9521-40DE-A72F-5B4B65BD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8EA78-FB41-4E92-B885-9E060B82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55ED-EB2E-43D1-B29F-033F61D9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7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D904A-404D-47C7-BBB9-1F2B0F77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195D-102C-4E97-9A8D-17EFF1F1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1pPr>
            <a:lvl2pPr>
              <a:lnSpc>
                <a:spcPct val="120000"/>
              </a:lnSpc>
              <a:defRPr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2pPr>
            <a:lvl3pPr>
              <a:lnSpc>
                <a:spcPct val="120000"/>
              </a:lnSpc>
              <a:defRPr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3pPr>
            <a:lvl4pPr>
              <a:lnSpc>
                <a:spcPct val="120000"/>
              </a:lnSpc>
              <a:defRPr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4pPr>
            <a:lvl5pPr>
              <a:lnSpc>
                <a:spcPct val="120000"/>
              </a:lnSpc>
              <a:defRPr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28FD0-56B8-489E-A598-821C282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fld id="{98B2C474-55D4-4973-8120-0D0D61902593}" type="datetime1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06D91-80B9-47B2-9250-BB4C4ACB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72962-23B0-4DD7-B8D7-07A63BBF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1pPr>
          </a:lstStyle>
          <a:p>
            <a:fld id="{DE3B1F43-7911-44FF-9134-F72AA6E4D582}" type="slidenum">
              <a:rPr lang="zh-CN" altLang="en-US" smtClean="0"/>
              <a:pPr/>
              <a:t>‹#›</a:t>
            </a:fld>
            <a:endParaRPr lang="zh-CN" altLang="en-US" dirty="0">
              <a:latin typeface="Source Han Sans" panose="020B0500000000000000" pitchFamily="34" charset="-122"/>
              <a:ea typeface="Source Han Sans" panose="020B0500000000000000" pitchFamily="34" charset="-122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65F89B8-713D-4656-A5B2-E7F21DBA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5636-1457-43DE-81EE-03BA8FE0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B237E-0B02-4D3B-9D75-0611C215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2964A-0179-4212-B0BE-6EC69114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28DC1-C0B6-4222-8C79-EB81D6E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65AD7-91EB-4189-BF75-AED30F43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7A18-2070-4CB5-9838-D216898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5FC8D-40E1-495D-92A3-ED1C23C1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006FC-A150-4CA7-8716-6AF9F037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0BA29-BF93-41AC-A39A-8E88076E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A6C01-1079-446B-B6CA-82262FBD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4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C81D-69B4-47D4-A827-860C3C8B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1601F-6771-4CB4-9B9F-AA90D63F6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613B5-B779-4DDD-8F92-BF25A2D0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F56CC-B92A-45D4-A933-1D24E694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D1627-3B26-4390-8412-12CA0E6B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D2F72-A60F-4610-B94A-A5C1634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9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88B4-4D0F-449C-BE97-C1DE9EA5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1DC37-4F85-4A94-B8A5-8B536239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EB6A0-F768-4E41-BB29-1F63DDDC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9942BB-DBAD-40E5-A8D4-C819B5DE6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CD570-9AB1-4102-B542-80591683D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3E88EC-1CE3-407A-B191-2501AFFD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65E610-0DAF-4683-BE5B-C0641C4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A044E-7FC6-451A-A235-6579B34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1BF96-20EE-4744-9F2D-2FCF747B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B0D7E-3CEB-401B-AFAE-32D52568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E2D8D-AC10-41AF-98D3-3FA0C529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348D6-DF8A-41D3-AC56-28A00FF5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330EF-1E68-4E09-B12D-49DBA6E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3C3F9-24AE-4F6A-BEFE-BC50DA8D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F9AF8E-56D1-424D-B7AF-57BE908C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9C30D-85B9-426E-B308-EE19C64B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0461D-76B9-4CCD-9A99-37CCFD42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77A9C-B6BB-4DB2-918E-957EDD64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431B1-0828-4F4B-B2E8-7EDD9E34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6E876-C3B3-4216-937B-890DE20B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F698F-97F6-4A4E-A3A3-839E1ED0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A9B3-A3CE-4F75-9F4D-69698EE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3CC5A-4730-4ACD-AE57-F0BEDDD02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1F0EF-1515-4423-AD8B-4ADA6473F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47BEB-6D68-4F22-98EA-4E5F9B76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3F8D-3C90-4210-B43E-6E8A6EF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C031A-2AB8-4B71-A708-911540A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5BA33-978E-4207-A10D-50DFE6E2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8977A-63B8-4411-81C6-20A9BE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AD803-6307-4DF5-8016-B73DB603E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F997-6FB1-4486-B7F7-8D26BC2EC99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06AF3-FA4B-437B-B182-A35B3407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6E1C4-E339-4517-A964-3DCF3861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6F26-0B3F-41E4-9809-24E1B5EC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245" y="1227015"/>
            <a:ext cx="10129510" cy="341972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ource Han Sans" panose="020B0500000000000000" pitchFamily="34" charset="-122"/>
                <a:ea typeface="Source Han Sans" panose="020B0500000000000000" pitchFamily="34" charset="-122"/>
                <a:cs typeface="Open Sans" panose="020B0606030504020204" pitchFamily="34" charset="0"/>
              </a:rPr>
              <a:t>Story Ending Generation with Incremental Encoding and Commonsense Knowledge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96CF95-2D68-49B0-BF5C-22B0271E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8382"/>
            <a:ext cx="9144000" cy="7181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AAAI 2019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Jian Guan, </a:t>
            </a:r>
            <a:r>
              <a:rPr lang="en-US" altLang="zh-C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Yansen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Wang, </a:t>
            </a:r>
            <a:r>
              <a:rPr lang="en-US" altLang="zh-C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Minlie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Huang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AC716-9BB9-49B7-A5A5-98541C6B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>
                <a:latin typeface="Open Sans" panose="020B0606030504020204" pitchFamily="34" charset="0"/>
                <a:cs typeface="Open Sans" panose="020B0606030504020204" pitchFamily="34" charset="0"/>
              </a:rPr>
              <a:pPr/>
              <a:t>1</a:t>
            </a:fld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0D8C93-B072-441F-8C31-E44087D79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448" y="2746268"/>
            <a:ext cx="7161104" cy="13654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FEB2F9-7BFB-4DF4-AE02-96AE8901C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421" y="1509280"/>
            <a:ext cx="9463157" cy="46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Noto Serif" panose="02020600060500020200" pitchFamily="18" charset="0"/>
              </a:rPr>
              <a:t>Supervision on the encoding network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0D8C93-B072-441F-8C31-E44087D79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448" y="2746268"/>
            <a:ext cx="7161104" cy="13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92C0C-7115-4CF1-AEA9-0FA8F058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868" y="1900263"/>
            <a:ext cx="7004264" cy="30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Experiment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Dataset: </a:t>
            </a:r>
            <a:r>
              <a:rPr lang="en-US" altLang="zh-CN" dirty="0" err="1"/>
              <a:t>ROCStories</a:t>
            </a:r>
            <a:r>
              <a:rPr lang="en-US" altLang="zh-CN" dirty="0"/>
              <a:t> corpus </a:t>
            </a:r>
          </a:p>
          <a:p>
            <a:r>
              <a:rPr lang="en-US" altLang="zh-CN" dirty="0"/>
              <a:t>Automatic metric: PPL and BLEU</a:t>
            </a:r>
          </a:p>
          <a:p>
            <a:r>
              <a:rPr lang="en-US" altLang="zh-CN" dirty="0"/>
              <a:t>Human evaluation: grammar and logicality</a:t>
            </a:r>
          </a:p>
        </p:txBody>
      </p:sp>
    </p:spTree>
    <p:extLst>
      <p:ext uri="{BB962C8B-B14F-4D97-AF65-F5344CB8AC3E}">
        <p14:creationId xmlns:p14="http://schemas.microsoft.com/office/powerpoint/2010/main" val="1908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Experiment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Baselines</a:t>
            </a:r>
          </a:p>
          <a:p>
            <a:pPr lvl="2"/>
            <a:r>
              <a:rPr lang="en-US" altLang="zh-CN" dirty="0"/>
              <a:t>Seq2seq</a:t>
            </a:r>
          </a:p>
          <a:p>
            <a:pPr lvl="2"/>
            <a:r>
              <a:rPr lang="en-US" altLang="zh-CN" dirty="0"/>
              <a:t>Hierarchical LSTM (HLSTM)</a:t>
            </a:r>
          </a:p>
          <a:p>
            <a:pPr lvl="2"/>
            <a:r>
              <a:rPr lang="en-US" altLang="zh-CN" dirty="0"/>
              <a:t>HLSTM + copy</a:t>
            </a:r>
          </a:p>
          <a:p>
            <a:pPr lvl="2"/>
            <a:r>
              <a:rPr lang="en-US" altLang="zh-CN" dirty="0"/>
              <a:t>HLSTM + MSA</a:t>
            </a:r>
          </a:p>
          <a:p>
            <a:pPr lvl="1"/>
            <a:r>
              <a:rPr lang="en-US" altLang="zh-CN" dirty="0"/>
              <a:t>This paper</a:t>
            </a:r>
          </a:p>
          <a:p>
            <a:pPr lvl="2"/>
            <a:r>
              <a:rPr lang="en-US" altLang="zh-CN" dirty="0">
                <a:cs typeface="Noto Serif" panose="02020600060500020200" pitchFamily="18" charset="0"/>
              </a:rPr>
              <a:t>IE</a:t>
            </a:r>
          </a:p>
          <a:p>
            <a:pPr lvl="2"/>
            <a:r>
              <a:rPr lang="en-US" altLang="zh-CN" dirty="0">
                <a:cs typeface="Noto Serif" panose="02020600060500020200" pitchFamily="18" charset="0"/>
              </a:rPr>
              <a:t>IE + MSA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86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Experiment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33E6B1-A57C-4DFF-B965-550D771F1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69" y="2044382"/>
            <a:ext cx="6299317" cy="29503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6F44AC-8F5B-4DEC-95BB-D09A70CF1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441" y="2044383"/>
            <a:ext cx="4859331" cy="32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Experiment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C53F7-3CB0-4A7A-8D87-AF995805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923" y="1469383"/>
            <a:ext cx="8206154" cy="53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Conclusion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F80D851-20E2-4A1B-BEFD-AC814A0F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Results:</a:t>
            </a:r>
          </a:p>
          <a:p>
            <a:pPr lvl="1"/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For imposing supervision on the encoding network, the paper claims that "experiments show that it is better in logic than merely imposing supervision on the decoding network". </a:t>
            </a:r>
            <a:r>
              <a:rPr lang="en-US" altLang="zh-CN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But the paper does not present this experiment</a:t>
            </a:r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.</a:t>
            </a:r>
          </a:p>
          <a:p>
            <a:pPr lvl="1"/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Multi-source attention leads to generate story endings that have </a:t>
            </a:r>
            <a:r>
              <a:rPr lang="en-US" altLang="zh-CN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more overlaps </a:t>
            </a:r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with the reference endings.</a:t>
            </a:r>
          </a:p>
          <a:p>
            <a:pPr lvl="1"/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Incremental encoding (IE) is effective.</a:t>
            </a:r>
          </a:p>
          <a:p>
            <a:pPr lvl="1"/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Using commonsense knowledge (IE + MSA) leads to significant improvements in </a:t>
            </a:r>
            <a:r>
              <a:rPr lang="en-US" altLang="zh-CN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logicality</a:t>
            </a:r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.</a:t>
            </a:r>
          </a:p>
          <a:p>
            <a:pPr lvl="1"/>
            <a:r>
              <a:rPr lang="en-US" altLang="zh-C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HLSTM equipped with MSA is better than those without MSA, indicating that commonsense knowledge is helpful.</a:t>
            </a:r>
          </a:p>
        </p:txBody>
      </p:sp>
    </p:spTree>
    <p:extLst>
      <p:ext uri="{BB962C8B-B14F-4D97-AF65-F5344CB8AC3E}">
        <p14:creationId xmlns:p14="http://schemas.microsoft.com/office/powerpoint/2010/main" val="41845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2465-B32A-453E-A457-6C8C3D2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</a:rPr>
              <a:t>Outline</a:t>
            </a:r>
            <a:endParaRPr lang="zh-CN" altLang="en-US" dirty="0">
              <a:latin typeface="Open Sans" panose="020B06060305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AA417-281E-4984-B9E1-24331B37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hlinkClick r:id="rId3" action="ppaction://hlinksldjump"/>
              </a:rPr>
              <a:t>Introduction</a:t>
            </a:r>
            <a:endParaRPr lang="en-US" altLang="zh-CN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altLang="zh-CN" dirty="0">
                <a:latin typeface="Open Sans" panose="020B0606030504020204" pitchFamily="34" charset="0"/>
                <a:ea typeface="Open Sans" panose="020B0606030504020204" pitchFamily="34" charset="0"/>
                <a:hlinkClick r:id="rId4" action="ppaction://hlinksldjump"/>
              </a:rPr>
              <a:t>Motivation</a:t>
            </a:r>
            <a:endParaRPr lang="en-US" altLang="zh-CN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altLang="zh-CN" dirty="0">
                <a:latin typeface="Open Sans" panose="020B0606030504020204" pitchFamily="34" charset="0"/>
                <a:ea typeface="Open Sans" panose="020B0606030504020204" pitchFamily="34" charset="0"/>
                <a:hlinkClick r:id="rId5" action="ppaction://hlinksldjump"/>
              </a:rPr>
              <a:t>Method</a:t>
            </a:r>
            <a:endParaRPr lang="en-US" altLang="zh-CN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altLang="zh-CN" dirty="0">
                <a:latin typeface="Open Sans" panose="020B0606030504020204" pitchFamily="34" charset="0"/>
                <a:ea typeface="Open Sans" panose="020B0606030504020204" pitchFamily="34" charset="0"/>
                <a:hlinkClick r:id="rId6" action="ppaction://hlinksldjump"/>
              </a:rPr>
              <a:t>Experiment</a:t>
            </a:r>
            <a:endParaRPr lang="en-US" altLang="zh-CN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altLang="zh-CN" dirty="0">
                <a:latin typeface="Open Sans" panose="020B0606030504020204" pitchFamily="34" charset="0"/>
                <a:ea typeface="Open Sans" panose="020B0606030504020204" pitchFamily="34" charset="0"/>
                <a:hlinkClick r:id="rId7" action="ppaction://hlinksldjump"/>
              </a:rPr>
              <a:t>Conclusion</a:t>
            </a:r>
            <a:endParaRPr lang="en-US" altLang="zh-CN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7B9A1-2973-46C7-89A5-D142043C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2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hlinkClick r:id="rId3" action="ppaction://hlinksldjump"/>
              </a:rPr>
              <a:t>Back to Outline</a:t>
            </a:r>
            <a:endParaRPr lang="zh-CN" altLang="en-US" dirty="0"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Story ending generation task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formula is similar to multi-turn dialogue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Commonsense</a:t>
                </a:r>
                <a:r>
                  <a:rPr lang="en-GB" altLang="zh-CN" dirty="0"/>
                  <a:t> knowledge</a:t>
                </a:r>
              </a:p>
              <a:p>
                <a:pPr lvl="1"/>
                <a:r>
                  <a:rPr lang="en-US" altLang="zh-CN" dirty="0"/>
                  <a:t>triple </a:t>
                </a:r>
                <a:r>
                  <a:rPr lang="en-US" altLang="zh-CN" i="1" dirty="0">
                    <a:latin typeface="Noto Serif" panose="02020600060500020200" pitchFamily="18" charset="0"/>
                    <a:ea typeface="Noto Serif" panose="02020600060500020200" pitchFamily="18" charset="0"/>
                    <a:cs typeface="Noto Serif" panose="02020600060500020200" pitchFamily="18" charset="0"/>
                  </a:rPr>
                  <a:t>R = (h, r, t)</a:t>
                </a:r>
                <a:endParaRPr lang="en-US" altLang="zh-CN" dirty="0"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  <a:p>
                <a:pPr lvl="1"/>
                <a:r>
                  <a:rPr lang="en-US" altLang="zh-CN" dirty="0"/>
                  <a:t>head concept </a:t>
                </a:r>
                <a:r>
                  <a:rPr lang="en-US" altLang="zh-CN" i="1" dirty="0">
                    <a:latin typeface="Noto Serif" panose="02020600060500020200" pitchFamily="18" charset="0"/>
                    <a:ea typeface="Noto Serif" panose="02020600060500020200" pitchFamily="18" charset="0"/>
                    <a:cs typeface="Noto Serif" panose="02020600060500020200" pitchFamily="18" charset="0"/>
                  </a:rPr>
                  <a:t>h</a:t>
                </a:r>
                <a:r>
                  <a:rPr lang="en-US" altLang="zh-CN" dirty="0"/>
                  <a:t> has the relation </a:t>
                </a:r>
                <a:r>
                  <a:rPr lang="en-US" altLang="zh-CN" i="1" dirty="0">
                    <a:latin typeface="Noto Serif" panose="02020600060500020200" pitchFamily="18" charset="0"/>
                    <a:ea typeface="Noto Serif" panose="02020600060500020200" pitchFamily="18" charset="0"/>
                    <a:cs typeface="Noto Serif" panose="02020600060500020200" pitchFamily="18" charset="0"/>
                  </a:rPr>
                  <a:t>r</a:t>
                </a:r>
                <a:r>
                  <a:rPr lang="en-US" altLang="zh-CN" dirty="0"/>
                  <a:t> with tail concept </a:t>
                </a:r>
                <a:r>
                  <a:rPr lang="en-US" altLang="zh-CN" i="1" dirty="0">
                    <a:latin typeface="Noto Serif" panose="02020600060500020200" pitchFamily="18" charset="0"/>
                    <a:ea typeface="Noto Serif" panose="02020600060500020200" pitchFamily="18" charset="0"/>
                    <a:cs typeface="Noto Serif" panose="02020600060500020200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2249315-081A-4DB7-B8D6-98D51FFB5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0" t="1348" r="3078" b="60283"/>
          <a:stretch/>
        </p:blipFill>
        <p:spPr>
          <a:xfrm>
            <a:off x="7945647" y="1340689"/>
            <a:ext cx="3962400" cy="14882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79D06C-0785-4BDD-801F-9E7BFD339E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8" t="39809" r="31040" b="25989"/>
          <a:stretch/>
        </p:blipFill>
        <p:spPr>
          <a:xfrm>
            <a:off x="8128732" y="2907383"/>
            <a:ext cx="3596231" cy="17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Motivation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Deciding a reasonable ending not only depends on representing the </a:t>
            </a:r>
            <a:r>
              <a:rPr lang="en-US" altLang="zh-CN" b="1" dirty="0"/>
              <a:t>context</a:t>
            </a:r>
            <a:r>
              <a:rPr lang="en-US" altLang="zh-CN" dirty="0"/>
              <a:t> clues properly, but also on the ability of language understanding with </a:t>
            </a:r>
            <a:r>
              <a:rPr lang="en-US" altLang="zh-CN" b="1" dirty="0"/>
              <a:t>implicit knowledge </a:t>
            </a:r>
            <a:r>
              <a:rPr lang="en-US" altLang="zh-CN" dirty="0"/>
              <a:t>that is beyond the text surface.</a:t>
            </a:r>
          </a:p>
        </p:txBody>
      </p:sp>
    </p:spTree>
    <p:extLst>
      <p:ext uri="{BB962C8B-B14F-4D97-AF65-F5344CB8AC3E}">
        <p14:creationId xmlns:p14="http://schemas.microsoft.com/office/powerpoint/2010/main" val="41551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Motivation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2BA897-C1DE-46E1-ABAB-71F32D8E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0153"/>
            <a:ext cx="5424814" cy="50061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C9025A-B2DF-47C5-BEEF-BCEB08B7F822}"/>
              </a:ext>
            </a:extLst>
          </p:cNvPr>
          <p:cNvSpPr txBox="1"/>
          <p:nvPr/>
        </p:nvSpPr>
        <p:spPr>
          <a:xfrm>
            <a:off x="6563946" y="1350153"/>
            <a:ext cx="4789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No clue about “candy” In the context.</a:t>
            </a:r>
          </a:p>
          <a:p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  <a:cs typeface="Open Sans" panose="020B0606030504020204" pitchFamily="34" charset="0"/>
            </a:endParaRPr>
          </a:p>
          <a:p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  <a:cs typeface="Open Sans" panose="020B0606030504020204" pitchFamily="34" charset="0"/>
            </a:endParaRP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Halloween is related to “candy” in commonsense.</a:t>
            </a:r>
          </a:p>
          <a:p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  <a:cs typeface="Open Sans" panose="020B0606030504020204" pitchFamily="34" charset="0"/>
            </a:endParaRPr>
          </a:p>
          <a:p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  <a:cs typeface="Open Sans" panose="020B0606030504020204" pitchFamily="34" charset="0"/>
            </a:endParaRP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Generates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ending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about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“candy”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after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rPr>
              <a:t>incorporating commonsense knowledge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742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Noto Serif" panose="02020600060500020200" pitchFamily="18" charset="0"/>
              </a:rPr>
              <a:t>Incremental encoding (IE) scheme</a:t>
            </a:r>
          </a:p>
          <a:p>
            <a:r>
              <a:rPr lang="en-US" altLang="zh-CN" dirty="0">
                <a:cs typeface="Noto Serif" panose="02020600060500020200" pitchFamily="18" charset="0"/>
              </a:rPr>
              <a:t>Multi-source attention (MAS) mechanism</a:t>
            </a:r>
          </a:p>
          <a:p>
            <a:r>
              <a:rPr lang="en-US" altLang="zh-CN" dirty="0">
                <a:cs typeface="Noto Serif" panose="02020600060500020200" pitchFamily="18" charset="0"/>
              </a:rPr>
              <a:t>Supervision on the encoding network</a:t>
            </a:r>
          </a:p>
        </p:txBody>
      </p:sp>
    </p:spTree>
    <p:extLst>
      <p:ext uri="{BB962C8B-B14F-4D97-AF65-F5344CB8AC3E}">
        <p14:creationId xmlns:p14="http://schemas.microsoft.com/office/powerpoint/2010/main" val="33612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Noto Serif" panose="02020600060500020200" pitchFamily="18" charset="0"/>
              </a:rPr>
              <a:t>Incremental encoding (IE) scheme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CEA8A2-6893-4CCA-8494-45F7DED3A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742" y="2652377"/>
            <a:ext cx="7538516" cy="26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Noto Serif" panose="02020600060500020200" pitchFamily="18" charset="0"/>
              </a:rPr>
              <a:t>Multi-source attention (MSA) mechanism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7265CF-18E0-493B-BA56-1077F5C0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766" y="2477806"/>
            <a:ext cx="7028468" cy="18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Noto Serif" panose="02020600060500020200" pitchFamily="18" charset="0"/>
              </a:rPr>
              <a:t>Multi-source attention (MSA) mechanism</a:t>
            </a:r>
          </a:p>
          <a:p>
            <a:pPr lvl="1"/>
            <a:r>
              <a:rPr lang="en-US" altLang="zh-CN" dirty="0">
                <a:cs typeface="Noto Serif" panose="02020600060500020200" pitchFamily="18" charset="0"/>
              </a:rPr>
              <a:t>State context vector</a:t>
            </a:r>
          </a:p>
          <a:p>
            <a:pPr lvl="2"/>
            <a:r>
              <a:rPr lang="en-US" altLang="zh-CN" dirty="0">
                <a:cs typeface="Noto Serif" panose="02020600060500020200" pitchFamily="18" charset="0"/>
              </a:rPr>
              <a:t>Simple attention mechanism for seq2seq</a:t>
            </a:r>
          </a:p>
          <a:p>
            <a:pPr lvl="1"/>
            <a:r>
              <a:rPr lang="en-US" altLang="zh-CN" dirty="0">
                <a:cs typeface="Noto Serif" panose="02020600060500020200" pitchFamily="18" charset="0"/>
              </a:rPr>
              <a:t>Knowledge context vector</a:t>
            </a:r>
          </a:p>
          <a:p>
            <a:pPr lvl="2"/>
            <a:r>
              <a:rPr lang="en-US" altLang="zh-CN" dirty="0">
                <a:cs typeface="Noto Serif" panose="02020600060500020200" pitchFamily="18" charset="0"/>
              </a:rPr>
              <a:t>1) graph attention (</a:t>
            </a:r>
            <a:r>
              <a:rPr lang="en-US" altLang="zh-CN" dirty="0" err="1">
                <a:cs typeface="Noto Serif" panose="02020600060500020200" pitchFamily="18" charset="0"/>
              </a:rPr>
              <a:t>Velickovic</a:t>
            </a:r>
            <a:r>
              <a:rPr lang="en-US" altLang="zh-CN" dirty="0">
                <a:cs typeface="Noto Serif" panose="02020600060500020200" pitchFamily="18" charset="0"/>
              </a:rPr>
              <a:t> et al. 2018; Zhou et al. 2018)</a:t>
            </a:r>
          </a:p>
          <a:p>
            <a:pPr lvl="2"/>
            <a:r>
              <a:rPr lang="en-US" altLang="zh-CN" dirty="0">
                <a:cs typeface="Noto Serif" panose="02020600060500020200" pitchFamily="18" charset="0"/>
              </a:rPr>
              <a:t>2) contextual attention (</a:t>
            </a:r>
            <a:r>
              <a:rPr lang="en-US" altLang="zh-CN" dirty="0" err="1">
                <a:cs typeface="Noto Serif" panose="02020600060500020200" pitchFamily="18" charset="0"/>
              </a:rPr>
              <a:t>Mihaylov</a:t>
            </a:r>
            <a:r>
              <a:rPr lang="en-US" altLang="zh-CN" dirty="0">
                <a:cs typeface="Noto Serif" panose="02020600060500020200" pitchFamily="18" charset="0"/>
              </a:rPr>
              <a:t> and Frank 2018).</a:t>
            </a:r>
          </a:p>
          <a:p>
            <a:pPr marL="457200" lvl="1" indent="0">
              <a:buNone/>
            </a:pPr>
            <a:endParaRPr lang="en-US" altLang="zh-CN" dirty="0">
              <a:cs typeface="Noto Serif" panose="02020600060500020200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4B58A3-5538-4A1F-8572-083383A8C648}"/>
              </a:ext>
            </a:extLst>
          </p:cNvPr>
          <p:cNvSpPr txBox="1"/>
          <p:nvPr/>
        </p:nvSpPr>
        <p:spPr>
          <a:xfrm>
            <a:off x="861213" y="5741719"/>
            <a:ext cx="104695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Velickovic</a:t>
            </a:r>
            <a:r>
              <a:rPr lang="en-US" altLang="zh-CN" sz="105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, P.; </a:t>
            </a:r>
            <a:r>
              <a:rPr lang="en-US" altLang="zh-CN" sz="105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Cucurull</a:t>
            </a:r>
            <a:r>
              <a:rPr lang="en-US" altLang="zh-CN" sz="105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, G.; Casanova, A.; Romero, A.; </a:t>
            </a:r>
            <a:r>
              <a:rPr lang="en-US" altLang="zh-CN" sz="105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Lio</a:t>
            </a:r>
            <a:r>
              <a:rPr lang="en-US" altLang="zh-CN" sz="105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, P.; and </a:t>
            </a:r>
            <a:r>
              <a:rPr lang="en-US" altLang="zh-CN" sz="105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Bengio</a:t>
            </a:r>
            <a:r>
              <a:rPr lang="en-US" altLang="zh-CN" sz="105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, Y. 2018. Graph attention networks. In ICLR.</a:t>
            </a:r>
          </a:p>
          <a:p>
            <a:r>
              <a:rPr lang="en-US" altLang="zh-CN" sz="105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Zhou, H.; Yang, T.; Huang, M.; Zhao, H.; Xu, J.; and Zhu, X. 2018. Commonsense knowledge aware conversation generation with graph attention. In IJCAI.</a:t>
            </a:r>
          </a:p>
          <a:p>
            <a:r>
              <a:rPr lang="en-US" altLang="zh-CN" sz="105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Mihaylov</a:t>
            </a:r>
            <a:r>
              <a:rPr lang="en-US" altLang="zh-CN" sz="105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, T., and Frank, A. 2018. Knowledgeable reader: Enhancing cloze-style reading comprehension with external commonsense knowledge. In ACL, 821–832.</a:t>
            </a:r>
            <a:endParaRPr lang="zh-CN" altLang="en-US" sz="1050" dirty="0">
              <a:latin typeface="Noto Serif" panose="02020600060500020200" pitchFamily="18" charset="0"/>
              <a:cs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546</Words>
  <Application>Microsoft Office PowerPoint</Application>
  <PresentationFormat>宽屏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Source Han Sans</vt:lpstr>
      <vt:lpstr>等线</vt:lpstr>
      <vt:lpstr>等线 Light</vt:lpstr>
      <vt:lpstr>思源黑体</vt:lpstr>
      <vt:lpstr>Arial</vt:lpstr>
      <vt:lpstr>Cambria Math</vt:lpstr>
      <vt:lpstr>Noto Serif</vt:lpstr>
      <vt:lpstr>Open Sans</vt:lpstr>
      <vt:lpstr>Office 主题​​</vt:lpstr>
      <vt:lpstr>Story Ending Generation with Incremental Encoding and Commonsense Knowledge</vt:lpstr>
      <vt:lpstr>Outline</vt:lpstr>
      <vt:lpstr>Introduction</vt:lpstr>
      <vt:lpstr>Motivation</vt:lpstr>
      <vt:lpstr>Motivation</vt:lpstr>
      <vt:lpstr>Method</vt:lpstr>
      <vt:lpstr>Method</vt:lpstr>
      <vt:lpstr>Method</vt:lpstr>
      <vt:lpstr>Method</vt:lpstr>
      <vt:lpstr>Method</vt:lpstr>
      <vt:lpstr>Method</vt:lpstr>
      <vt:lpstr>Method</vt:lpstr>
      <vt:lpstr>Experiment</vt:lpstr>
      <vt:lpstr>Experiment</vt:lpstr>
      <vt:lpstr>Experiment</vt:lpstr>
      <vt:lpstr>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Ending Generation with Incremental Encoding and Commonsense Knowledge</dc:title>
  <dc:creator>李 林键</dc:creator>
  <cp:lastModifiedBy>林键</cp:lastModifiedBy>
  <cp:revision>102</cp:revision>
  <dcterms:created xsi:type="dcterms:W3CDTF">2020-06-16T11:00:22Z</dcterms:created>
  <dcterms:modified xsi:type="dcterms:W3CDTF">2020-11-11T13:00:54Z</dcterms:modified>
</cp:coreProperties>
</file>