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3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5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6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7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8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9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380.xml" ContentType="application/vnd.openxmlformats-officedocument.presentationml.tags+xml"/>
  <Override PartName="/ppt/tags/tag14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458" r:id="rId4"/>
    <p:sldId id="500" r:id="rId5"/>
    <p:sldId id="451" r:id="rId6"/>
    <p:sldId id="452" r:id="rId7"/>
    <p:sldId id="453" r:id="rId8"/>
    <p:sldId id="501" r:id="rId9"/>
    <p:sldId id="455" r:id="rId10"/>
    <p:sldId id="456" r:id="rId11"/>
    <p:sldId id="496" r:id="rId12"/>
    <p:sldId id="499" r:id="rId13"/>
    <p:sldId id="261" r:id="rId14"/>
    <p:sldId id="270" r:id="rId15"/>
    <p:sldId id="258" r:id="rId16"/>
    <p:sldId id="364" r:id="rId17"/>
    <p:sldId id="301" r:id="rId18"/>
    <p:sldId id="303" r:id="rId19"/>
    <p:sldId id="411" r:id="rId20"/>
    <p:sldId id="425" r:id="rId21"/>
    <p:sldId id="426" r:id="rId22"/>
    <p:sldId id="432" r:id="rId23"/>
    <p:sldId id="433" r:id="rId24"/>
    <p:sldId id="434" r:id="rId25"/>
    <p:sldId id="435" r:id="rId26"/>
    <p:sldId id="436" r:id="rId27"/>
    <p:sldId id="443" r:id="rId28"/>
    <p:sldId id="44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EEF"/>
    <a:srgbClr val="1CADE4"/>
    <a:srgbClr val="AD0101"/>
    <a:srgbClr val="D2EFFA"/>
    <a:srgbClr val="F6FAF9"/>
    <a:srgbClr val="FFBCBC"/>
    <a:srgbClr val="FFEAE7"/>
    <a:srgbClr val="EFFFC1"/>
    <a:srgbClr val="94C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7C486-A8B9-425B-9AE3-959B3A26020A}" type="doc">
      <dgm:prSet loTypeId="urn:microsoft.com/office/officeart/2005/8/layout/cycle7#1" loCatId="cycl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C2C8E452-2766-4147-862F-A61DC8598E2D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Tesco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120AD-1BEA-4B5E-8AF2-8192E2CE66F4}" type="parTrans" cxnId="{2E45AF67-4FF2-497D-8349-5FDB37A77286}">
      <dgm:prSet/>
      <dgm:spPr/>
      <dgm:t>
        <a:bodyPr/>
        <a:lstStyle/>
        <a:p>
          <a:endParaRPr lang="zh-CN" altLang="en-US"/>
        </a:p>
      </dgm:t>
    </dgm:pt>
    <dgm:pt modelId="{7A36401B-0D33-4616-A0B1-0C5AE2EC682C}" type="sibTrans" cxnId="{2E45AF67-4FF2-497D-8349-5FDB37A77286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CEBBFDCF-4909-4D09-9CBE-BBAC81623F21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沃尔玛</a:t>
          </a:r>
        </a:p>
      </dgm:t>
    </dgm:pt>
    <dgm:pt modelId="{2B0F200A-B3BD-43CB-81C3-DFCE64DED8B1}" type="parTrans" cxnId="{1A3692A1-D5CE-43C4-8E50-A82A43B56E73}">
      <dgm:prSet/>
      <dgm:spPr/>
      <dgm:t>
        <a:bodyPr/>
        <a:lstStyle/>
        <a:p>
          <a:endParaRPr lang="zh-CN" altLang="en-US"/>
        </a:p>
      </dgm:t>
    </dgm:pt>
    <dgm:pt modelId="{C5F1B287-168C-4CAE-BE0E-DE64B7740C1D}" type="sibTrans" cxnId="{1A3692A1-D5CE-43C4-8E50-A82A43B56E73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5906DC1C-07A9-45B3-95C8-AB88C748B337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7-Eleven</a:t>
          </a:r>
          <a:endParaRPr lang="zh-CN" alt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CC1BE-90B7-4544-B79F-4DB274544EE1}" type="sibTrans" cxnId="{7A7FF821-AE5F-4607-AFAF-12E89604D8DE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D8E0391C-EFC0-4603-B3EA-05EF4D44743B}" type="parTrans" cxnId="{7A7FF821-AE5F-4607-AFAF-12E89604D8DE}">
      <dgm:prSet/>
      <dgm:spPr/>
      <dgm:t>
        <a:bodyPr/>
        <a:lstStyle/>
        <a:p>
          <a:endParaRPr lang="zh-CN" altLang="en-US"/>
        </a:p>
      </dgm:t>
    </dgm:pt>
    <dgm:pt modelId="{DF9F599E-6896-419F-A46D-117468A728F4}" type="pres">
      <dgm:prSet presAssocID="{1777C486-A8B9-425B-9AE3-959B3A26020A}" presName="Name0" presStyleCnt="0">
        <dgm:presLayoutVars>
          <dgm:dir/>
          <dgm:resizeHandles val="exact"/>
        </dgm:presLayoutVars>
      </dgm:prSet>
      <dgm:spPr/>
    </dgm:pt>
    <dgm:pt modelId="{97EA8B72-AA43-49E3-8655-978F6F01F9D5}" type="pres">
      <dgm:prSet presAssocID="{C2C8E452-2766-4147-862F-A61DC8598E2D}" presName="node" presStyleLbl="node1" presStyleIdx="0" presStyleCnt="3" custScaleX="132145" custScaleY="159063" custRadScaleRad="99483" custRadScaleInc="-930">
        <dgm:presLayoutVars>
          <dgm:bulletEnabled val="1"/>
        </dgm:presLayoutVars>
      </dgm:prSet>
      <dgm:spPr/>
    </dgm:pt>
    <dgm:pt modelId="{708E59B3-CCB5-4033-9DB7-12C8DB76C13B}" type="pres">
      <dgm:prSet presAssocID="{7A36401B-0D33-4616-A0B1-0C5AE2EC682C}" presName="sibTrans" presStyleLbl="sibTrans2D1" presStyleIdx="0" presStyleCnt="3"/>
      <dgm:spPr/>
    </dgm:pt>
    <dgm:pt modelId="{A390E41B-2168-4026-BDED-928D101B92B4}" type="pres">
      <dgm:prSet presAssocID="{7A36401B-0D33-4616-A0B1-0C5AE2EC682C}" presName="connectorText" presStyleLbl="sibTrans2D1" presStyleIdx="0" presStyleCnt="3"/>
      <dgm:spPr/>
    </dgm:pt>
    <dgm:pt modelId="{86C674C8-C4A5-4DA8-AD8D-C360E7C318E1}" type="pres">
      <dgm:prSet presAssocID="{5906DC1C-07A9-45B3-95C8-AB88C748B337}" presName="node" presStyleLbl="node1" presStyleIdx="1" presStyleCnt="3" custScaleX="124669" custScaleY="173875">
        <dgm:presLayoutVars>
          <dgm:bulletEnabled val="1"/>
        </dgm:presLayoutVars>
      </dgm:prSet>
      <dgm:spPr/>
    </dgm:pt>
    <dgm:pt modelId="{74457F3C-A5C6-4F81-8D39-AAF3C9951759}" type="pres">
      <dgm:prSet presAssocID="{201CC1BE-90B7-4544-B79F-4DB274544EE1}" presName="sibTrans" presStyleLbl="sibTrans2D1" presStyleIdx="1" presStyleCnt="3"/>
      <dgm:spPr/>
    </dgm:pt>
    <dgm:pt modelId="{FA4B6269-3768-4258-9DC1-32BEFE6C8A72}" type="pres">
      <dgm:prSet presAssocID="{201CC1BE-90B7-4544-B79F-4DB274544EE1}" presName="connectorText" presStyleLbl="sibTrans2D1" presStyleIdx="1" presStyleCnt="3"/>
      <dgm:spPr/>
    </dgm:pt>
    <dgm:pt modelId="{A12D17A7-26E5-40E0-93E1-712942C32B8C}" type="pres">
      <dgm:prSet presAssocID="{CEBBFDCF-4909-4D09-9CBE-BBAC81623F21}" presName="node" presStyleLbl="node1" presStyleIdx="2" presStyleCnt="3" custScaleX="128369" custScaleY="175451">
        <dgm:presLayoutVars>
          <dgm:bulletEnabled val="1"/>
        </dgm:presLayoutVars>
      </dgm:prSet>
      <dgm:spPr/>
    </dgm:pt>
    <dgm:pt modelId="{CAAEBEEC-A553-425B-A5AC-8EB7C8819139}" type="pres">
      <dgm:prSet presAssocID="{C5F1B287-168C-4CAE-BE0E-DE64B7740C1D}" presName="sibTrans" presStyleLbl="sibTrans2D1" presStyleIdx="2" presStyleCnt="3"/>
      <dgm:spPr/>
    </dgm:pt>
    <dgm:pt modelId="{F8E87E12-738F-419B-8B2F-BA66B2A86BD1}" type="pres">
      <dgm:prSet presAssocID="{C5F1B287-168C-4CAE-BE0E-DE64B7740C1D}" presName="connectorText" presStyleLbl="sibTrans2D1" presStyleIdx="2" presStyleCnt="3"/>
      <dgm:spPr/>
    </dgm:pt>
  </dgm:ptLst>
  <dgm:cxnLst>
    <dgm:cxn modelId="{ABC04C08-4EC7-44BB-91DE-76A8F1F7B48F}" type="presOf" srcId="{201CC1BE-90B7-4544-B79F-4DB274544EE1}" destId="{FA4B6269-3768-4258-9DC1-32BEFE6C8A72}" srcOrd="1" destOrd="0" presId="urn:microsoft.com/office/officeart/2005/8/layout/cycle7#1"/>
    <dgm:cxn modelId="{BB1CF31F-F792-478C-BD8D-C6194F472DA0}" type="presOf" srcId="{C5F1B287-168C-4CAE-BE0E-DE64B7740C1D}" destId="{CAAEBEEC-A553-425B-A5AC-8EB7C8819139}" srcOrd="0" destOrd="0" presId="urn:microsoft.com/office/officeart/2005/8/layout/cycle7#1"/>
    <dgm:cxn modelId="{7A7FF821-AE5F-4607-AFAF-12E89604D8DE}" srcId="{1777C486-A8B9-425B-9AE3-959B3A26020A}" destId="{5906DC1C-07A9-45B3-95C8-AB88C748B337}" srcOrd="1" destOrd="0" parTransId="{D8E0391C-EFC0-4603-B3EA-05EF4D44743B}" sibTransId="{201CC1BE-90B7-4544-B79F-4DB274544EE1}"/>
    <dgm:cxn modelId="{22251E2D-74AB-42EF-B137-C9D18E782347}" type="presOf" srcId="{7A36401B-0D33-4616-A0B1-0C5AE2EC682C}" destId="{708E59B3-CCB5-4033-9DB7-12C8DB76C13B}" srcOrd="0" destOrd="0" presId="urn:microsoft.com/office/officeart/2005/8/layout/cycle7#1"/>
    <dgm:cxn modelId="{9F87C441-1D6E-400A-AAD0-59A56669AFCC}" type="presOf" srcId="{1777C486-A8B9-425B-9AE3-959B3A26020A}" destId="{DF9F599E-6896-419F-A46D-117468A728F4}" srcOrd="0" destOrd="0" presId="urn:microsoft.com/office/officeart/2005/8/layout/cycle7#1"/>
    <dgm:cxn modelId="{2E45AF67-4FF2-497D-8349-5FDB37A77286}" srcId="{1777C486-A8B9-425B-9AE3-959B3A26020A}" destId="{C2C8E452-2766-4147-862F-A61DC8598E2D}" srcOrd="0" destOrd="0" parTransId="{5D7120AD-1BEA-4B5E-8AF2-8192E2CE66F4}" sibTransId="{7A36401B-0D33-4616-A0B1-0C5AE2EC682C}"/>
    <dgm:cxn modelId="{CAA7C44A-DAF3-4599-B71F-4634683E3A8E}" type="presOf" srcId="{C2C8E452-2766-4147-862F-A61DC8598E2D}" destId="{97EA8B72-AA43-49E3-8655-978F6F01F9D5}" srcOrd="0" destOrd="0" presId="urn:microsoft.com/office/officeart/2005/8/layout/cycle7#1"/>
    <dgm:cxn modelId="{F392AC9F-DAD7-4B2F-B625-A6E204592D9C}" type="presOf" srcId="{C5F1B287-168C-4CAE-BE0E-DE64B7740C1D}" destId="{F8E87E12-738F-419B-8B2F-BA66B2A86BD1}" srcOrd="1" destOrd="0" presId="urn:microsoft.com/office/officeart/2005/8/layout/cycle7#1"/>
    <dgm:cxn modelId="{1A3692A1-D5CE-43C4-8E50-A82A43B56E73}" srcId="{1777C486-A8B9-425B-9AE3-959B3A26020A}" destId="{CEBBFDCF-4909-4D09-9CBE-BBAC81623F21}" srcOrd="2" destOrd="0" parTransId="{2B0F200A-B3BD-43CB-81C3-DFCE64DED8B1}" sibTransId="{C5F1B287-168C-4CAE-BE0E-DE64B7740C1D}"/>
    <dgm:cxn modelId="{3F622EA3-3245-49FA-884D-DCE896902388}" type="presOf" srcId="{CEBBFDCF-4909-4D09-9CBE-BBAC81623F21}" destId="{A12D17A7-26E5-40E0-93E1-712942C32B8C}" srcOrd="0" destOrd="0" presId="urn:microsoft.com/office/officeart/2005/8/layout/cycle7#1"/>
    <dgm:cxn modelId="{D16090BA-1590-42BE-898F-3AF63F924E0C}" type="presOf" srcId="{201CC1BE-90B7-4544-B79F-4DB274544EE1}" destId="{74457F3C-A5C6-4F81-8D39-AAF3C9951759}" srcOrd="0" destOrd="0" presId="urn:microsoft.com/office/officeart/2005/8/layout/cycle7#1"/>
    <dgm:cxn modelId="{0939EABC-AEFB-43AD-A6DB-485B3991FEFA}" type="presOf" srcId="{7A36401B-0D33-4616-A0B1-0C5AE2EC682C}" destId="{A390E41B-2168-4026-BDED-928D101B92B4}" srcOrd="1" destOrd="0" presId="urn:microsoft.com/office/officeart/2005/8/layout/cycle7#1"/>
    <dgm:cxn modelId="{17D636EE-F3CE-481F-8975-1F4791E5F7D4}" type="presOf" srcId="{5906DC1C-07A9-45B3-95C8-AB88C748B337}" destId="{86C674C8-C4A5-4DA8-AD8D-C360E7C318E1}" srcOrd="0" destOrd="0" presId="urn:microsoft.com/office/officeart/2005/8/layout/cycle7#1"/>
    <dgm:cxn modelId="{E6EF6F16-458F-499E-B9EC-639A16F45041}" type="presParOf" srcId="{DF9F599E-6896-419F-A46D-117468A728F4}" destId="{97EA8B72-AA43-49E3-8655-978F6F01F9D5}" srcOrd="0" destOrd="0" presId="urn:microsoft.com/office/officeart/2005/8/layout/cycle7#1"/>
    <dgm:cxn modelId="{9DD08664-E686-470C-82B2-2829A1836883}" type="presParOf" srcId="{DF9F599E-6896-419F-A46D-117468A728F4}" destId="{708E59B3-CCB5-4033-9DB7-12C8DB76C13B}" srcOrd="1" destOrd="0" presId="urn:microsoft.com/office/officeart/2005/8/layout/cycle7#1"/>
    <dgm:cxn modelId="{3FBE0D4C-6388-4A6C-860F-051A63BF6E55}" type="presParOf" srcId="{708E59B3-CCB5-4033-9DB7-12C8DB76C13B}" destId="{A390E41B-2168-4026-BDED-928D101B92B4}" srcOrd="0" destOrd="0" presId="urn:microsoft.com/office/officeart/2005/8/layout/cycle7#1"/>
    <dgm:cxn modelId="{26C63A77-E5E7-42CE-8E8B-7217ACA7D1F2}" type="presParOf" srcId="{DF9F599E-6896-419F-A46D-117468A728F4}" destId="{86C674C8-C4A5-4DA8-AD8D-C360E7C318E1}" srcOrd="2" destOrd="0" presId="urn:microsoft.com/office/officeart/2005/8/layout/cycle7#1"/>
    <dgm:cxn modelId="{8642CA6B-4FAA-49D2-9F52-791C2152FD62}" type="presParOf" srcId="{DF9F599E-6896-419F-A46D-117468A728F4}" destId="{74457F3C-A5C6-4F81-8D39-AAF3C9951759}" srcOrd="3" destOrd="0" presId="urn:microsoft.com/office/officeart/2005/8/layout/cycle7#1"/>
    <dgm:cxn modelId="{6B407496-7ECD-4913-B39C-E908D3735F85}" type="presParOf" srcId="{74457F3C-A5C6-4F81-8D39-AAF3C9951759}" destId="{FA4B6269-3768-4258-9DC1-32BEFE6C8A72}" srcOrd="0" destOrd="0" presId="urn:microsoft.com/office/officeart/2005/8/layout/cycle7#1"/>
    <dgm:cxn modelId="{4F158A0C-28B9-4F38-8C8A-78C4C48B4450}" type="presParOf" srcId="{DF9F599E-6896-419F-A46D-117468A728F4}" destId="{A12D17A7-26E5-40E0-93E1-712942C32B8C}" srcOrd="4" destOrd="0" presId="urn:microsoft.com/office/officeart/2005/8/layout/cycle7#1"/>
    <dgm:cxn modelId="{0F111416-46CA-4395-9A39-4EC92CD4BE01}" type="presParOf" srcId="{DF9F599E-6896-419F-A46D-117468A728F4}" destId="{CAAEBEEC-A553-425B-A5AC-8EB7C8819139}" srcOrd="5" destOrd="0" presId="urn:microsoft.com/office/officeart/2005/8/layout/cycle7#1"/>
    <dgm:cxn modelId="{0EB6E7AA-B329-48BF-A49B-D97F892E3C7B}" type="presParOf" srcId="{CAAEBEEC-A553-425B-A5AC-8EB7C8819139}" destId="{F8E87E12-738F-419B-8B2F-BA66B2A86BD1}" srcOrd="0" destOrd="0" presId="urn:microsoft.com/office/officeart/2005/8/layout/cycle7#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A8B72-AA43-49E3-8655-978F6F01F9D5}">
      <dsp:nvSpPr>
        <dsp:cNvPr id="0" name=""/>
        <dsp:cNvSpPr/>
      </dsp:nvSpPr>
      <dsp:spPr>
        <a:xfrm>
          <a:off x="760879" y="-159961"/>
          <a:ext cx="1510376" cy="90902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Tesco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503" y="-133337"/>
        <a:ext cx="1457128" cy="855772"/>
      </dsp:txXfrm>
    </dsp:sp>
    <dsp:sp modelId="{708E59B3-CCB5-4033-9DB7-12C8DB76C13B}">
      <dsp:nvSpPr>
        <dsp:cNvPr id="0" name=""/>
        <dsp:cNvSpPr/>
      </dsp:nvSpPr>
      <dsp:spPr>
        <a:xfrm rot="3578174">
          <a:off x="1804009" y="988559"/>
          <a:ext cx="354465" cy="200019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864015" y="1028563"/>
        <a:ext cx="234453" cy="120011"/>
      </dsp:txXfrm>
    </dsp:sp>
    <dsp:sp modelId="{86C674C8-C4A5-4DA8-AD8D-C360E7C318E1}">
      <dsp:nvSpPr>
        <dsp:cNvPr id="0" name=""/>
        <dsp:cNvSpPr/>
      </dsp:nvSpPr>
      <dsp:spPr>
        <a:xfrm>
          <a:off x="1758748" y="1428079"/>
          <a:ext cx="1424928" cy="9936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7-Eleven</a:t>
          </a:r>
          <a:endParaRPr lang="zh-CN" alt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7852" y="1457183"/>
        <a:ext cx="1366720" cy="935460"/>
      </dsp:txXfrm>
    </dsp:sp>
    <dsp:sp modelId="{74457F3C-A5C6-4F81-8D39-AAF3C9951759}">
      <dsp:nvSpPr>
        <dsp:cNvPr id="0" name=""/>
        <dsp:cNvSpPr/>
      </dsp:nvSpPr>
      <dsp:spPr>
        <a:xfrm rot="10800000">
          <a:off x="1359974" y="1824904"/>
          <a:ext cx="354465" cy="200019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1419980" y="1864908"/>
        <a:ext cx="234453" cy="120011"/>
      </dsp:txXfrm>
    </dsp:sp>
    <dsp:sp modelId="{A12D17A7-26E5-40E0-93E1-712942C32B8C}">
      <dsp:nvSpPr>
        <dsp:cNvPr id="0" name=""/>
        <dsp:cNvSpPr/>
      </dsp:nvSpPr>
      <dsp:spPr>
        <a:xfrm>
          <a:off x="-151551" y="1423576"/>
          <a:ext cx="1467217" cy="10026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沃尔玛</a:t>
          </a:r>
        </a:p>
      </dsp:txBody>
      <dsp:txXfrm>
        <a:off x="-122184" y="1452943"/>
        <a:ext cx="1408483" cy="943941"/>
      </dsp:txXfrm>
    </dsp:sp>
    <dsp:sp modelId="{CAAEBEEC-A553-425B-A5AC-8EB7C8819139}">
      <dsp:nvSpPr>
        <dsp:cNvPr id="0" name=""/>
        <dsp:cNvSpPr/>
      </dsp:nvSpPr>
      <dsp:spPr>
        <a:xfrm rot="17988462">
          <a:off x="885243" y="986307"/>
          <a:ext cx="354465" cy="200019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945249" y="1026311"/>
        <a:ext cx="234453" cy="120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1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BE3A5A-A893-4AF0-B6E0-DBA3C38E9505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84697-385C-47CF-8310-D22D421F8C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18" Type="http://schemas.openxmlformats.org/officeDocument/2006/relationships/image" Target="../media/image20.png"/><Relationship Id="rId3" Type="http://schemas.openxmlformats.org/officeDocument/2006/relationships/tags" Target="../tags/tag138.xml"/><Relationship Id="rId21" Type="http://schemas.openxmlformats.org/officeDocument/2006/relationships/tags" Target="../tags/tag1400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slideLayout" Target="../slideLayouts/slideLayout29.xml"/><Relationship Id="rId2" Type="http://schemas.openxmlformats.org/officeDocument/2006/relationships/tags" Target="../tags/tag137.xml"/><Relationship Id="rId16" Type="http://schemas.openxmlformats.org/officeDocument/2006/relationships/tags" Target="../tags/tag151.xml"/><Relationship Id="rId20" Type="http://schemas.openxmlformats.org/officeDocument/2006/relationships/image" Target="../media/image21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slide" Target="slide25.xml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23" Type="http://schemas.openxmlformats.org/officeDocument/2006/relationships/image" Target="../media/image23.png"/><Relationship Id="rId10" Type="http://schemas.openxmlformats.org/officeDocument/2006/relationships/tags" Target="../tags/tag145.xml"/><Relationship Id="rId19" Type="http://schemas.openxmlformats.org/officeDocument/2006/relationships/tags" Target="../tags/tag1380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3" Type="http://schemas.openxmlformats.org/officeDocument/2006/relationships/tags" Target="../tags/tag154.xml"/><Relationship Id="rId21" Type="http://schemas.openxmlformats.org/officeDocument/2006/relationships/notesSlide" Target="../notesSlides/notesSlide3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" Type="http://schemas.openxmlformats.org/officeDocument/2006/relationships/tags" Target="../tags/tag173.xml"/><Relationship Id="rId21" Type="http://schemas.openxmlformats.org/officeDocument/2006/relationships/tags" Target="../tags/tag191.xml"/><Relationship Id="rId34" Type="http://schemas.openxmlformats.org/officeDocument/2006/relationships/slide" Target="slide25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image" Target="../media/image25.svg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tags" Target="../tags/tag190.xml"/><Relationship Id="rId29" Type="http://schemas.openxmlformats.org/officeDocument/2006/relationships/tags" Target="../tags/tag199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image" Target="../media/image24.png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slideLayout" Target="../slideLayouts/slideLayout7.xml"/><Relationship Id="rId8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34" Type="http://schemas.openxmlformats.org/officeDocument/2006/relationships/image" Target="../media/image29.png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image" Target="../media/image28.png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tags" Target="../tags/tag228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image" Target="../media/image27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image" Target="../media/image26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slideLayout" Target="../slideLayouts/slideLayout7.xml"/><Relationship Id="rId35" Type="http://schemas.openxmlformats.org/officeDocument/2006/relationships/slide" Target="slide25.xml"/><Relationship Id="rId8" Type="http://schemas.openxmlformats.org/officeDocument/2006/relationships/tags" Target="../tags/tag20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slide" Target="slide25.xml"/><Relationship Id="rId2" Type="http://schemas.openxmlformats.org/officeDocument/2006/relationships/tags" Target="../tags/tag230.xml"/><Relationship Id="rId16" Type="http://schemas.openxmlformats.org/officeDocument/2006/relationships/image" Target="../media/image30.png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18" Type="http://schemas.openxmlformats.org/officeDocument/2006/relationships/tags" Target="../tags/tag259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244.xml"/><Relationship Id="rId21" Type="http://schemas.openxmlformats.org/officeDocument/2006/relationships/tags" Target="../tags/tag262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tags" Target="../tags/tag25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43.xml"/><Relationship Id="rId16" Type="http://schemas.openxmlformats.org/officeDocument/2006/relationships/tags" Target="../tags/tag257.xml"/><Relationship Id="rId20" Type="http://schemas.openxmlformats.org/officeDocument/2006/relationships/tags" Target="../tags/tag261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24" Type="http://schemas.openxmlformats.org/officeDocument/2006/relationships/tags" Target="../tags/tag265.xml"/><Relationship Id="rId5" Type="http://schemas.openxmlformats.org/officeDocument/2006/relationships/tags" Target="../tags/tag246.xml"/><Relationship Id="rId15" Type="http://schemas.openxmlformats.org/officeDocument/2006/relationships/tags" Target="../tags/tag256.xml"/><Relationship Id="rId23" Type="http://schemas.openxmlformats.org/officeDocument/2006/relationships/tags" Target="../tags/tag264.xml"/><Relationship Id="rId28" Type="http://schemas.openxmlformats.org/officeDocument/2006/relationships/slide" Target="slide25.xml"/><Relationship Id="rId10" Type="http://schemas.openxmlformats.org/officeDocument/2006/relationships/tags" Target="../tags/tag251.xml"/><Relationship Id="rId19" Type="http://schemas.openxmlformats.org/officeDocument/2006/relationships/tags" Target="../tags/tag260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Relationship Id="rId22" Type="http://schemas.openxmlformats.org/officeDocument/2006/relationships/tags" Target="../tags/tag263.xml"/><Relationship Id="rId27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18" Type="http://schemas.openxmlformats.org/officeDocument/2006/relationships/tags" Target="../tags/tag283.xml"/><Relationship Id="rId3" Type="http://schemas.openxmlformats.org/officeDocument/2006/relationships/tags" Target="../tags/tag268.xml"/><Relationship Id="rId21" Type="http://schemas.openxmlformats.org/officeDocument/2006/relationships/notesSlide" Target="../notesSlides/notesSlide7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17" Type="http://schemas.openxmlformats.org/officeDocument/2006/relationships/tags" Target="../tags/tag282.xml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5" Type="http://schemas.openxmlformats.org/officeDocument/2006/relationships/tags" Target="../tags/tag280.xml"/><Relationship Id="rId23" Type="http://schemas.openxmlformats.org/officeDocument/2006/relationships/slide" Target="slide25.xml"/><Relationship Id="rId10" Type="http://schemas.openxmlformats.org/officeDocument/2006/relationships/tags" Target="../tags/tag275.xml"/><Relationship Id="rId19" Type="http://schemas.openxmlformats.org/officeDocument/2006/relationships/tags" Target="../tags/tag284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Relationship Id="rId2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tags" Target="../tags/tag297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tags" Target="../tags/tag296.xml"/><Relationship Id="rId17" Type="http://schemas.openxmlformats.org/officeDocument/2006/relationships/slide" Target="slide25.xml"/><Relationship Id="rId2" Type="http://schemas.openxmlformats.org/officeDocument/2006/relationships/tags" Target="../tags/tag286.xml"/><Relationship Id="rId16" Type="http://schemas.openxmlformats.org/officeDocument/2006/relationships/notesSlide" Target="../notesSlides/notesSlide8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5" Type="http://schemas.openxmlformats.org/officeDocument/2006/relationships/tags" Target="../tags/tag28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tags" Target="../tags/tag29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5" Type="http://schemas.openxmlformats.org/officeDocument/2006/relationships/tags" Target="../tags/tag303.xml"/><Relationship Id="rId15" Type="http://schemas.openxmlformats.org/officeDocument/2006/relationships/slide" Target="slide25.xml"/><Relationship Id="rId10" Type="http://schemas.openxmlformats.org/officeDocument/2006/relationships/tags" Target="../tags/tag308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8.pn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image" Target="../media/image37.png"/><Relationship Id="rId2" Type="http://schemas.openxmlformats.org/officeDocument/2006/relationships/tags" Target="../tags/tag312.xml"/><Relationship Id="rId16" Type="http://schemas.openxmlformats.org/officeDocument/2006/relationships/image" Target="../media/image36.png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image" Target="../media/image35.png"/><Relationship Id="rId10" Type="http://schemas.openxmlformats.org/officeDocument/2006/relationships/tags" Target="../tags/tag320.xml"/><Relationship Id="rId19" Type="http://schemas.openxmlformats.org/officeDocument/2006/relationships/slide" Target="slide25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11.xml"/><Relationship Id="rId21" Type="http://schemas.openxmlformats.org/officeDocument/2006/relationships/diagramQuickStyle" Target="../diagrams/quickStyle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diagramLayout" Target="../diagrams/layout1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slide" Target="slide25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microsoft.com/office/2007/relationships/diagramDrawing" Target="../diagrams/drawing1.xml"/><Relationship Id="rId10" Type="http://schemas.openxmlformats.org/officeDocument/2006/relationships/tags" Target="../tags/tag18.xml"/><Relationship Id="rId19" Type="http://schemas.openxmlformats.org/officeDocument/2006/relationships/diagramData" Target="../diagrams/data1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2" Type="http://schemas.openxmlformats.org/officeDocument/2006/relationships/tags" Target="../tags/tag324.xml"/><Relationship Id="rId16" Type="http://schemas.openxmlformats.org/officeDocument/2006/relationships/slide" Target="slide25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5" Type="http://schemas.openxmlformats.org/officeDocument/2006/relationships/tags" Target="../tags/tag327.xml"/><Relationship Id="rId15" Type="http://schemas.openxmlformats.org/officeDocument/2006/relationships/image" Target="../media/image39.png"/><Relationship Id="rId10" Type="http://schemas.openxmlformats.org/officeDocument/2006/relationships/tags" Target="../tags/tag332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slide" Target="slide25.xml"/><Relationship Id="rId10" Type="http://schemas.openxmlformats.org/officeDocument/2006/relationships/tags" Target="../tags/tag344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12" Type="http://schemas.openxmlformats.org/officeDocument/2006/relationships/tags" Target="../tags/tag358.xml"/><Relationship Id="rId17" Type="http://schemas.openxmlformats.org/officeDocument/2006/relationships/slide" Target="slide25.xml"/><Relationship Id="rId2" Type="http://schemas.openxmlformats.org/officeDocument/2006/relationships/tags" Target="../tags/tag348.xml"/><Relationship Id="rId16" Type="http://schemas.openxmlformats.org/officeDocument/2006/relationships/image" Target="../media/image41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tags" Target="../tags/tag357.xml"/><Relationship Id="rId5" Type="http://schemas.openxmlformats.org/officeDocument/2006/relationships/tags" Target="../tags/tag351.xml"/><Relationship Id="rId15" Type="http://schemas.openxmlformats.org/officeDocument/2006/relationships/image" Target="../media/image40.png"/><Relationship Id="rId10" Type="http://schemas.openxmlformats.org/officeDocument/2006/relationships/tags" Target="../tags/tag356.xml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tags" Target="../tags/tag370.xml"/><Relationship Id="rId18" Type="http://schemas.openxmlformats.org/officeDocument/2006/relationships/image" Target="../media/image43.wmf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12" Type="http://schemas.openxmlformats.org/officeDocument/2006/relationships/tags" Target="../tags/tag369.xml"/><Relationship Id="rId17" Type="http://schemas.openxmlformats.org/officeDocument/2006/relationships/oleObject" Target="../embeddings/oleObject4.bin"/><Relationship Id="rId2" Type="http://schemas.openxmlformats.org/officeDocument/2006/relationships/tags" Target="../tags/tag359.xml"/><Relationship Id="rId16" Type="http://schemas.openxmlformats.org/officeDocument/2006/relationships/image" Target="../media/image42.wmf"/><Relationship Id="rId20" Type="http://schemas.openxmlformats.org/officeDocument/2006/relationships/slide" Target="slide25.xml"/><Relationship Id="rId1" Type="http://schemas.openxmlformats.org/officeDocument/2006/relationships/vmlDrawing" Target="../drawings/vmlDrawing3.vml"/><Relationship Id="rId6" Type="http://schemas.openxmlformats.org/officeDocument/2006/relationships/tags" Target="../tags/tag363.xml"/><Relationship Id="rId11" Type="http://schemas.openxmlformats.org/officeDocument/2006/relationships/tags" Target="../tags/tag368.xml"/><Relationship Id="rId5" Type="http://schemas.openxmlformats.org/officeDocument/2006/relationships/tags" Target="../tags/tag362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367.xml"/><Relationship Id="rId19" Type="http://schemas.openxmlformats.org/officeDocument/2006/relationships/image" Target="../media/image43.png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5" Type="http://schemas.openxmlformats.org/officeDocument/2006/relationships/slide" Target="slide2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20.xml"/><Relationship Id="rId3" Type="http://schemas.openxmlformats.org/officeDocument/2006/relationships/tags" Target="../tags/tag386.xml"/><Relationship Id="rId7" Type="http://schemas.openxmlformats.org/officeDocument/2006/relationships/slide" Target="slide4.xml"/><Relationship Id="rId12" Type="http://schemas.openxmlformats.org/officeDocument/2006/relationships/slide" Target="slide19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slide" Target="slide2.xml"/><Relationship Id="rId10" Type="http://schemas.openxmlformats.org/officeDocument/2006/relationships/slide" Target="slide11.xml"/><Relationship Id="rId4" Type="http://schemas.openxmlformats.org/officeDocument/2006/relationships/slideLayout" Target="../slideLayouts/slideLayout18.xml"/><Relationship Id="rId9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4.xml"/><Relationship Id="rId3" Type="http://schemas.openxmlformats.org/officeDocument/2006/relationships/tags" Target="../tags/tag389.xml"/><Relationship Id="rId7" Type="http://schemas.openxmlformats.org/officeDocument/2006/relationships/tags" Target="../tags/tag393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9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slide" Target="slide25.xml"/><Relationship Id="rId2" Type="http://schemas.openxmlformats.org/officeDocument/2006/relationships/tags" Target="../tags/tag27.xml"/><Relationship Id="rId16" Type="http://schemas.openxmlformats.org/officeDocument/2006/relationships/image" Target="../media/image2.jpe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slide" Target="slide2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slideLayout" Target="../slideLayouts/slideLayout2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3.w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oleObject" Target="../embeddings/oleObject1.bin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slide" Target="slide25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7.png"/><Relationship Id="rId3" Type="http://schemas.openxmlformats.org/officeDocument/2006/relationships/tags" Target="../tags/tag78.xml"/><Relationship Id="rId21" Type="http://schemas.openxmlformats.org/officeDocument/2006/relationships/image" Target="../media/image10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6.png"/><Relationship Id="rId25" Type="http://schemas.openxmlformats.org/officeDocument/2006/relationships/slide" Target="slide25.xml"/><Relationship Id="rId2" Type="http://schemas.openxmlformats.org/officeDocument/2006/relationships/tags" Target="../tags/tag77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13.png"/><Relationship Id="rId5" Type="http://schemas.openxmlformats.org/officeDocument/2006/relationships/tags" Target="../tags/tag80.xml"/><Relationship Id="rId15" Type="http://schemas.openxmlformats.org/officeDocument/2006/relationships/image" Target="../media/image4.emf"/><Relationship Id="rId23" Type="http://schemas.openxmlformats.org/officeDocument/2006/relationships/image" Target="../media/image12.png"/><Relationship Id="rId10" Type="http://schemas.openxmlformats.org/officeDocument/2006/relationships/tags" Target="../tags/tag85.xml"/><Relationship Id="rId19" Type="http://schemas.openxmlformats.org/officeDocument/2006/relationships/image" Target="../media/image8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3" Type="http://schemas.openxmlformats.org/officeDocument/2006/relationships/tags" Target="../tags/tag91.xml"/><Relationship Id="rId21" Type="http://schemas.openxmlformats.org/officeDocument/2006/relationships/image" Target="../media/image15.jpeg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image" Target="../media/image14.jpe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19" Type="http://schemas.openxmlformats.org/officeDocument/2006/relationships/slideLayout" Target="../slideLayouts/slideLayout29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108.xml"/><Relationship Id="rId21" Type="http://schemas.openxmlformats.org/officeDocument/2006/relationships/image" Target="../media/image16.wmf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10" Type="http://schemas.openxmlformats.org/officeDocument/2006/relationships/tags" Target="../tags/tag115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slide" Target="slide25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image" Target="../media/image19.png"/><Relationship Id="rId2" Type="http://schemas.openxmlformats.org/officeDocument/2006/relationships/tags" Target="../tags/tag124.xml"/><Relationship Id="rId16" Type="http://schemas.openxmlformats.org/officeDocument/2006/relationships/image" Target="../media/image18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image" Target="../media/image17.png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149350" y="1019175"/>
            <a:ext cx="2105025" cy="207581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873365" y="2055495"/>
            <a:ext cx="3884295" cy="376047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73075" y="328930"/>
            <a:ext cx="1811655" cy="181165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31037" y="2766680"/>
            <a:ext cx="9729925" cy="1324988"/>
          </a:xfrm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区块链如何帮助商户社区联盟推动商业价值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31395" y="4647990"/>
            <a:ext cx="3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IMMC22022821</a:t>
            </a:r>
          </a:p>
          <a:p>
            <a:r>
              <a:rPr lang="en-US" altLang="en-GB" sz="24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北京市</a:t>
            </a:r>
            <a:r>
              <a:rPr lang="zh-CN" altLang="en-US" sz="24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十一学校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李祖臣 张蔁 秦子涵 曹岳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0850245" y="546735"/>
            <a:ext cx="907415" cy="907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73075" y="3217545"/>
            <a:ext cx="422910" cy="4229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981e14adcda9dad03c6179b57475d2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rcRect l="3753" t="6507" r="2282" b="4496"/>
          <a:stretch>
            <a:fillRect/>
          </a:stretch>
        </p:blipFill>
        <p:spPr>
          <a:xfrm>
            <a:off x="2167781" y="681990"/>
            <a:ext cx="4669155" cy="44837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2" h="5266">
                <a:moveTo>
                  <a:pt x="1767" y="0"/>
                </a:moveTo>
                <a:lnTo>
                  <a:pt x="7089" y="89"/>
                </a:lnTo>
                <a:lnTo>
                  <a:pt x="7412" y="4422"/>
                </a:lnTo>
                <a:lnTo>
                  <a:pt x="4678" y="5266"/>
                </a:lnTo>
                <a:lnTo>
                  <a:pt x="0" y="4789"/>
                </a:lnTo>
                <a:lnTo>
                  <a:pt x="156" y="66"/>
                </a:lnTo>
                <a:lnTo>
                  <a:pt x="1767" y="0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206625" y="5567680"/>
                <a:ext cx="432562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商户使用积分成本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不同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206625" y="5567680"/>
                <a:ext cx="4325620" cy="52197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605712" y="5567680"/>
                <a:ext cx="431927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商户使用积分成本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相同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7605712" y="5567680"/>
                <a:ext cx="4319270" cy="521970"/>
              </a:xfrm>
              <a:prstGeom prst="rect">
                <a:avLst/>
              </a:prstGeom>
              <a:blipFill rotWithShape="1">
                <a:blip r:embed="rId22"/>
                <a:stretch>
                  <a:fillRect l="-7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rcRect r="1789"/>
          <a:stretch>
            <a:fillRect/>
          </a:stretch>
        </p:blipFill>
        <p:spPr>
          <a:xfrm>
            <a:off x="7432675" y="681990"/>
            <a:ext cx="4665345" cy="46043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rot="16200000">
            <a:off x="668579" y="2739191"/>
            <a:ext cx="267765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的相关系数</a:t>
            </a:r>
          </a:p>
        </p:txBody>
      </p:sp>
      <p:sp>
        <p:nvSpPr>
          <p:cNvPr id="24" name="文本框 23"/>
          <p:cNvSpPr txBox="1"/>
          <p:nvPr/>
        </p:nvSpPr>
        <p:spPr>
          <a:xfrm rot="16200000">
            <a:off x="5878899" y="2739191"/>
            <a:ext cx="2677656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的相关系数</a:t>
            </a:r>
          </a:p>
        </p:txBody>
      </p:sp>
      <p:sp>
        <p:nvSpPr>
          <p:cNvPr id="26" name="文本框 25"/>
          <p:cNvSpPr txBox="1"/>
          <p:nvPr/>
        </p:nvSpPr>
        <p:spPr>
          <a:xfrm rot="600000">
            <a:off x="2566035" y="4856916"/>
            <a:ext cx="187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27" name="文本框 26"/>
          <p:cNvSpPr txBox="1"/>
          <p:nvPr/>
        </p:nvSpPr>
        <p:spPr>
          <a:xfrm rot="1260000">
            <a:off x="7467620" y="4726251"/>
            <a:ext cx="187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35" name="文本框 34"/>
          <p:cNvSpPr txBox="1"/>
          <p:nvPr/>
        </p:nvSpPr>
        <p:spPr>
          <a:xfrm rot="19320000">
            <a:off x="5105238" y="4583316"/>
            <a:ext cx="19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36" name="文本框 35"/>
          <p:cNvSpPr txBox="1"/>
          <p:nvPr/>
        </p:nvSpPr>
        <p:spPr>
          <a:xfrm rot="20580000">
            <a:off x="10023973" y="4749508"/>
            <a:ext cx="19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6" name="矩形 45"/>
          <p:cNvSpPr/>
          <p:nvPr>
            <p:custDataLst>
              <p:tags r:id="rId10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9" name="矩形 48"/>
          <p:cNvSpPr/>
          <p:nvPr>
            <p:custDataLst>
              <p:tags r:id="rId13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50" name="矩形 49"/>
          <p:cNvSpPr/>
          <p:nvPr>
            <p:custDataLst>
              <p:tags r:id="rId14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51" name="矩形 50"/>
          <p:cNvSpPr/>
          <p:nvPr>
            <p:custDataLst>
              <p:tags r:id="rId15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2" name="流程图: 决策 51">
            <a:hlinkClick r:id="rId24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  <p:bldP spid="35" grpId="0"/>
      <p:bldP spid="35" grpId="1"/>
      <p:bldP spid="36" grpId="0"/>
      <p:bldP spid="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>
            <p:custDataLst>
              <p:tags r:id="rId2"/>
            </p:custDataLst>
          </p:nvPr>
        </p:nvSpPr>
        <p:spPr>
          <a:xfrm>
            <a:off x="2620645" y="1814195"/>
            <a:ext cx="2282190" cy="123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公有链</a:t>
            </a:r>
          </a:p>
        </p:txBody>
      </p:sp>
      <p:sp>
        <p:nvSpPr>
          <p:cNvPr id="42" name="圆角矩形 41"/>
          <p:cNvSpPr/>
          <p:nvPr>
            <p:custDataLst>
              <p:tags r:id="rId3"/>
            </p:custDataLst>
          </p:nvPr>
        </p:nvSpPr>
        <p:spPr>
          <a:xfrm>
            <a:off x="2620645" y="4048476"/>
            <a:ext cx="2282190" cy="125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联盟链</a:t>
            </a:r>
          </a:p>
        </p:txBody>
      </p:sp>
      <p:cxnSp>
        <p:nvCxnSpPr>
          <p:cNvPr id="45" name="直接箭头连接符 44"/>
          <p:cNvCxnSpPr>
            <a:stCxn id="41" idx="3"/>
          </p:cNvCxnSpPr>
          <p:nvPr>
            <p:custDataLst>
              <p:tags r:id="rId4"/>
            </p:custDataLst>
          </p:nvPr>
        </p:nvCxnSpPr>
        <p:spPr>
          <a:xfrm>
            <a:off x="4902835" y="2430463"/>
            <a:ext cx="1999989" cy="455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7030085" y="1367612"/>
            <a:ext cx="4491355" cy="2143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完全去中心化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交易完全透明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完全开放</a:t>
            </a:r>
          </a:p>
        </p:txBody>
      </p:sp>
      <p:cxnSp>
        <p:nvCxnSpPr>
          <p:cNvPr id="47" name="直接箭头连接符 46"/>
          <p:cNvCxnSpPr>
            <a:stCxn id="42" idx="3"/>
            <a:endCxn id="48" idx="1"/>
          </p:cNvCxnSpPr>
          <p:nvPr>
            <p:custDataLst>
              <p:tags r:id="rId6"/>
            </p:custDataLst>
          </p:nvPr>
        </p:nvCxnSpPr>
        <p:spPr>
          <a:xfrm>
            <a:off x="4902835" y="4677761"/>
            <a:ext cx="212453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>
            <p:custDataLst>
              <p:tags r:id="rId7"/>
            </p:custDataLst>
          </p:nvPr>
        </p:nvSpPr>
        <p:spPr>
          <a:xfrm>
            <a:off x="7027370" y="3604961"/>
            <a:ext cx="4492800" cy="2145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部分去中心化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由权威节点记账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有准入机制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62527" y="226021"/>
            <a:ext cx="8032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多对多联盟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84" name="矩形 83"/>
          <p:cNvSpPr/>
          <p:nvPr>
            <p:custDataLst>
              <p:tags r:id="rId8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85" name="矩形 84"/>
          <p:cNvSpPr/>
          <p:nvPr>
            <p:custDataLst>
              <p:tags r:id="rId9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86" name="矩形 85"/>
          <p:cNvSpPr/>
          <p:nvPr>
            <p:custDataLst>
              <p:tags r:id="rId10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87" name="矩形 86"/>
          <p:cNvSpPr/>
          <p:nvPr>
            <p:custDataLst>
              <p:tags r:id="rId11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88" name="矩形 87"/>
          <p:cNvSpPr/>
          <p:nvPr>
            <p:custDataLst>
              <p:tags r:id="rId1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89" name="矩形 88"/>
          <p:cNvSpPr/>
          <p:nvPr>
            <p:custDataLst>
              <p:tags r:id="rId13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90" name="矩形 89"/>
          <p:cNvSpPr/>
          <p:nvPr>
            <p:custDataLst>
              <p:tags r:id="rId14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91" name="矩形 90"/>
          <p:cNvSpPr/>
          <p:nvPr>
            <p:custDataLst>
              <p:tags r:id="rId15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92" name="矩形 91"/>
          <p:cNvSpPr/>
          <p:nvPr>
            <p:custDataLst>
              <p:tags r:id="rId16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93" name="矩形 92"/>
          <p:cNvSpPr/>
          <p:nvPr>
            <p:custDataLst>
              <p:tags r:id="rId17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94" name="矩形 93"/>
          <p:cNvSpPr/>
          <p:nvPr>
            <p:custDataLst>
              <p:tags r:id="rId18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矩形 8"/>
          <p:cNvSpPr/>
          <p:nvPr/>
        </p:nvSpPr>
        <p:spPr>
          <a:xfrm>
            <a:off x="-11780" y="4519614"/>
            <a:ext cx="1693545" cy="101154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决策 95">
            <a:hlinkClick r:id="rId22" action="ppaction://hlinksldjump"/>
          </p:cNvPr>
          <p:cNvSpPr/>
          <p:nvPr>
            <p:custDataLst>
              <p:tags r:id="rId19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6" grpId="0" bldLvl="0" animBg="1"/>
      <p:bldP spid="4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2010259" y="3107055"/>
            <a:ext cx="2315845" cy="127698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2028059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72894" y="3181350"/>
            <a:ext cx="790575" cy="7905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057884" y="3919220"/>
            <a:ext cx="2221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联盟收益指数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</a:p>
        </p:txBody>
      </p:sp>
      <p:cxnSp>
        <p:nvCxnSpPr>
          <p:cNvPr id="6" name="直接连接符 5"/>
          <p:cNvCxnSpPr>
            <a:stCxn id="3" idx="3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4326104" y="3745865"/>
            <a:ext cx="1027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中括号 6"/>
          <p:cNvSpPr/>
          <p:nvPr>
            <p:custDataLst>
              <p:tags r:id="rId6"/>
            </p:custDataLst>
          </p:nvPr>
        </p:nvSpPr>
        <p:spPr>
          <a:xfrm>
            <a:off x="5353534" y="2922905"/>
            <a:ext cx="648970" cy="164528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6024729" y="2032000"/>
            <a:ext cx="2824480" cy="1802765"/>
          </a:xfrm>
          <a:prstGeom prst="roundRect">
            <a:avLst/>
          </a:prstGeom>
          <a:noFill/>
          <a:ln w="38100">
            <a:solidFill>
              <a:srgbClr val="E483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8"/>
            </p:custDataLst>
          </p:nvPr>
        </p:nvSpPr>
        <p:spPr>
          <a:xfrm>
            <a:off x="6223484" y="2201545"/>
            <a:ext cx="2479675" cy="564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销售收入指数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</a:p>
        </p:txBody>
      </p:sp>
      <p:sp>
        <p:nvSpPr>
          <p:cNvPr id="10" name="圆角矩形 9"/>
          <p:cNvSpPr/>
          <p:nvPr>
            <p:custDataLst>
              <p:tags r:id="rId9"/>
            </p:custDataLst>
          </p:nvPr>
        </p:nvSpPr>
        <p:spPr>
          <a:xfrm>
            <a:off x="6223484" y="2922905"/>
            <a:ext cx="2502535" cy="7905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用户忠诚度指数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</a:p>
        </p:txBody>
      </p:sp>
      <p:sp>
        <p:nvSpPr>
          <p:cNvPr id="11" name="圆角矩形 10"/>
          <p:cNvSpPr/>
          <p:nvPr>
            <p:custDataLst>
              <p:tags r:id="rId10"/>
            </p:custDataLst>
          </p:nvPr>
        </p:nvSpPr>
        <p:spPr>
          <a:xfrm>
            <a:off x="6024729" y="4164330"/>
            <a:ext cx="2824480" cy="915035"/>
          </a:xfrm>
          <a:prstGeom prst="roundRect">
            <a:avLst/>
          </a:prstGeom>
          <a:noFill/>
          <a:ln w="38100">
            <a:solidFill>
              <a:srgbClr val="E483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223484" y="4339590"/>
            <a:ext cx="2479675" cy="5645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成本指数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</a:p>
        </p:txBody>
      </p:sp>
      <p:sp>
        <p:nvSpPr>
          <p:cNvPr id="18" name="加号 17"/>
          <p:cNvSpPr/>
          <p:nvPr>
            <p:custDataLst>
              <p:tags r:id="rId12"/>
            </p:custDataLst>
          </p:nvPr>
        </p:nvSpPr>
        <p:spPr>
          <a:xfrm>
            <a:off x="5150969" y="2147570"/>
            <a:ext cx="672465" cy="6724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减号 19"/>
          <p:cNvSpPr/>
          <p:nvPr>
            <p:custDataLst>
              <p:tags r:id="rId13"/>
            </p:custDataLst>
          </p:nvPr>
        </p:nvSpPr>
        <p:spPr>
          <a:xfrm>
            <a:off x="5150969" y="4592320"/>
            <a:ext cx="671830" cy="6718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14"/>
            </p:custDataLst>
          </p:nvPr>
        </p:nvCxnSpPr>
        <p:spPr>
          <a:xfrm>
            <a:off x="8903184" y="2818765"/>
            <a:ext cx="6070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9518499" y="2032000"/>
            <a:ext cx="2221865" cy="1573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正指数：与联盟总收益指数正相关</a:t>
            </a: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9520404" y="3834765"/>
            <a:ext cx="2221865" cy="1573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负指数：与联盟总收益指数负相关</a:t>
            </a:r>
          </a:p>
        </p:txBody>
      </p:sp>
      <p:cxnSp>
        <p:nvCxnSpPr>
          <p:cNvPr id="27" name="直接箭头连接符 26"/>
          <p:cNvCxnSpPr/>
          <p:nvPr>
            <p:custDataLst>
              <p:tags r:id="rId17"/>
            </p:custDataLst>
          </p:nvPr>
        </p:nvCxnSpPr>
        <p:spPr>
          <a:xfrm>
            <a:off x="8903184" y="4592320"/>
            <a:ext cx="6070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23794" y="480536"/>
            <a:ext cx="8032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多对多联盟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模型建立与模型分析</a:t>
            </a:r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42" name="矩形 41"/>
          <p:cNvSpPr/>
          <p:nvPr>
            <p:custDataLst>
              <p:tags r:id="rId19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44" name="矩形 43"/>
          <p:cNvSpPr/>
          <p:nvPr>
            <p:custDataLst>
              <p:tags r:id="rId21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46" name="矩形 45"/>
          <p:cNvSpPr/>
          <p:nvPr>
            <p:custDataLst>
              <p:tags r:id="rId22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8" name="矩形 47"/>
          <p:cNvSpPr/>
          <p:nvPr>
            <p:custDataLst>
              <p:tags r:id="rId24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9" name="矩形 48"/>
          <p:cNvSpPr/>
          <p:nvPr>
            <p:custDataLst>
              <p:tags r:id="rId25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50" name="矩形 49"/>
          <p:cNvSpPr/>
          <p:nvPr>
            <p:custDataLst>
              <p:tags r:id="rId26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51" name="矩形 50"/>
          <p:cNvSpPr/>
          <p:nvPr>
            <p:custDataLst>
              <p:tags r:id="rId27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2" name="矩形 51"/>
          <p:cNvSpPr/>
          <p:nvPr/>
        </p:nvSpPr>
        <p:spPr>
          <a:xfrm>
            <a:off x="-11780" y="4519614"/>
            <a:ext cx="1693545" cy="101154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28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55" name="矩形 54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决策 55">
            <a:hlinkClick r:id="rId34" action="ppaction://hlinksldjump"/>
          </p:cNvPr>
          <p:cNvSpPr/>
          <p:nvPr>
            <p:custDataLst>
              <p:tags r:id="rId29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 animBg="1"/>
      <p:bldP spid="7" grpId="1" animBg="1"/>
      <p:bldP spid="7" grpId="2" animBg="1"/>
      <p:bldP spid="7" grpId="3" animBg="1"/>
      <p:bldP spid="7" grpId="4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8" grpId="0" animBg="1"/>
      <p:bldP spid="20" grpId="0" animBg="1"/>
      <p:bldP spid="25" grpId="0" bldLvl="0" animBg="1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2-04-10 20.05.5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1"/>
          <a:srcRect r="78825"/>
          <a:stretch>
            <a:fillRect/>
          </a:stretch>
        </p:blipFill>
        <p:spPr>
          <a:xfrm>
            <a:off x="3841474" y="104555"/>
            <a:ext cx="1046534" cy="880480"/>
          </a:xfrm>
          <a:prstGeom prst="rect">
            <a:avLst/>
          </a:prstGeom>
        </p:spPr>
      </p:pic>
      <p:pic>
        <p:nvPicPr>
          <p:cNvPr id="34" name="图片 33" descr="截屏2022-04-10 20.05.5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31"/>
          <a:srcRect l="40215" r="32953"/>
          <a:stretch>
            <a:fillRect/>
          </a:stretch>
        </p:blipFill>
        <p:spPr>
          <a:xfrm>
            <a:off x="5935419" y="57738"/>
            <a:ext cx="1326126" cy="880480"/>
          </a:xfrm>
          <a:prstGeom prst="rect">
            <a:avLst/>
          </a:prstGeom>
        </p:spPr>
      </p:pic>
      <p:pic>
        <p:nvPicPr>
          <p:cNvPr id="37" name="图片 36" descr="截屏2022-04-10 20.05.5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1"/>
          <a:srcRect l="66940"/>
          <a:stretch>
            <a:fillRect/>
          </a:stretch>
        </p:blipFill>
        <p:spPr>
          <a:xfrm>
            <a:off x="7343821" y="50264"/>
            <a:ext cx="1633908" cy="880480"/>
          </a:xfrm>
          <a:prstGeom prst="rect">
            <a:avLst/>
          </a:prstGeom>
        </p:spPr>
      </p:pic>
      <p:pic>
        <p:nvPicPr>
          <p:cNvPr id="38" name="图片 37" descr="截屏2022-04-10 20.05.5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1"/>
          <a:srcRect l="20271" r="60210"/>
          <a:stretch>
            <a:fillRect/>
          </a:stretch>
        </p:blipFill>
        <p:spPr>
          <a:xfrm>
            <a:off x="4878575" y="65070"/>
            <a:ext cx="964666" cy="880480"/>
          </a:xfrm>
          <a:prstGeom prst="rect">
            <a:avLst/>
          </a:prstGeom>
        </p:spPr>
      </p:pic>
      <p:pic>
        <p:nvPicPr>
          <p:cNvPr id="39" name="图片 38" descr="截屏2022-04-10 20.05.0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4025581" y="2775771"/>
            <a:ext cx="3834765" cy="673100"/>
          </a:xfrm>
          <a:prstGeom prst="rect">
            <a:avLst/>
          </a:prstGeom>
        </p:spPr>
      </p:pic>
      <p:pic>
        <p:nvPicPr>
          <p:cNvPr id="42" name="图片 41" descr="截屏2022-04-10 20.05.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78527" y="4511363"/>
            <a:ext cx="5697855" cy="643255"/>
          </a:xfrm>
          <a:prstGeom prst="rect">
            <a:avLst/>
          </a:prstGeom>
        </p:spPr>
      </p:pic>
      <p:pic>
        <p:nvPicPr>
          <p:cNvPr id="56" name="图片 55" descr="截屏2022-04-10 20.04.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165282" y="934455"/>
            <a:ext cx="3555365" cy="711200"/>
          </a:xfrm>
          <a:prstGeom prst="rect">
            <a:avLst/>
          </a:prstGeom>
        </p:spPr>
      </p:pic>
      <p:sp>
        <p:nvSpPr>
          <p:cNvPr id="58" name="圆角矩形 26"/>
          <p:cNvSpPr/>
          <p:nvPr>
            <p:custDataLst>
              <p:tags r:id="rId9"/>
            </p:custDataLst>
          </p:nvPr>
        </p:nvSpPr>
        <p:spPr>
          <a:xfrm>
            <a:off x="1967864" y="3402198"/>
            <a:ext cx="4395470" cy="109918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Rt: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积分实际应用率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Ex: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积分实际效益</a:t>
            </a:r>
          </a:p>
          <a:p>
            <a:pPr lvl="0" algn="ctr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N: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商户数量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/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0" name="圆角矩形 35"/>
          <p:cNvSpPr/>
          <p:nvPr>
            <p:custDataLst>
              <p:tags r:id="rId10"/>
            </p:custDataLst>
          </p:nvPr>
        </p:nvSpPr>
        <p:spPr>
          <a:xfrm>
            <a:off x="1967864" y="5190130"/>
            <a:ext cx="4394835" cy="109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Cp: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积分系统复杂度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Si：商户平均销售额指数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2" name="圆角矩形 14"/>
          <p:cNvSpPr/>
          <p:nvPr>
            <p:custDataLst>
              <p:tags r:id="rId11"/>
            </p:custDataLst>
          </p:nvPr>
        </p:nvSpPr>
        <p:spPr>
          <a:xfrm>
            <a:off x="1973262" y="1634860"/>
            <a:ext cx="4395470" cy="1099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：商户平均销售额</a:t>
            </a:r>
          </a:p>
          <a:p>
            <a:pPr algn="ctr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Wd: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联盟客户群广度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联盟客户群深度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4" name="圆角矩形 13"/>
          <p:cNvSpPr/>
          <p:nvPr>
            <p:custDataLst>
              <p:tags r:id="rId12"/>
            </p:custDataLst>
          </p:nvPr>
        </p:nvSpPr>
        <p:spPr>
          <a:xfrm>
            <a:off x="5863272" y="1013195"/>
            <a:ext cx="1579880" cy="51244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18"/>
          <p:cNvSpPr/>
          <p:nvPr>
            <p:custDataLst>
              <p:tags r:id="rId13"/>
            </p:custDataLst>
          </p:nvPr>
        </p:nvSpPr>
        <p:spPr>
          <a:xfrm>
            <a:off x="6549072" y="1634860"/>
            <a:ext cx="5119370" cy="1099820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将客户广度和深度的乘积类比于面积，并取几何平均数表示其影响</a:t>
            </a:r>
          </a:p>
        </p:txBody>
      </p:sp>
      <p:sp>
        <p:nvSpPr>
          <p:cNvPr id="66" name="圆角矩形 54"/>
          <p:cNvSpPr/>
          <p:nvPr>
            <p:custDataLst>
              <p:tags r:id="rId14"/>
            </p:custDataLst>
          </p:nvPr>
        </p:nvSpPr>
        <p:spPr>
          <a:xfrm>
            <a:off x="6549072" y="3412178"/>
            <a:ext cx="5120005" cy="1099185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75000"/>
                  </a:schemeClr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l"/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对商家数量</a:t>
            </a:r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取自然对数，表示</a:t>
            </a:r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的数量级</a:t>
            </a:r>
          </a:p>
        </p:txBody>
      </p:sp>
      <p:sp>
        <p:nvSpPr>
          <p:cNvPr id="67" name="圆角矩形 56"/>
          <p:cNvSpPr/>
          <p:nvPr>
            <p:custDataLst>
              <p:tags r:id="rId15"/>
            </p:custDataLst>
          </p:nvPr>
        </p:nvSpPr>
        <p:spPr>
          <a:xfrm>
            <a:off x="6140767" y="2856098"/>
            <a:ext cx="1579880" cy="512445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圆角矩形 60"/>
          <p:cNvSpPr/>
          <p:nvPr>
            <p:custDataLst>
              <p:tags r:id="rId16"/>
            </p:custDataLst>
          </p:nvPr>
        </p:nvSpPr>
        <p:spPr>
          <a:xfrm>
            <a:off x="5446077" y="4600721"/>
            <a:ext cx="3662680" cy="512445"/>
          </a:xfrm>
          <a:prstGeom prst="round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2"/>
          <p:cNvSpPr/>
          <p:nvPr>
            <p:custDataLst>
              <p:tags r:id="rId17"/>
            </p:custDataLst>
          </p:nvPr>
        </p:nvSpPr>
        <p:spPr>
          <a:xfrm>
            <a:off x="6549072" y="5199029"/>
            <a:ext cx="5120005" cy="109800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由于经济规模效益，销售额增加，积分发行成本的增速会减缓，因此运用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Times New Roman Italic" panose="02020503050405090304" charset="0"/>
                <a:ea typeface="微软雅黑" panose="020B0503020204020204" pitchFamily="34" charset="-122"/>
                <a:cs typeface="Times New Roman Italic" panose="02020503050405090304" charset="0"/>
                <a:sym typeface="+mn-ea"/>
              </a:rPr>
              <a:t>Sigmoid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446077" y="83284"/>
            <a:ext cx="417195" cy="74195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844350" y="92627"/>
            <a:ext cx="417195" cy="74195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237537" y="92627"/>
            <a:ext cx="417195" cy="74195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>
            <p:custDataLst>
              <p:tags r:id="rId18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84" name="矩形 83"/>
          <p:cNvSpPr/>
          <p:nvPr>
            <p:custDataLst>
              <p:tags r:id="rId19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85" name="矩形 84"/>
          <p:cNvSpPr/>
          <p:nvPr>
            <p:custDataLst>
              <p:tags r:id="rId20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86" name="矩形 85"/>
          <p:cNvSpPr/>
          <p:nvPr>
            <p:custDataLst>
              <p:tags r:id="rId21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87" name="矩形 86"/>
          <p:cNvSpPr/>
          <p:nvPr>
            <p:custDataLst>
              <p:tags r:id="rId22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88" name="矩形 87"/>
          <p:cNvSpPr/>
          <p:nvPr>
            <p:custDataLst>
              <p:tags r:id="rId23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89" name="矩形 88"/>
          <p:cNvSpPr/>
          <p:nvPr>
            <p:custDataLst>
              <p:tags r:id="rId24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90" name="矩形 89"/>
          <p:cNvSpPr/>
          <p:nvPr>
            <p:custDataLst>
              <p:tags r:id="rId25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91" name="矩形 90"/>
          <p:cNvSpPr/>
          <p:nvPr>
            <p:custDataLst>
              <p:tags r:id="rId26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92" name="矩形 91"/>
          <p:cNvSpPr/>
          <p:nvPr>
            <p:custDataLst>
              <p:tags r:id="rId27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3" name="矩形 92"/>
          <p:cNvSpPr/>
          <p:nvPr/>
        </p:nvSpPr>
        <p:spPr>
          <a:xfrm>
            <a:off x="-11780" y="4519614"/>
            <a:ext cx="1693545" cy="101154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>
            <p:custDataLst>
              <p:tags r:id="rId28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96" name="矩形 95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决策 96">
            <a:hlinkClick r:id="rId35" action="ppaction://hlinksldjump"/>
          </p:cNvPr>
          <p:cNvSpPr/>
          <p:nvPr>
            <p:custDataLst>
              <p:tags r:id="rId29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60" grpId="0" bldLvl="0" animBg="1"/>
      <p:bldP spid="62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2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截屏2022-04-15 16.26.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5780" y="1287262"/>
            <a:ext cx="10358120" cy="427025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14233" y="294640"/>
            <a:ext cx="532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权重确定</a:t>
            </a: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6" name="矩形 45"/>
          <p:cNvSpPr/>
          <p:nvPr>
            <p:custDataLst>
              <p:tags r:id="rId9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47" name="矩形 46"/>
          <p:cNvSpPr/>
          <p:nvPr>
            <p:custDataLst>
              <p:tags r:id="rId10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8" name="矩形 47"/>
          <p:cNvSpPr/>
          <p:nvPr>
            <p:custDataLst>
              <p:tags r:id="rId11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9" name="矩形 48"/>
          <p:cNvSpPr/>
          <p:nvPr/>
        </p:nvSpPr>
        <p:spPr>
          <a:xfrm>
            <a:off x="-11780" y="4519614"/>
            <a:ext cx="1693545" cy="101154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>
            <p:custDataLst>
              <p:tags r:id="rId1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52" name="矩形 51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决策 52">
            <a:hlinkClick r:id="rId1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2-04-11 19.56.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34740" y="273685"/>
            <a:ext cx="6665595" cy="412623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>
            <p:custDataLst>
              <p:tags r:id="rId3"/>
            </p:custDataLst>
          </p:nvPr>
        </p:nvCxnSpPr>
        <p:spPr>
          <a:xfrm flipH="1">
            <a:off x="2985247" y="3446780"/>
            <a:ext cx="1637553" cy="1474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4"/>
            </p:custDataLst>
          </p:nvPr>
        </p:nvCxnSpPr>
        <p:spPr>
          <a:xfrm>
            <a:off x="5212080" y="2710180"/>
            <a:ext cx="0" cy="22114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5"/>
            </p:custDataLst>
          </p:nvPr>
        </p:nvCxnSpPr>
        <p:spPr>
          <a:xfrm>
            <a:off x="6647815" y="3950335"/>
            <a:ext cx="497056" cy="9712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>
            <p:custDataLst>
              <p:tags r:id="rId6"/>
            </p:custDataLst>
          </p:nvPr>
        </p:nvSpPr>
        <p:spPr>
          <a:xfrm>
            <a:off x="2020570" y="5042535"/>
            <a:ext cx="1863090" cy="85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自变量向量</a:t>
            </a:r>
          </a:p>
        </p:txBody>
      </p:sp>
      <p:sp>
        <p:nvSpPr>
          <p:cNvPr id="20" name="矩形: 圆角 19"/>
          <p:cNvSpPr/>
          <p:nvPr>
            <p:custDataLst>
              <p:tags r:id="rId7"/>
            </p:custDataLst>
          </p:nvPr>
        </p:nvSpPr>
        <p:spPr>
          <a:xfrm>
            <a:off x="4078605" y="5042535"/>
            <a:ext cx="2366645" cy="85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迭代赋值符号</a:t>
            </a:r>
          </a:p>
        </p:txBody>
      </p:sp>
      <p:sp>
        <p:nvSpPr>
          <p:cNvPr id="21" name="矩形: 圆角 20"/>
          <p:cNvSpPr/>
          <p:nvPr>
            <p:custDataLst>
              <p:tags r:id="rId8"/>
            </p:custDataLst>
          </p:nvPr>
        </p:nvSpPr>
        <p:spPr>
          <a:xfrm>
            <a:off x="6665277" y="5042535"/>
            <a:ext cx="1287145" cy="85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步长</a:t>
            </a:r>
          </a:p>
        </p:txBody>
      </p:sp>
      <p:sp>
        <p:nvSpPr>
          <p:cNvPr id="23" name="矩形: 圆角 22"/>
          <p:cNvSpPr/>
          <p:nvPr>
            <p:custDataLst>
              <p:tags r:id="rId9"/>
            </p:custDataLst>
          </p:nvPr>
        </p:nvSpPr>
        <p:spPr>
          <a:xfrm>
            <a:off x="8172450" y="5042535"/>
            <a:ext cx="3728085" cy="85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关于各自变量的偏导数</a:t>
            </a:r>
          </a:p>
        </p:txBody>
      </p:sp>
      <p:cxnSp>
        <p:nvCxnSpPr>
          <p:cNvPr id="25" name="肘形连接符 24"/>
          <p:cNvCxnSpPr/>
          <p:nvPr>
            <p:custDataLst>
              <p:tags r:id="rId10"/>
            </p:custDataLst>
          </p:nvPr>
        </p:nvCxnSpPr>
        <p:spPr>
          <a:xfrm>
            <a:off x="8127365" y="2427605"/>
            <a:ext cx="2172970" cy="282575"/>
          </a:xfrm>
          <a:prstGeom prst="bentConnector3">
            <a:avLst>
              <a:gd name="adj1" fmla="val -33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11"/>
            </p:custDataLst>
          </p:nvPr>
        </p:nvCxnSpPr>
        <p:spPr>
          <a:xfrm>
            <a:off x="7294245" y="4089400"/>
            <a:ext cx="2746226" cy="832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300335" y="1850072"/>
            <a:ext cx="169608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常数项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系数</a:t>
            </a:r>
          </a:p>
        </p:txBody>
      </p:sp>
      <p:sp>
        <p:nvSpPr>
          <p:cNvPr id="39" name="矩形 38"/>
          <p:cNvSpPr/>
          <p:nvPr>
            <p:custDataLst>
              <p:tags r:id="rId13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51" name="矩形 50"/>
          <p:cNvSpPr/>
          <p:nvPr>
            <p:custDataLst>
              <p:tags r:id="rId14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52" name="矩形 51"/>
          <p:cNvSpPr/>
          <p:nvPr>
            <p:custDataLst>
              <p:tags r:id="rId15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53" name="矩形 52"/>
          <p:cNvSpPr/>
          <p:nvPr>
            <p:custDataLst>
              <p:tags r:id="rId16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54" name="矩形 53"/>
          <p:cNvSpPr/>
          <p:nvPr>
            <p:custDataLst>
              <p:tags r:id="rId17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55" name="矩形 54"/>
          <p:cNvSpPr/>
          <p:nvPr>
            <p:custDataLst>
              <p:tags r:id="rId18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56" name="矩形 55"/>
          <p:cNvSpPr/>
          <p:nvPr>
            <p:custDataLst>
              <p:tags r:id="rId19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57" name="矩形 56"/>
          <p:cNvSpPr/>
          <p:nvPr>
            <p:custDataLst>
              <p:tags r:id="rId20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58" name="矩形 57"/>
          <p:cNvSpPr/>
          <p:nvPr>
            <p:custDataLst>
              <p:tags r:id="rId21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59" name="矩形 58"/>
          <p:cNvSpPr/>
          <p:nvPr>
            <p:custDataLst>
              <p:tags r:id="rId22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60" name="矩形 59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23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63" name="矩形 62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决策 63">
            <a:hlinkClick r:id="rId28" action="ppaction://hlinksldjump"/>
          </p:cNvPr>
          <p:cNvSpPr/>
          <p:nvPr>
            <p:custDataLst>
              <p:tags r:id="rId24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  <p:bldP spid="23" grpId="0" bldLvl="0" animBg="1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6691649589218_.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836420" y="607060"/>
            <a:ext cx="5415915" cy="380174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1836420" y="4683760"/>
            <a:ext cx="10048875" cy="145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</a:t>
            </a:r>
          </a:p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对于每一个适合的联盟参数区间都有特定的最佳的企业数量𝑁。但是没有一个对于任意积分联盟的通用最佳企业数量𝑁。</a:t>
            </a: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8500745" y="380365"/>
            <a:ext cx="3384550" cy="15881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其中一次迭代的可视化：</a:t>
            </a:r>
          </a:p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横坐标：迭代次数</a:t>
            </a:r>
          </a:p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纵坐标：负向化处理后的联盟效益函数</a:t>
            </a:r>
          </a:p>
        </p:txBody>
      </p:sp>
      <p:sp>
        <p:nvSpPr>
          <p:cNvPr id="3" name="圆角矩形 2"/>
          <p:cNvSpPr/>
          <p:nvPr>
            <p:custDataLst>
              <p:tags r:id="rId5"/>
            </p:custDataLst>
          </p:nvPr>
        </p:nvSpPr>
        <p:spPr>
          <a:xfrm>
            <a:off x="8500745" y="2376170"/>
            <a:ext cx="3384550" cy="20326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由于函数的约束条件由联盟构成决定，因此对于不同联盟构成，约束条件不同，求出的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𝑁值也不同。</a:t>
            </a:r>
          </a:p>
        </p:txBody>
      </p:sp>
      <p:sp>
        <p:nvSpPr>
          <p:cNvPr id="4" name="右箭头 3"/>
          <p:cNvSpPr/>
          <p:nvPr>
            <p:custDataLst>
              <p:tags r:id="rId6"/>
            </p:custDataLst>
          </p:nvPr>
        </p:nvSpPr>
        <p:spPr>
          <a:xfrm>
            <a:off x="6875780" y="937260"/>
            <a:ext cx="1430020" cy="474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7"/>
            </p:custDataLst>
          </p:nvPr>
        </p:nvSpPr>
        <p:spPr>
          <a:xfrm>
            <a:off x="6875780" y="2959735"/>
            <a:ext cx="1430020" cy="4743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AD010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8" name="矩形 27"/>
          <p:cNvSpPr/>
          <p:nvPr>
            <p:custDataLst>
              <p:tags r:id="rId17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0" name="矩形 39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FF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>
            <p:custDataLst>
              <p:tags r:id="rId18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3" name="矩形 42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F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决策 43">
            <a:hlinkClick r:id="rId23" action="ppaction://hlinksldjump"/>
          </p:cNvPr>
          <p:cNvSpPr/>
          <p:nvPr>
            <p:custDataLst>
              <p:tags r:id="rId19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animBg="1"/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2133600" y="28194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多对多联盟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体量于模型之影响</a:t>
            </a:r>
          </a:p>
        </p:txBody>
      </p:sp>
      <p:sp>
        <p:nvSpPr>
          <p:cNvPr id="48" name="矩形 47"/>
          <p:cNvSpPr/>
          <p:nvPr>
            <p:custDataLst>
              <p:tags r:id="rId3"/>
            </p:custDataLst>
          </p:nvPr>
        </p:nvSpPr>
        <p:spPr>
          <a:xfrm>
            <a:off x="0" y="-17145"/>
            <a:ext cx="1693545" cy="623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背景分析</a:t>
            </a:r>
          </a:p>
        </p:txBody>
      </p:sp>
      <p:sp>
        <p:nvSpPr>
          <p:cNvPr id="51" name="矩形 50"/>
          <p:cNvSpPr/>
          <p:nvPr>
            <p:custDataLst>
              <p:tags r:id="rId4"/>
            </p:custDataLst>
          </p:nvPr>
        </p:nvSpPr>
        <p:spPr>
          <a:xfrm>
            <a:off x="0" y="600075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52" name="矩形 51"/>
          <p:cNvSpPr/>
          <p:nvPr>
            <p:custDataLst>
              <p:tags r:id="rId5"/>
            </p:custDataLst>
          </p:nvPr>
        </p:nvSpPr>
        <p:spPr>
          <a:xfrm>
            <a:off x="0" y="1160780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模型思路</a:t>
            </a:r>
          </a:p>
        </p:txBody>
      </p:sp>
      <p:sp>
        <p:nvSpPr>
          <p:cNvPr id="53" name="矩形 52"/>
          <p:cNvSpPr/>
          <p:nvPr>
            <p:custDataLst>
              <p:tags r:id="rId6"/>
            </p:custDataLst>
          </p:nvPr>
        </p:nvSpPr>
        <p:spPr>
          <a:xfrm>
            <a:off x="0" y="1743075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一对一联盟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参数选取</a:t>
            </a:r>
          </a:p>
        </p:txBody>
      </p:sp>
      <p:sp>
        <p:nvSpPr>
          <p:cNvPr id="54" name="矩形 53"/>
          <p:cNvSpPr/>
          <p:nvPr>
            <p:custDataLst>
              <p:tags r:id="rId7"/>
            </p:custDataLst>
          </p:nvPr>
        </p:nvSpPr>
        <p:spPr>
          <a:xfrm>
            <a:off x="0" y="2320290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短期模型</a:t>
            </a:r>
          </a:p>
        </p:txBody>
      </p:sp>
      <p:sp>
        <p:nvSpPr>
          <p:cNvPr id="55" name="矩形 54"/>
          <p:cNvSpPr/>
          <p:nvPr>
            <p:custDataLst>
              <p:tags r:id="rId8"/>
            </p:custDataLst>
          </p:nvPr>
        </p:nvSpPr>
        <p:spPr>
          <a:xfrm>
            <a:off x="0" y="2886075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长期模型</a:t>
            </a:r>
          </a:p>
        </p:txBody>
      </p:sp>
      <p:sp>
        <p:nvSpPr>
          <p:cNvPr id="56" name="矩形 55"/>
          <p:cNvSpPr/>
          <p:nvPr>
            <p:custDataLst>
              <p:tags r:id="rId9"/>
            </p:custDataLst>
          </p:nvPr>
        </p:nvSpPr>
        <p:spPr>
          <a:xfrm>
            <a:off x="0" y="3464560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问题分析</a:t>
            </a:r>
          </a:p>
        </p:txBody>
      </p:sp>
      <p:sp>
        <p:nvSpPr>
          <p:cNvPr id="57" name="矩形 56"/>
          <p:cNvSpPr/>
          <p:nvPr>
            <p:custDataLst>
              <p:tags r:id="rId10"/>
            </p:custDataLst>
          </p:nvPr>
        </p:nvSpPr>
        <p:spPr>
          <a:xfrm>
            <a:off x="0" y="4029075"/>
            <a:ext cx="1693545" cy="572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模型建立</a:t>
            </a:r>
          </a:p>
        </p:txBody>
      </p:sp>
      <p:sp>
        <p:nvSpPr>
          <p:cNvPr id="58" name="矩形 57"/>
          <p:cNvSpPr/>
          <p:nvPr>
            <p:custDataLst>
              <p:tags r:id="rId11"/>
            </p:custDataLst>
          </p:nvPr>
        </p:nvSpPr>
        <p:spPr>
          <a:xfrm>
            <a:off x="0" y="4593590"/>
            <a:ext cx="1693545" cy="57213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模型求解</a:t>
            </a:r>
          </a:p>
          <a:p>
            <a:pPr lvl="0"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与分析</a:t>
            </a:r>
          </a:p>
        </p:txBody>
      </p:sp>
      <p:sp>
        <p:nvSpPr>
          <p:cNvPr id="59" name="矩形 58"/>
          <p:cNvSpPr/>
          <p:nvPr>
            <p:custDataLst>
              <p:tags r:id="rId12"/>
            </p:custDataLst>
          </p:nvPr>
        </p:nvSpPr>
        <p:spPr>
          <a:xfrm>
            <a:off x="0" y="517207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60" name="矩形 59"/>
          <p:cNvSpPr/>
          <p:nvPr>
            <p:custDataLst>
              <p:tags r:id="rId13"/>
            </p:custDataLst>
          </p:nvPr>
        </p:nvSpPr>
        <p:spPr>
          <a:xfrm>
            <a:off x="0" y="5739130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61665" y="1951990"/>
            <a:ext cx="20059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正面影响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92390" y="1951990"/>
            <a:ext cx="20059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负面影响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25065" y="2647950"/>
            <a:ext cx="3479165" cy="93916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lvl="0" algn="ctr" font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大体量商户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扩展客户广度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25065" y="3782695"/>
            <a:ext cx="3478530" cy="93916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lvl="0" algn="ctr" font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小体量商户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共享增长客户深度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955790" y="2636520"/>
            <a:ext cx="3479165" cy="93916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大体量商户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销售额大，产生积分多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56425" y="3782695"/>
            <a:ext cx="3478530" cy="93916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小体量商户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难以承受巨量积分</a:t>
            </a:r>
          </a:p>
        </p:txBody>
      </p:sp>
      <p:sp>
        <p:nvSpPr>
          <p:cNvPr id="17" name="下箭头 16"/>
          <p:cNvSpPr/>
          <p:nvPr/>
        </p:nvSpPr>
        <p:spPr>
          <a:xfrm>
            <a:off x="3773805" y="4917440"/>
            <a:ext cx="781050" cy="51625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305165" y="4906010"/>
            <a:ext cx="781050" cy="516255"/>
          </a:xfrm>
          <a:prstGeom prst="downArrow">
            <a:avLst/>
          </a:prstGeom>
          <a:gradFill>
            <a:gsLst>
              <a:gs pos="0">
                <a:srgbClr val="0070C0"/>
              </a:gs>
              <a:gs pos="100000">
                <a:srgbClr val="0E2557"/>
              </a:gs>
            </a:gsLst>
            <a:lin ang="5400000"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425065" y="5629275"/>
            <a:ext cx="3479165" cy="49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带动增长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955790" y="5623560"/>
            <a:ext cx="3478530" cy="4914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积分“挤兑”</a:t>
            </a:r>
          </a:p>
        </p:txBody>
      </p:sp>
      <p:sp>
        <p:nvSpPr>
          <p:cNvPr id="24" name="流程图: 决策 23">
            <a:hlinkClick r:id="rId17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bldLvl="0" animBg="1"/>
      <p:bldP spid="2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4064827" y="294640"/>
            <a:ext cx="532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问题分析与指标确定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8" y="1160007"/>
            <a:ext cx="8783273" cy="4864873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F6FAF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F6FAF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26" name="矩形 25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30" name="矩形 29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决策 31">
            <a:hlinkClick r:id="rId15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729269" y="178256"/>
            <a:ext cx="2402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4"/>
          <a:srcRect l="13875" t="8955" r="9686" b="6623"/>
          <a:stretch>
            <a:fillRect/>
          </a:stretch>
        </p:blipFill>
        <p:spPr>
          <a:xfrm>
            <a:off x="3525126" y="3750627"/>
            <a:ext cx="1892600" cy="2158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0613" y="3743436"/>
            <a:ext cx="1610332" cy="20795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1" y="3659546"/>
            <a:ext cx="2657726" cy="20795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51213" y="3557256"/>
            <a:ext cx="2470174" cy="24519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6" t="18379" r="23863" b="16556"/>
          <a:stretch>
            <a:fillRect/>
          </a:stretch>
        </p:blipFill>
        <p:spPr>
          <a:xfrm>
            <a:off x="10277904" y="3795798"/>
            <a:ext cx="1833732" cy="1807079"/>
          </a:xfrm>
          <a:prstGeom prst="rect">
            <a:avLst/>
          </a:prstGeom>
        </p:spPr>
      </p:pic>
      <p:sp>
        <p:nvSpPr>
          <p:cNvPr id="19" name="矩形: 圆角 18"/>
          <p:cNvSpPr/>
          <p:nvPr/>
        </p:nvSpPr>
        <p:spPr>
          <a:xfrm>
            <a:off x="1753110" y="1295994"/>
            <a:ext cx="1976202" cy="17839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从企业年报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与风险评级网站获取数据</a:t>
            </a:r>
          </a:p>
        </p:txBody>
      </p:sp>
      <p:sp>
        <p:nvSpPr>
          <p:cNvPr id="35" name="矩形: 圆角 34"/>
          <p:cNvSpPr/>
          <p:nvPr/>
        </p:nvSpPr>
        <p:spPr>
          <a:xfrm>
            <a:off x="3875046" y="1295994"/>
            <a:ext cx="1904546" cy="17839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5925326" y="1295994"/>
            <a:ext cx="1892600" cy="17839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TOPSIS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计算综合得分</a:t>
            </a:r>
          </a:p>
        </p:txBody>
      </p:sp>
      <p:sp>
        <p:nvSpPr>
          <p:cNvPr id="37" name="矩形: 圆角 36"/>
          <p:cNvSpPr/>
          <p:nvPr/>
        </p:nvSpPr>
        <p:spPr>
          <a:xfrm>
            <a:off x="7959983" y="1291240"/>
            <a:ext cx="1892600" cy="17839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进行聚类分析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9994640" y="1318962"/>
            <a:ext cx="1892600" cy="1783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利用本文算法计算最终分配比例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5092885" y="3228527"/>
            <a:ext cx="1585932" cy="31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/>
          <p:cNvSpPr/>
          <p:nvPr/>
        </p:nvSpPr>
        <p:spPr>
          <a:xfrm>
            <a:off x="7167017" y="3226428"/>
            <a:ext cx="1585932" cy="31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/>
          <p:cNvSpPr/>
          <p:nvPr/>
        </p:nvSpPr>
        <p:spPr>
          <a:xfrm>
            <a:off x="9241149" y="3222688"/>
            <a:ext cx="1585932" cy="31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33"/>
          <p:cNvSpPr/>
          <p:nvPr/>
        </p:nvSpPr>
        <p:spPr>
          <a:xfrm>
            <a:off x="3018340" y="3229162"/>
            <a:ext cx="1585932" cy="31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31" name="矩形 30"/>
          <p:cNvSpPr/>
          <p:nvPr>
            <p:custDataLst>
              <p:tags r:id="rId4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32" name="矩形 31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33" name="矩形 32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1" name="矩形 40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2" name="矩形 41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43" name="矩形 42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4" name="矩形 43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F6FAF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5" name="矩形 44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9" name="矩形 48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决策 49">
            <a:hlinkClick r:id="rId19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4" grpId="0" bldLvl="0" animBg="1"/>
      <p:bldP spid="39" grpId="0" bldLvl="0" animBg="1"/>
      <p:bldP spid="40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>
            <p:custDataLst>
              <p:tags r:id="rId2"/>
            </p:custDataLst>
          </p:nvPr>
        </p:nvSpPr>
        <p:spPr>
          <a:xfrm>
            <a:off x="7961630" y="3475672"/>
            <a:ext cx="3856355" cy="2854325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aphicFrame>
        <p:nvGraphicFramePr>
          <p:cNvPr id="12" name="图示 11"/>
          <p:cNvGraphicFramePr/>
          <p:nvPr>
            <p:custDataLst>
              <p:tags r:id="rId3"/>
            </p:custDataLst>
          </p:nvPr>
        </p:nvGraphicFramePr>
        <p:xfrm>
          <a:off x="8373744" y="3772535"/>
          <a:ext cx="3032125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43" name="矩形: 圆角 42"/>
          <p:cNvSpPr/>
          <p:nvPr>
            <p:custDataLst>
              <p:tags r:id="rId4"/>
            </p:custDataLst>
          </p:nvPr>
        </p:nvSpPr>
        <p:spPr>
          <a:xfrm>
            <a:off x="7959725" y="121920"/>
            <a:ext cx="3856355" cy="2764155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箭头: 虚尾 44"/>
          <p:cNvSpPr/>
          <p:nvPr>
            <p:custDataLst>
              <p:tags r:id="rId5"/>
            </p:custDataLst>
          </p:nvPr>
        </p:nvSpPr>
        <p:spPr>
          <a:xfrm rot="5400000">
            <a:off x="9450831" y="2558892"/>
            <a:ext cx="874141" cy="1108441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/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30" name="矩形 29"/>
          <p:cNvSpPr/>
          <p:nvPr>
            <p:custDataLst>
              <p:tags r:id="rId11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31" name="矩形 30"/>
          <p:cNvSpPr/>
          <p:nvPr>
            <p:custDataLst>
              <p:tags r:id="rId12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4" name="矩形 33"/>
          <p:cNvSpPr/>
          <p:nvPr>
            <p:custDataLst>
              <p:tags r:id="rId15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5" name="流程图: 决策 34">
            <a:hlinkClick r:id="rId24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8182763" y="1589013"/>
            <a:ext cx="1467217" cy="1002675"/>
            <a:chOff x="-151554" y="1423576"/>
            <a:chExt cx="1467217" cy="1002675"/>
          </a:xfrm>
        </p:grpSpPr>
        <p:sp>
          <p:nvSpPr>
            <p:cNvPr id="37" name="矩形: 圆角 36"/>
            <p:cNvSpPr/>
            <p:nvPr/>
          </p:nvSpPr>
          <p:spPr>
            <a:xfrm>
              <a:off x="-151554" y="1423576"/>
              <a:ext cx="1467217" cy="1002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: 圆角 4"/>
            <p:cNvSpPr txBox="1"/>
            <p:nvPr/>
          </p:nvSpPr>
          <p:spPr>
            <a:xfrm>
              <a:off x="-122187" y="1452943"/>
              <a:ext cx="1408483" cy="943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沃尔玛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095231" y="1604117"/>
            <a:ext cx="1424939" cy="993668"/>
            <a:chOff x="1758739" y="1428079"/>
            <a:chExt cx="1424939" cy="993668"/>
          </a:xfrm>
        </p:grpSpPr>
        <p:sp>
          <p:nvSpPr>
            <p:cNvPr id="40" name="矩形: 圆角 39"/>
            <p:cNvSpPr/>
            <p:nvPr/>
          </p:nvSpPr>
          <p:spPr>
            <a:xfrm>
              <a:off x="1758739" y="1428079"/>
              <a:ext cx="1424939" cy="9936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矩形: 圆角 4"/>
            <p:cNvSpPr txBox="1"/>
            <p:nvPr/>
          </p:nvSpPr>
          <p:spPr>
            <a:xfrm>
              <a:off x="1787843" y="1457183"/>
              <a:ext cx="1366731" cy="935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7-Eleven</a:t>
              </a:r>
              <a:endParaRPr lang="zh-CN" altLang="en-US" sz="2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32714" y="325437"/>
            <a:ext cx="1510376" cy="909020"/>
            <a:chOff x="760876" y="-159961"/>
            <a:chExt cx="1510376" cy="909020"/>
          </a:xfrm>
        </p:grpSpPr>
        <p:sp>
          <p:nvSpPr>
            <p:cNvPr id="46" name="矩形: 圆角 45"/>
            <p:cNvSpPr/>
            <p:nvPr/>
          </p:nvSpPr>
          <p:spPr>
            <a:xfrm>
              <a:off x="760876" y="-159961"/>
              <a:ext cx="1510376" cy="9090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矩形: 圆角 4"/>
            <p:cNvSpPr txBox="1"/>
            <p:nvPr/>
          </p:nvSpPr>
          <p:spPr>
            <a:xfrm>
              <a:off x="787500" y="-133337"/>
              <a:ext cx="1457128" cy="85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Tesco</a:t>
              </a:r>
              <a:endParaRPr lang="zh-CN" alt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90124" y="2967486"/>
            <a:ext cx="110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2391939" y="756202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本文提到的成本均为其机会成本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1767491" y="761199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47" name="矩形: 圆角 46"/>
          <p:cNvSpPr/>
          <p:nvPr/>
        </p:nvSpPr>
        <p:spPr>
          <a:xfrm>
            <a:off x="2391939" y="1456947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积分联盟为一个封闭系统</a:t>
            </a:r>
            <a:endParaRPr lang="zh-CN" altLang="en-US" sz="2000" dirty="0"/>
          </a:p>
        </p:txBody>
      </p:sp>
      <p:sp>
        <p:nvSpPr>
          <p:cNvPr id="50" name="矩形: 圆角 49"/>
          <p:cNvSpPr/>
          <p:nvPr/>
        </p:nvSpPr>
        <p:spPr>
          <a:xfrm>
            <a:off x="2391939" y="2157692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销售额决定体量大小和知名度</a:t>
            </a:r>
            <a:endParaRPr lang="zh-CN" altLang="en-US" sz="2000" dirty="0"/>
          </a:p>
        </p:txBody>
      </p:sp>
      <p:sp>
        <p:nvSpPr>
          <p:cNvPr id="52" name="矩形: 圆角 51"/>
          <p:cNvSpPr/>
          <p:nvPr/>
        </p:nvSpPr>
        <p:spPr>
          <a:xfrm>
            <a:off x="2391939" y="2858437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消费者所受激励与其兑换的积分成正比</a:t>
            </a:r>
            <a:endParaRPr lang="zh-CN" altLang="en-US" sz="2000" dirty="0"/>
          </a:p>
        </p:txBody>
      </p:sp>
      <p:sp>
        <p:nvSpPr>
          <p:cNvPr id="54" name="矩形: 圆角 53"/>
          <p:cNvSpPr/>
          <p:nvPr/>
        </p:nvSpPr>
        <p:spPr>
          <a:xfrm>
            <a:off x="2391939" y="3559182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各指标的增长率相关数据代表了企业的潜力</a:t>
            </a:r>
            <a:endParaRPr lang="zh-CN" altLang="en-US" sz="2000" dirty="0"/>
          </a:p>
        </p:txBody>
      </p:sp>
      <p:sp>
        <p:nvSpPr>
          <p:cNvPr id="56" name="矩形: 圆角 55"/>
          <p:cNvSpPr/>
          <p:nvPr/>
        </p:nvSpPr>
        <p:spPr>
          <a:xfrm>
            <a:off x="2391939" y="4259927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积分在使用时会带来附加消费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208783" y="22550"/>
            <a:ext cx="385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基本假设和背景</a:t>
            </a:r>
          </a:p>
        </p:txBody>
      </p:sp>
      <p:sp>
        <p:nvSpPr>
          <p:cNvPr id="59" name="矩形: 圆角 58"/>
          <p:cNvSpPr/>
          <p:nvPr/>
        </p:nvSpPr>
        <p:spPr>
          <a:xfrm>
            <a:off x="2421643" y="4960672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联盟中的积分不会因为外界原因失效</a:t>
            </a:r>
            <a:endParaRPr lang="zh-CN" altLang="en-US" sz="2000" dirty="0"/>
          </a:p>
        </p:txBody>
      </p:sp>
      <p:sp>
        <p:nvSpPr>
          <p:cNvPr id="61" name="椭圆 60"/>
          <p:cNvSpPr/>
          <p:nvPr/>
        </p:nvSpPr>
        <p:spPr>
          <a:xfrm>
            <a:off x="1767491" y="1470361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768022" y="2157575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63" name="椭圆 62"/>
          <p:cNvSpPr/>
          <p:nvPr/>
        </p:nvSpPr>
        <p:spPr>
          <a:xfrm>
            <a:off x="1768022" y="2866737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767491" y="3584414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65" name="椭圆 64"/>
          <p:cNvSpPr/>
          <p:nvPr/>
        </p:nvSpPr>
        <p:spPr>
          <a:xfrm>
            <a:off x="1767491" y="4293576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767491" y="4960672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2421643" y="5635651"/>
            <a:ext cx="5399026" cy="5504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企业年报中的数据均为真实数据</a:t>
            </a:r>
            <a:endParaRPr lang="zh-CN" altLang="en-US" sz="2000" dirty="0"/>
          </a:p>
        </p:txBody>
      </p:sp>
      <p:sp>
        <p:nvSpPr>
          <p:cNvPr id="68" name="椭圆 67"/>
          <p:cNvSpPr/>
          <p:nvPr/>
        </p:nvSpPr>
        <p:spPr>
          <a:xfrm>
            <a:off x="1767491" y="5635651"/>
            <a:ext cx="5499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>
            <p:custDataLst>
              <p:tags r:id="rId17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Graphic spid="12" grpId="0">
        <p:bldAsOne/>
      </p:bldGraphic>
      <p:bldP spid="43" grpId="0" animBg="1"/>
      <p:bldP spid="45" grpId="0" bldLvl="0" animBg="1"/>
      <p:bldP spid="2" grpId="0"/>
      <p:bldP spid="3" grpId="0" animBg="1"/>
      <p:bldP spid="5" grpId="0" animBg="1"/>
      <p:bldP spid="47" grpId="0" animBg="1"/>
      <p:bldP spid="50" grpId="0" animBg="1"/>
      <p:bldP spid="52" grpId="0" animBg="1"/>
      <p:bldP spid="54" grpId="0" animBg="1"/>
      <p:bldP spid="56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7"/>
          <p:cNvGraphicFramePr>
            <a:graphicFrameLocks noGrp="1"/>
          </p:cNvGraphicFramePr>
          <p:nvPr/>
        </p:nvGraphicFramePr>
        <p:xfrm>
          <a:off x="2812152" y="0"/>
          <a:ext cx="8110242" cy="364005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5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8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企业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综合得分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企业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综合得分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企业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综合得分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沃尔玛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76.00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可口可乐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万豪酒店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三只松鼠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绝味食品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青岛啤酒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贵州茅台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格力电器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步步高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苏宁易购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海尔智家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梅西百货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动视暴雪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永辉超市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南方航空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20.92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晨光文具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锦江酒店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猫途鹰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麦当劳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星巴克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全聚德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珀莱雅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居然之家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美国航空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拓新药业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金陵饭店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29.81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人人乐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高露洁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希尔顿酒店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万达电影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5"/>
          <a:srcRect l="505" t="880"/>
          <a:stretch>
            <a:fillRect/>
          </a:stretch>
        </p:blipFill>
        <p:spPr>
          <a:xfrm>
            <a:off x="1693546" y="3750653"/>
            <a:ext cx="10453714" cy="2582761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26" name="矩形 25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29" name="矩形 28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262463"/>
            <a:ext cx="1681765" cy="11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决策 29">
            <a:hlinkClick r:id="rId16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62" y="822093"/>
            <a:ext cx="7637647" cy="5133499"/>
          </a:xfrm>
          <a:prstGeom prst="rect">
            <a:avLst/>
          </a:prstGeom>
        </p:spPr>
      </p:pic>
      <p:sp>
        <p:nvSpPr>
          <p:cNvPr id="16" name="流程图: 可选过程 15"/>
          <p:cNvSpPr/>
          <p:nvPr/>
        </p:nvSpPr>
        <p:spPr>
          <a:xfrm>
            <a:off x="3556932" y="1023457"/>
            <a:ext cx="3909269" cy="2644303"/>
          </a:xfrm>
          <a:prstGeom prst="flowChartAlternateProcess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流程图: 可选过程 29"/>
          <p:cNvSpPr/>
          <p:nvPr/>
        </p:nvSpPr>
        <p:spPr>
          <a:xfrm>
            <a:off x="3786340" y="3800212"/>
            <a:ext cx="3238043" cy="1657929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可选过程 30"/>
          <p:cNvSpPr/>
          <p:nvPr/>
        </p:nvSpPr>
        <p:spPr>
          <a:xfrm>
            <a:off x="7390701" y="3800212"/>
            <a:ext cx="2910979" cy="1570605"/>
          </a:xfrm>
          <a:prstGeom prst="flowChartAlternateProcess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5131266" y="1131187"/>
            <a:ext cx="2153176" cy="631319"/>
          </a:xfrm>
          <a:prstGeom prst="flowChartAlternateProcess">
            <a:avLst/>
          </a:prstGeom>
          <a:solidFill>
            <a:srgbClr val="92D050">
              <a:alpha val="5490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三等商户聚类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3894099" y="4740374"/>
            <a:ext cx="2184966" cy="631319"/>
          </a:xfrm>
          <a:prstGeom prst="flowChartAlternateProcess">
            <a:avLst/>
          </a:prstGeom>
          <a:solidFill>
            <a:srgbClr val="FF0000">
              <a:alpha val="5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二等商户聚类</a:t>
            </a:r>
          </a:p>
        </p:txBody>
      </p:sp>
      <p:sp>
        <p:nvSpPr>
          <p:cNvPr id="34" name="流程图: 可选过程 33"/>
          <p:cNvSpPr/>
          <p:nvPr/>
        </p:nvSpPr>
        <p:spPr>
          <a:xfrm>
            <a:off x="7466201" y="3896650"/>
            <a:ext cx="2153176" cy="631319"/>
          </a:xfrm>
          <a:prstGeom prst="flowChartAlternateProcess">
            <a:avLst/>
          </a:prstGeom>
          <a:solidFill>
            <a:srgbClr val="FFC000">
              <a:alpha val="5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一等商户聚类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131266" y="87610"/>
            <a:ext cx="497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 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1757" y="2217693"/>
            <a:ext cx="15545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风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险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99463" y="5769059"/>
            <a:ext cx="238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综合得分</a:t>
            </a: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6" name="矩形 35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7" name="矩形 36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8" name="矩形 37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9" name="矩形 38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2" name="矩形 41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6262463"/>
            <a:ext cx="1681765" cy="11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决策 43">
            <a:hlinkClick r:id="rId15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30" grpId="0" bldLvl="0" animBg="1"/>
      <p:bldP spid="31" grpId="0" bldLvl="0" animBg="1"/>
      <p:bldP spid="18" grpId="0" bldLvl="0" animBg="1"/>
      <p:bldP spid="33" grpId="0" bldLvl="0" animBg="1"/>
      <p:bldP spid="34" grpId="0" bldLvl="0" animBg="1"/>
      <p:bldP spid="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774933" y="301367"/>
            <a:ext cx="497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灵敏度分析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45" y="1207024"/>
            <a:ext cx="5202206" cy="38326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56" y="1207023"/>
            <a:ext cx="5380144" cy="3832609"/>
          </a:xfrm>
          <a:prstGeom prst="rect">
            <a:avLst/>
          </a:prstGeom>
        </p:spPr>
      </p:pic>
      <p:sp>
        <p:nvSpPr>
          <p:cNvPr id="21" name="流程图: 可选过程 20"/>
          <p:cNvSpPr/>
          <p:nvPr/>
        </p:nvSpPr>
        <p:spPr>
          <a:xfrm>
            <a:off x="2088859" y="1350628"/>
            <a:ext cx="2701255" cy="2013357"/>
          </a:xfrm>
          <a:prstGeom prst="flowChartAlternateProcess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7238668" y="1350628"/>
            <a:ext cx="3197237" cy="2013357"/>
          </a:xfrm>
          <a:prstGeom prst="flowChartAlternateProcess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4714613" y="3398799"/>
            <a:ext cx="2013357" cy="1219812"/>
          </a:xfrm>
          <a:prstGeom prst="flowChartAlternateProcess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2241260" y="3452617"/>
            <a:ext cx="2406242" cy="1220051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7367960" y="3419049"/>
            <a:ext cx="3009222" cy="1220051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可选过程 25"/>
          <p:cNvSpPr/>
          <p:nvPr/>
        </p:nvSpPr>
        <p:spPr>
          <a:xfrm>
            <a:off x="10578517" y="3452617"/>
            <a:ext cx="1435545" cy="1148593"/>
          </a:xfrm>
          <a:prstGeom prst="flowChartAlternateProcess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6" name="矩形 35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7" name="矩形 36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1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0" name="矩形 39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6262463"/>
            <a:ext cx="1681765" cy="11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决策 41">
            <a:hlinkClick r:id="rId17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755983" y="237199"/>
          <a:ext cx="3545324" cy="309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AxMath" r:id="rId15" imgW="1143000" imgH="1143000" progId="Equation.AxMath">
                  <p:embed/>
                </p:oleObj>
              </mc:Choice>
              <mc:Fallback>
                <p:oleObj name="AxMath" r:id="rId15" imgW="1143000" imgH="1143000" progId="Equation.AxMath">
                  <p:embed/>
                  <p:pic>
                    <p:nvPicPr>
                      <p:cNvPr id="0" name="图片 71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55983" y="237199"/>
                        <a:ext cx="3545324" cy="309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397698" y="3375819"/>
          <a:ext cx="4516435" cy="264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AxMath" r:id="rId17" imgW="1143000" imgH="1143000" progId="Equation.AxMath">
                  <p:embed/>
                </p:oleObj>
              </mc:Choice>
              <mc:Fallback>
                <p:oleObj name="AxMath" r:id="rId17" imgW="1143000" imgH="1143000" progId="Equation.AxMath">
                  <p:embed/>
                  <p:pic>
                    <p:nvPicPr>
                      <p:cNvPr id="0" name="图片 71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7698" y="3375819"/>
                        <a:ext cx="4516435" cy="264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图: 可选过程 16"/>
              <p:cNvSpPr/>
              <p:nvPr/>
            </p:nvSpPr>
            <p:spPr>
              <a:xfrm>
                <a:off x="7538937" y="449477"/>
                <a:ext cx="4352024" cy="1043434"/>
              </a:xfrm>
              <a:prstGeom prst="flowChartAlternateProcess">
                <a:avLst/>
              </a:prstGeom>
              <a:solidFill>
                <a:srgbClr val="344068">
                  <a:alpha val="34902"/>
                </a:srgb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等聚类占总体积分比例</a:t>
                </a:r>
              </a:p>
            </p:txBody>
          </p:sp>
        </mc:Choice>
        <mc:Fallback xmlns="">
          <p:sp>
            <p:nvSpPr>
              <p:cNvPr id="17" name="流程图: 可选过程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37" y="449477"/>
                <a:ext cx="4352024" cy="1043434"/>
              </a:xfrm>
              <a:prstGeom prst="flowChartAlternateProcess">
                <a:avLst/>
              </a:prstGeom>
              <a:blipFill rotWithShape="1">
                <a:blip r:embed="rId19"/>
                <a:stretch>
                  <a:fillRect l="-341" t="-1390" r="-322" b="-1336"/>
                </a:stretch>
              </a:blip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流程图: 可选过程 20"/>
          <p:cNvSpPr/>
          <p:nvPr/>
        </p:nvSpPr>
        <p:spPr>
          <a:xfrm>
            <a:off x="7538937" y="1848991"/>
            <a:ext cx="4352024" cy="1043434"/>
          </a:xfrm>
          <a:prstGeom prst="flowChartAlternateProcess">
            <a:avLst/>
          </a:prstGeom>
          <a:solidFill>
            <a:srgbClr val="FF8400">
              <a:alpha val="34902"/>
            </a:srgbClr>
          </a:solidFill>
          <a:ln w="28575"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上一类与下一类之比均为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7538937" y="3429000"/>
            <a:ext cx="4352024" cy="1043434"/>
          </a:xfrm>
          <a:prstGeom prst="flowChartAlternateProcess">
            <a:avLst/>
          </a:prstGeom>
          <a:solidFill>
            <a:srgbClr val="92D050">
              <a:alpha val="34902"/>
            </a:srgb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类内按综合得分占比分配</a:t>
            </a:r>
          </a:p>
        </p:txBody>
      </p:sp>
      <p:sp>
        <p:nvSpPr>
          <p:cNvPr id="30" name="流程图: 可选过程 29"/>
          <p:cNvSpPr/>
          <p:nvPr/>
        </p:nvSpPr>
        <p:spPr>
          <a:xfrm>
            <a:off x="5505855" y="600075"/>
            <a:ext cx="680936" cy="892836"/>
          </a:xfrm>
          <a:prstGeom prst="flowChartAlternateProcess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可选过程 30"/>
          <p:cNvSpPr/>
          <p:nvPr/>
        </p:nvSpPr>
        <p:spPr>
          <a:xfrm>
            <a:off x="3239311" y="449477"/>
            <a:ext cx="3151761" cy="1293598"/>
          </a:xfrm>
          <a:prstGeom prst="flowChartAlternateProcess">
            <a:avLst/>
          </a:prstGeom>
          <a:noFill/>
          <a:ln w="28575">
            <a:solidFill>
              <a:srgbClr val="FF84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4834647" y="3375820"/>
            <a:ext cx="2266544" cy="2702242"/>
          </a:xfrm>
          <a:prstGeom prst="flowChartAlternateProcess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7538937" y="4801836"/>
            <a:ext cx="4352024" cy="1043434"/>
          </a:xfrm>
          <a:prstGeom prst="flowChartAlternateProcess">
            <a:avLst/>
          </a:prstGeom>
          <a:solidFill>
            <a:srgbClr val="C00000">
              <a:alpha val="3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最终占比：类内占比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类占比</a:t>
            </a:r>
          </a:p>
        </p:txBody>
      </p:sp>
      <p:sp>
        <p:nvSpPr>
          <p:cNvPr id="34" name="流程图: 可选过程 33"/>
          <p:cNvSpPr/>
          <p:nvPr/>
        </p:nvSpPr>
        <p:spPr>
          <a:xfrm>
            <a:off x="2210640" y="3249038"/>
            <a:ext cx="5007283" cy="3008887"/>
          </a:xfrm>
          <a:prstGeom prst="flowChartAlternateProcess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6" name="矩形 35"/>
          <p:cNvSpPr/>
          <p:nvPr>
            <p:custDataLst>
              <p:tags r:id="rId10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7" name="矩形 36"/>
          <p:cNvSpPr/>
          <p:nvPr>
            <p:custDataLst>
              <p:tags r:id="rId11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8" name="矩形 37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1" name="矩形 40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0" y="6262463"/>
            <a:ext cx="1681765" cy="11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决策 42">
            <a:hlinkClick r:id="rId20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 bldLvl="0" animBg="1"/>
      <p:bldP spid="22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0745" y="606425"/>
          <a:ext cx="10142286" cy="48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10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沃尔玛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永辉超市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美国航空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三只松鼠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居然之家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晨光文具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贵州茅台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星巴克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1.67%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拓新药业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2.04%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苏宁易购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2.19%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希尔顿酒店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1.43%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格力电器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动视暴雪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2.14%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万豪酒店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海尔智家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1.87%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麦当劳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青岛啤酒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1.37%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锦江酒店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珀莱雅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1.98%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梅西百货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金陵饭店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1.63%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高露洁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南方航空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1.07%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步步高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绝味食品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1.90%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猫途鹰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人人乐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可口可乐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1.89%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全聚德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万达电影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188682" y="161827"/>
            <a:ext cx="497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积分分配结果</a:t>
            </a:r>
          </a:p>
        </p:txBody>
      </p:sp>
      <p:sp>
        <p:nvSpPr>
          <p:cNvPr id="13" name="矩形 12"/>
          <p:cNvSpPr/>
          <p:nvPr/>
        </p:nvSpPr>
        <p:spPr>
          <a:xfrm>
            <a:off x="2432807" y="5739130"/>
            <a:ext cx="411061" cy="410000"/>
          </a:xfrm>
          <a:prstGeom prst="rect">
            <a:avLst/>
          </a:prstGeom>
          <a:solidFill>
            <a:srgbClr val="77C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90469" y="5739130"/>
            <a:ext cx="411061" cy="410000"/>
          </a:xfrm>
          <a:prstGeom prst="rect">
            <a:avLst/>
          </a:prstGeom>
          <a:solidFill>
            <a:srgbClr val="A4DEF4"/>
          </a:solidFill>
          <a:ln>
            <a:solidFill>
              <a:srgbClr val="A4D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17371" y="5739130"/>
            <a:ext cx="411061" cy="410000"/>
          </a:xfrm>
          <a:prstGeom prst="rect">
            <a:avLst/>
          </a:prstGeom>
          <a:solidFill>
            <a:srgbClr val="D2EFFA"/>
          </a:solidFill>
          <a:ln>
            <a:solidFill>
              <a:srgbClr val="D2E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4870" y="5759464"/>
            <a:ext cx="17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一等商户聚类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79215" y="5759464"/>
            <a:ext cx="17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二等商户聚类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107609" y="5759464"/>
            <a:ext cx="17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三等商户聚类</a:t>
            </a: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0" name="矩形 29"/>
          <p:cNvSpPr/>
          <p:nvPr>
            <p:custDataLst>
              <p:tags r:id="rId9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1" name="矩形 30"/>
          <p:cNvSpPr/>
          <p:nvPr>
            <p:custDataLst>
              <p:tags r:id="rId10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2" name="矩形 31"/>
          <p:cNvSpPr/>
          <p:nvPr>
            <p:custDataLst>
              <p:tags r:id="rId11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3" name="矩形 32"/>
          <p:cNvSpPr/>
          <p:nvPr/>
        </p:nvSpPr>
        <p:spPr>
          <a:xfrm>
            <a:off x="-11780" y="4556758"/>
            <a:ext cx="1693545" cy="64009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1780" y="1678949"/>
            <a:ext cx="1693545" cy="171826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36" name="矩形 35"/>
          <p:cNvSpPr/>
          <p:nvPr/>
        </p:nvSpPr>
        <p:spPr>
          <a:xfrm>
            <a:off x="-11780" y="2763520"/>
            <a:ext cx="1693545" cy="100965"/>
          </a:xfrm>
          <a:prstGeom prst="rect">
            <a:avLst/>
          </a:prstGeom>
          <a:solidFill>
            <a:srgbClr val="D2E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262463"/>
            <a:ext cx="1681765" cy="11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决策 37">
            <a:hlinkClick r:id="rId15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/>
      <p:bldP spid="17" grpId="0" bldLvl="0" animBg="1"/>
      <p:bldP spid="14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81548" y="1273031"/>
            <a:ext cx="41675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 action="ppaction://hlinksldjump"/>
              </a:rPr>
              <a:t>基本假设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6" action="ppaction://hlinksldjump"/>
              </a:rPr>
              <a:t>模型思路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7" action="ppaction://hlinksldjump"/>
              </a:rPr>
              <a:t>一对一联盟</a:t>
            </a:r>
            <a:endParaRPr lang="en-US" altLang="zh-CN" sz="3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3.1. 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8" action="ppaction://hlinksldjump"/>
              </a:rPr>
              <a:t>短期</a:t>
            </a:r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3.2. 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9" action="ppaction://hlinksldjump"/>
              </a:rPr>
              <a:t>长期</a:t>
            </a:r>
            <a:endParaRPr lang="zh-CN" altLang="en-US" sz="3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0" action="ppaction://hlinksldjump"/>
              </a:rPr>
              <a:t>多对多联盟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1CADE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3600" dirty="0">
                <a:solidFill>
                  <a:srgbClr val="1CADE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1" action="ppaction://hlinksldjump"/>
              </a:rPr>
              <a:t>商户</a:t>
            </a:r>
            <a:r>
              <a:rPr lang="zh-CN" altLang="en-US" sz="3600" dirty="0">
                <a:solidFill>
                  <a:srgbClr val="1CADE4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价值分析</a:t>
            </a:r>
            <a:endParaRPr lang="en-US" altLang="zh-CN" sz="3600" dirty="0">
              <a:solidFill>
                <a:srgbClr val="1CA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1CADE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3600" dirty="0">
                <a:solidFill>
                  <a:srgbClr val="77C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 </a:t>
            </a:r>
            <a:r>
              <a:rPr lang="zh-CN" altLang="en-US" sz="3600" dirty="0">
                <a:solidFill>
                  <a:srgbClr val="77C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2" action="ppaction://hlinksldjump"/>
              </a:rPr>
              <a:t>模型</a:t>
            </a:r>
            <a:endParaRPr lang="en-US" altLang="zh-CN" sz="3600" dirty="0">
              <a:solidFill>
                <a:srgbClr val="77CE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77C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5.2. </a:t>
            </a:r>
            <a:r>
              <a:rPr lang="zh-CN" altLang="en-US" sz="3600" dirty="0">
                <a:solidFill>
                  <a:srgbClr val="77C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3" action="ppaction://hlinksldjump"/>
              </a:rPr>
              <a:t>演示</a:t>
            </a:r>
            <a:endParaRPr lang="en-US" altLang="zh-CN" sz="3600" dirty="0">
              <a:solidFill>
                <a:srgbClr val="77CE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483927" y="258492"/>
            <a:ext cx="5224145" cy="92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感谢您的指导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149350" y="1019175"/>
            <a:ext cx="2105025" cy="207581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873365" y="2055495"/>
            <a:ext cx="3884295" cy="376047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73075" y="328930"/>
            <a:ext cx="1811655" cy="181165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31037" y="2766680"/>
            <a:ext cx="9729925" cy="1324988"/>
          </a:xfrm>
          <a:ln>
            <a:noFill/>
          </a:ln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31395" y="4717839"/>
            <a:ext cx="4226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IMMC22022821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李祖臣 曹岳 秦子涵 张蔁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0850245" y="546735"/>
            <a:ext cx="907415" cy="9074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73075" y="3217545"/>
            <a:ext cx="422910" cy="4229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1671650330684_.pic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9695" y="-226060"/>
            <a:ext cx="10822305" cy="6670040"/>
          </a:xfrm>
          <a:prstGeom prst="rect">
            <a:avLst/>
          </a:prstGeom>
        </p:spPr>
      </p:pic>
      <p:sp>
        <p:nvSpPr>
          <p:cNvPr id="37" name="矩形 36"/>
          <p:cNvSpPr/>
          <p:nvPr>
            <p:custDataLst>
              <p:tags r:id="rId2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39" name="矩形 38"/>
          <p:cNvSpPr/>
          <p:nvPr>
            <p:custDataLst>
              <p:tags r:id="rId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46" name="矩形 45"/>
          <p:cNvSpPr/>
          <p:nvPr>
            <p:custDataLst>
              <p:tags r:id="rId10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0" name="矩形 49"/>
          <p:cNvSpPr/>
          <p:nvPr>
            <p:custDataLst>
              <p:tags r:id="rId1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51" name="流程图: 决策 50">
            <a:hlinkClick r:id="rId1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上弧形 7"/>
          <p:cNvSpPr/>
          <p:nvPr>
            <p:custDataLst>
              <p:tags r:id="rId2"/>
            </p:custDataLst>
          </p:nvPr>
        </p:nvSpPr>
        <p:spPr>
          <a:xfrm>
            <a:off x="3369310" y="1892617"/>
            <a:ext cx="6906260" cy="8451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>
            <p:custDataLst>
              <p:tags r:id="rId3"/>
            </p:custDataLst>
          </p:nvPr>
        </p:nvSpPr>
        <p:spPr>
          <a:xfrm>
            <a:off x="2032345" y="2786641"/>
            <a:ext cx="2786109" cy="126950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可选过程 5"/>
          <p:cNvSpPr/>
          <p:nvPr>
            <p:custDataLst>
              <p:tags r:id="rId4"/>
            </p:custDataLst>
          </p:nvPr>
        </p:nvSpPr>
        <p:spPr>
          <a:xfrm>
            <a:off x="9383395" y="2883217"/>
            <a:ext cx="2136775" cy="107632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上弧形 9"/>
          <p:cNvSpPr/>
          <p:nvPr>
            <p:custDataLst>
              <p:tags r:id="rId5"/>
            </p:custDataLst>
          </p:nvPr>
        </p:nvSpPr>
        <p:spPr>
          <a:xfrm flipH="1" flipV="1">
            <a:off x="3369310" y="4104957"/>
            <a:ext cx="6906260" cy="9512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左 10"/>
          <p:cNvSpPr/>
          <p:nvPr>
            <p:custDataLst>
              <p:tags r:id="rId6"/>
            </p:custDataLst>
          </p:nvPr>
        </p:nvSpPr>
        <p:spPr>
          <a:xfrm>
            <a:off x="4908550" y="3127057"/>
            <a:ext cx="4260850" cy="213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 11"/>
          <p:cNvSpPr/>
          <p:nvPr>
            <p:custDataLst>
              <p:tags r:id="rId7"/>
            </p:custDataLst>
          </p:nvPr>
        </p:nvSpPr>
        <p:spPr>
          <a:xfrm flipH="1">
            <a:off x="4970780" y="3550602"/>
            <a:ext cx="4260850" cy="213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971415" y="1405572"/>
            <a:ext cx="4260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积分兑换产生的附加消费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972050" y="5105082"/>
            <a:ext cx="419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积分兑换产生的附加消费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817168" y="2616578"/>
            <a:ext cx="25123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广告效应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817168" y="3827699"/>
            <a:ext cx="25123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广告效应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591476" y="238651"/>
            <a:ext cx="690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一对一联盟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分析与参数选取</a:t>
            </a:r>
          </a:p>
        </p:txBody>
      </p:sp>
      <p:sp>
        <p:nvSpPr>
          <p:cNvPr id="62" name="矩形 61"/>
          <p:cNvSpPr/>
          <p:nvPr>
            <p:custDataLst>
              <p:tags r:id="rId12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63" name="矩形 62"/>
          <p:cNvSpPr/>
          <p:nvPr>
            <p:custDataLst>
              <p:tags r:id="rId13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64" name="矩形 63"/>
          <p:cNvSpPr/>
          <p:nvPr>
            <p:custDataLst>
              <p:tags r:id="rId1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65" name="矩形 64"/>
          <p:cNvSpPr/>
          <p:nvPr>
            <p:custDataLst>
              <p:tags r:id="rId1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66" name="矩形 65"/>
          <p:cNvSpPr/>
          <p:nvPr>
            <p:custDataLst>
              <p:tags r:id="rId16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67" name="矩形 66"/>
          <p:cNvSpPr/>
          <p:nvPr>
            <p:custDataLst>
              <p:tags r:id="rId17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68" name="矩形 67"/>
          <p:cNvSpPr/>
          <p:nvPr>
            <p:custDataLst>
              <p:tags r:id="rId18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69" name="矩形 68"/>
          <p:cNvSpPr/>
          <p:nvPr>
            <p:custDataLst>
              <p:tags r:id="rId19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70" name="矩形 69"/>
          <p:cNvSpPr/>
          <p:nvPr>
            <p:custDataLst>
              <p:tags r:id="rId20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71" name="矩形 70"/>
          <p:cNvSpPr/>
          <p:nvPr>
            <p:custDataLst>
              <p:tags r:id="rId21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72" name="矩形 71"/>
          <p:cNvSpPr/>
          <p:nvPr>
            <p:custDataLst>
              <p:tags r:id="rId22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73" name="流程图: 决策 72">
            <a:hlinkClick r:id="rId25" action="ppaction://hlinksldjump"/>
          </p:cNvPr>
          <p:cNvSpPr/>
          <p:nvPr>
            <p:custDataLst>
              <p:tags r:id="rId2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85493" y="1446847"/>
          <a:ext cx="9275548" cy="422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xMath" r:id="rId17" imgW="1143000" imgH="1143000" progId="Equation.AxMath">
                  <p:embed/>
                </p:oleObj>
              </mc:Choice>
              <mc:Fallback>
                <p:oleObj name="AxMath" r:id="rId17" imgW="1143000" imgH="1143000" progId="Equation.AxMath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5493" y="1446847"/>
                        <a:ext cx="9275548" cy="4228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591476" y="238651"/>
            <a:ext cx="690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一对一联盟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7" name="矩形 36"/>
          <p:cNvSpPr/>
          <p:nvPr>
            <p:custDataLst>
              <p:tags r:id="rId13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39" name="流程图: 决策 38">
            <a:hlinkClick r:id="rId19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5"/>
          <a:srcRect l="5436" t="6761" r="1353" b="65831"/>
          <a:stretch>
            <a:fillRect/>
          </a:stretch>
        </p:blipFill>
        <p:spPr>
          <a:xfrm>
            <a:off x="1950998" y="386858"/>
            <a:ext cx="10113756" cy="1356217"/>
          </a:xfrm>
          <a:prstGeom prst="rect">
            <a:avLst/>
          </a:prstGeom>
        </p:spPr>
      </p:pic>
      <p:sp>
        <p:nvSpPr>
          <p:cNvPr id="42" name="矩形: 圆角 41"/>
          <p:cNvSpPr/>
          <p:nvPr/>
        </p:nvSpPr>
        <p:spPr>
          <a:xfrm>
            <a:off x="1873188" y="312785"/>
            <a:ext cx="919825" cy="135621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/>
          <p:cNvSpPr/>
          <p:nvPr/>
        </p:nvSpPr>
        <p:spPr>
          <a:xfrm>
            <a:off x="10664132" y="647478"/>
            <a:ext cx="1400621" cy="78158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: 圆角 49"/>
          <p:cNvSpPr/>
          <p:nvPr/>
        </p:nvSpPr>
        <p:spPr>
          <a:xfrm>
            <a:off x="2601484" y="2067565"/>
            <a:ext cx="2761865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商户销售额增速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2629353" y="3066717"/>
            <a:ext cx="2761865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商户销售额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2307" y="1982272"/>
            <a:ext cx="660339" cy="981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9294" y="3013239"/>
            <a:ext cx="507632" cy="839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28527" y="2020439"/>
            <a:ext cx="660339" cy="871986"/>
          </a:xfrm>
          <a:prstGeom prst="rect">
            <a:avLst/>
          </a:prstGeom>
        </p:spPr>
      </p:pic>
      <p:sp>
        <p:nvSpPr>
          <p:cNvPr id="53" name="矩形: 圆角 52"/>
          <p:cNvSpPr/>
          <p:nvPr/>
        </p:nvSpPr>
        <p:spPr>
          <a:xfrm>
            <a:off x="6473873" y="2067565"/>
            <a:ext cx="2761865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商户积分使用率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6473872" y="3071934"/>
            <a:ext cx="2761865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佣金比例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9"/>
          <a:srcRect r="4591"/>
          <a:stretch>
            <a:fillRect/>
          </a:stretch>
        </p:blipFill>
        <p:spPr>
          <a:xfrm>
            <a:off x="5545916" y="3128453"/>
            <a:ext cx="742950" cy="65951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64193" y="2067564"/>
            <a:ext cx="1297849" cy="724566"/>
          </a:xfrm>
          <a:prstGeom prst="rect">
            <a:avLst/>
          </a:prstGeom>
        </p:spPr>
      </p:pic>
      <p:sp>
        <p:nvSpPr>
          <p:cNvPr id="59" name="矩形: 圆角 58"/>
          <p:cNvSpPr/>
          <p:nvPr/>
        </p:nvSpPr>
        <p:spPr>
          <a:xfrm>
            <a:off x="9533833" y="3066715"/>
            <a:ext cx="2552415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广告效益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1"/>
          <a:srcRect l="11252" t="19790" r="10797" b="14464"/>
          <a:stretch>
            <a:fillRect/>
          </a:stretch>
        </p:blipFill>
        <p:spPr>
          <a:xfrm>
            <a:off x="4204792" y="3874560"/>
            <a:ext cx="4015930" cy="1240362"/>
          </a:xfrm>
          <a:prstGeom prst="rect">
            <a:avLst/>
          </a:prstGeom>
        </p:spPr>
      </p:pic>
      <p:sp>
        <p:nvSpPr>
          <p:cNvPr id="62" name="矩形: 圆角 61"/>
          <p:cNvSpPr/>
          <p:nvPr/>
        </p:nvSpPr>
        <p:spPr>
          <a:xfrm>
            <a:off x="2485698" y="5231995"/>
            <a:ext cx="2493063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两商户相关性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16080" y="5161631"/>
            <a:ext cx="666750" cy="84772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17731" y="5137818"/>
            <a:ext cx="1028700" cy="895350"/>
          </a:xfrm>
          <a:prstGeom prst="rect">
            <a:avLst/>
          </a:prstGeom>
        </p:spPr>
      </p:pic>
      <p:sp>
        <p:nvSpPr>
          <p:cNvPr id="69" name="矩形: 圆角 68"/>
          <p:cNvSpPr/>
          <p:nvPr/>
        </p:nvSpPr>
        <p:spPr>
          <a:xfrm>
            <a:off x="6212757" y="5231995"/>
            <a:ext cx="2493063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积分汇率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81332" y="5231995"/>
            <a:ext cx="762000" cy="657225"/>
          </a:xfrm>
          <a:prstGeom prst="rect">
            <a:avLst/>
          </a:prstGeom>
        </p:spPr>
      </p:pic>
      <p:sp>
        <p:nvSpPr>
          <p:cNvPr id="72" name="矩形: 圆角 71"/>
          <p:cNvSpPr/>
          <p:nvPr/>
        </p:nvSpPr>
        <p:spPr>
          <a:xfrm>
            <a:off x="9571690" y="5198324"/>
            <a:ext cx="2493063" cy="7245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积分兑换难度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5407667" y="4101926"/>
            <a:ext cx="620272" cy="76847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6288866" y="4101925"/>
            <a:ext cx="941948" cy="76847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/>
          <p:cNvSpPr/>
          <p:nvPr/>
        </p:nvSpPr>
        <p:spPr>
          <a:xfrm>
            <a:off x="7539701" y="4601210"/>
            <a:ext cx="690804" cy="57086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>
            <p:custDataLst>
              <p:tags r:id="rId2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78" name="矩形 77"/>
          <p:cNvSpPr/>
          <p:nvPr>
            <p:custDataLst>
              <p:tags r:id="rId3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79" name="矩形 78"/>
          <p:cNvSpPr/>
          <p:nvPr>
            <p:custDataLst>
              <p:tags r:id="rId4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80" name="矩形 79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82" name="矩形 81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83" name="矩形 82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84" name="矩形 83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85" name="矩形 84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86" name="矩形 85"/>
          <p:cNvSpPr/>
          <p:nvPr>
            <p:custDataLst>
              <p:tags r:id="rId1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87" name="矩形 86"/>
          <p:cNvSpPr/>
          <p:nvPr>
            <p:custDataLst>
              <p:tags r:id="rId1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88" name="流程图: 决策 87">
            <a:hlinkClick r:id="rId25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3282105" y="647478"/>
            <a:ext cx="3780053" cy="78158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551250" y="647478"/>
            <a:ext cx="2570410" cy="78158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  <p:bldP spid="50" grpId="0" animBg="1"/>
      <p:bldP spid="51" grpId="0" animBg="1"/>
      <p:bldP spid="53" grpId="0" animBg="1"/>
      <p:bldP spid="57" grpId="0" animBg="1"/>
      <p:bldP spid="59" grpId="0" animBg="1"/>
      <p:bldP spid="62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48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表, 散点图&#10;&#10;描述已自动生成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15" y="1229168"/>
            <a:ext cx="5188102" cy="5081461"/>
          </a:xfrm>
          <a:prstGeom prst="rect">
            <a:avLst/>
          </a:prstGeom>
        </p:spPr>
      </p:pic>
      <p:pic>
        <p:nvPicPr>
          <p:cNvPr id="41" name="图片 40" descr="图表, 折线图&#10;&#10;描述已自动生成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77" y="1209896"/>
            <a:ext cx="5294744" cy="508146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01162" y="653332"/>
            <a:ext cx="4618008" cy="59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积分兑换率相近时的向量场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054370" y="653332"/>
            <a:ext cx="5023998" cy="59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积分兑换率不相近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Y&gt;X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时的向量场</a:t>
            </a: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267225" y="2550071"/>
            <a:ext cx="448574" cy="425570"/>
          </a:xfrm>
          <a:prstGeom prst="rect">
            <a:avLst/>
          </a:prstGeom>
          <a:noFill/>
          <a:ln w="38100"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2"/>
          </p:cNvCxnSpPr>
          <p:nvPr>
            <p:custDataLst>
              <p:tags r:id="rId5"/>
            </p:custDataLst>
          </p:nvPr>
        </p:nvCxnSpPr>
        <p:spPr>
          <a:xfrm>
            <a:off x="3491512" y="2975641"/>
            <a:ext cx="0" cy="2677027"/>
          </a:xfrm>
          <a:prstGeom prst="line">
            <a:avLst/>
          </a:prstGeom>
          <a:ln w="28575">
            <a:solidFill>
              <a:srgbClr val="FF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1"/>
          </p:cNvCxnSpPr>
          <p:nvPr>
            <p:custDataLst>
              <p:tags r:id="rId6"/>
            </p:custDataLst>
          </p:nvPr>
        </p:nvCxnSpPr>
        <p:spPr>
          <a:xfrm flipH="1">
            <a:off x="2562944" y="2762856"/>
            <a:ext cx="704281" cy="0"/>
          </a:xfrm>
          <a:prstGeom prst="line">
            <a:avLst/>
          </a:prstGeom>
          <a:ln w="28575">
            <a:solidFill>
              <a:srgbClr val="FF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>
            <p:custDataLst>
              <p:tags r:id="rId7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58" name="矩形 57"/>
          <p:cNvSpPr/>
          <p:nvPr>
            <p:custDataLst>
              <p:tags r:id="rId8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59" name="矩形 58"/>
          <p:cNvSpPr/>
          <p:nvPr>
            <p:custDataLst>
              <p:tags r:id="rId9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60" name="矩形 59"/>
          <p:cNvSpPr/>
          <p:nvPr>
            <p:custDataLst>
              <p:tags r:id="rId10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61" name="矩形 60"/>
          <p:cNvSpPr/>
          <p:nvPr>
            <p:custDataLst>
              <p:tags r:id="rId11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62" name="矩形 61"/>
          <p:cNvSpPr/>
          <p:nvPr>
            <p:custDataLst>
              <p:tags r:id="rId12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63" name="矩形 62"/>
          <p:cNvSpPr/>
          <p:nvPr>
            <p:custDataLst>
              <p:tags r:id="rId13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64" name="矩形 63"/>
          <p:cNvSpPr/>
          <p:nvPr>
            <p:custDataLst>
              <p:tags r:id="rId14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65" name="矩形 64"/>
          <p:cNvSpPr/>
          <p:nvPr>
            <p:custDataLst>
              <p:tags r:id="rId15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66" name="矩形 65"/>
          <p:cNvSpPr/>
          <p:nvPr>
            <p:custDataLst>
              <p:tags r:id="rId16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67" name="矩形 66"/>
          <p:cNvSpPr/>
          <p:nvPr>
            <p:custDataLst>
              <p:tags r:id="rId17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68" name="流程图: 决策 67">
            <a:hlinkClick r:id="rId22" action="ppaction://hlinksldjump"/>
          </p:cNvPr>
          <p:cNvSpPr/>
          <p:nvPr>
            <p:custDataLst>
              <p:tags r:id="rId18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312052" y="1222679"/>
          <a:ext cx="6571079" cy="480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AxMath" r:id="rId20" imgW="1143000" imgH="1143000" progId="Equation.AxMath">
                  <p:embed/>
                </p:oleObj>
              </mc:Choice>
              <mc:Fallback>
                <p:oleObj name="AxMath" r:id="rId20" imgW="1143000" imgH="1143000" progId="Equation.AxMath">
                  <p:embed/>
                  <p:pic>
                    <p:nvPicPr>
                      <p:cNvPr id="0" name="图片 410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12052" y="1222679"/>
                        <a:ext cx="6571079" cy="4802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1"/>
          <p:cNvSpPr/>
          <p:nvPr>
            <p:custDataLst>
              <p:tags r:id="rId4"/>
            </p:custDataLst>
          </p:nvPr>
        </p:nvSpPr>
        <p:spPr>
          <a:xfrm>
            <a:off x="5909719" y="4319334"/>
            <a:ext cx="749077" cy="161566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1"/>
          <p:cNvSpPr/>
          <p:nvPr>
            <p:custDataLst>
              <p:tags r:id="rId5"/>
            </p:custDataLst>
          </p:nvPr>
        </p:nvSpPr>
        <p:spPr>
          <a:xfrm>
            <a:off x="3621026" y="3000355"/>
            <a:ext cx="3827100" cy="95921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69518" y="294640"/>
            <a:ext cx="8032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一对一联盟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36" name="矩形 35"/>
          <p:cNvSpPr/>
          <p:nvPr>
            <p:custDataLst>
              <p:tags r:id="rId10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37" name="矩形 36"/>
          <p:cNvSpPr/>
          <p:nvPr>
            <p:custDataLst>
              <p:tags r:id="rId11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39" name="矩形 38"/>
          <p:cNvSpPr/>
          <p:nvPr>
            <p:custDataLst>
              <p:tags r:id="rId13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0" name="矩形 39"/>
          <p:cNvSpPr/>
          <p:nvPr>
            <p:custDataLst>
              <p:tags r:id="rId14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1" name="矩形 40"/>
          <p:cNvSpPr/>
          <p:nvPr>
            <p:custDataLst>
              <p:tags r:id="rId15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42" name="矩形 41"/>
          <p:cNvSpPr/>
          <p:nvPr>
            <p:custDataLst>
              <p:tags r:id="rId16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43" name="流程图: 决策 42">
            <a:hlinkClick r:id="rId22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858250" y="5366385"/>
            <a:ext cx="144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侧视图</a:t>
            </a:r>
          </a:p>
        </p:txBody>
      </p:sp>
      <p:pic>
        <p:nvPicPr>
          <p:cNvPr id="2" name="图片 1" descr="58001650290535_.pic"/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rcRect t="2202"/>
          <a:stretch>
            <a:fillRect/>
          </a:stretch>
        </p:blipFill>
        <p:spPr>
          <a:xfrm>
            <a:off x="1865630" y="1160780"/>
            <a:ext cx="4975860" cy="4116070"/>
          </a:xfrm>
          <a:prstGeom prst="rect">
            <a:avLst/>
          </a:prstGeom>
        </p:spPr>
      </p:pic>
      <p:pic>
        <p:nvPicPr>
          <p:cNvPr id="9" name="图片 8" descr="58041650291091_.pic"/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rcRect t="2218"/>
          <a:stretch>
            <a:fillRect/>
          </a:stretch>
        </p:blipFill>
        <p:spPr>
          <a:xfrm>
            <a:off x="7170421" y="1240015"/>
            <a:ext cx="4863465" cy="41160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 rot="20280000">
            <a:off x="8083550" y="537083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40" name="文本框 39"/>
          <p:cNvSpPr txBox="1"/>
          <p:nvPr/>
        </p:nvSpPr>
        <p:spPr>
          <a:xfrm rot="1320000">
            <a:off x="3646805" y="5227955"/>
            <a:ext cx="2289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销售额</a:t>
            </a: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1414006" y="2764155"/>
            <a:ext cx="3508653" cy="460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的相关系数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30295" y="5366385"/>
            <a:ext cx="144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俯视图</a:t>
            </a:r>
          </a:p>
        </p:txBody>
      </p:sp>
      <p:pic>
        <p:nvPicPr>
          <p:cNvPr id="15" name="图片 14" descr="58061650291138_.pic"/>
          <p:cNvPicPr>
            <a:picLocks noChangeAspect="1"/>
          </p:cNvPicPr>
          <p:nvPr/>
        </p:nvPicPr>
        <p:blipFill>
          <a:blip r:embed="rId17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rcRect t="440"/>
          <a:stretch>
            <a:fillRect/>
          </a:stretch>
        </p:blipFill>
        <p:spPr>
          <a:xfrm>
            <a:off x="3267075" y="156210"/>
            <a:ext cx="7559675" cy="6031865"/>
          </a:xfrm>
          <a:prstGeom prst="rect">
            <a:avLst/>
          </a:prstGeom>
        </p:spPr>
      </p:pic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-11779" y="1143000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一对一联盟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参数选取</a:t>
            </a: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-11779" y="1720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短期模型</a:t>
            </a:r>
          </a:p>
        </p:txBody>
      </p:sp>
      <p:sp>
        <p:nvSpPr>
          <p:cNvPr id="37" name="矩形 36"/>
          <p:cNvSpPr/>
          <p:nvPr>
            <p:custDataLst>
              <p:tags r:id="rId4"/>
            </p:custDataLst>
          </p:nvPr>
        </p:nvSpPr>
        <p:spPr>
          <a:xfrm>
            <a:off x="-11779" y="2286000"/>
            <a:ext cx="1693545" cy="572135"/>
          </a:xfrm>
          <a:prstGeom prst="rect">
            <a:avLst/>
          </a:prstGeom>
          <a:solidFill>
            <a:srgbClr val="94C6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长期模型</a:t>
            </a:r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-11779" y="286448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多对多联盟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问题分析</a:t>
            </a: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-11779" y="3429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-11779" y="3993515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模型求解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与分析</a:t>
            </a:r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-11779" y="4572000"/>
            <a:ext cx="1693545" cy="57213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商户价值分析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指标选取</a:t>
            </a:r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-11779" y="5139055"/>
            <a:ext cx="1693545" cy="571500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</p:txBody>
      </p:sp>
      <p:sp>
        <p:nvSpPr>
          <p:cNvPr id="46" name="矩形 45"/>
          <p:cNvSpPr/>
          <p:nvPr>
            <p:custDataLst>
              <p:tags r:id="rId10"/>
            </p:custDataLst>
          </p:nvPr>
        </p:nvSpPr>
        <p:spPr>
          <a:xfrm>
            <a:off x="-11780" y="5706109"/>
            <a:ext cx="1693545" cy="62388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>
          <a:xfrm>
            <a:off x="-11779" y="0"/>
            <a:ext cx="1693545" cy="58610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基本假设</a:t>
            </a: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>
            <a:off x="-11779" y="577215"/>
            <a:ext cx="1693545" cy="572135"/>
          </a:xfrm>
          <a:prstGeom prst="rect">
            <a:avLst/>
          </a:prstGeom>
          <a:solidFill>
            <a:srgbClr val="EFF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模型思路</a:t>
            </a:r>
          </a:p>
        </p:txBody>
      </p:sp>
      <p:sp>
        <p:nvSpPr>
          <p:cNvPr id="49" name="流程图: 决策 48">
            <a:hlinkClick r:id="rId18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1520170" y="6437630"/>
            <a:ext cx="595630" cy="359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39" grpId="1"/>
      <p:bldP spid="40" grpId="0"/>
      <p:bldP spid="40" grpId="1"/>
      <p:bldP spid="38" grpId="0"/>
      <p:bldP spid="38" grpId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5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5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5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380.xml><?xml version="1.0" encoding="utf-8"?>
<p:tagLst xmlns:p="http://schemas.openxmlformats.org/presentationml/2006/main">
  <p:tag name="KSO_WM_FULL_TEXT_BEAUTIFY_COPY_ID" val="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400.xml><?xml version="1.0" encoding="utf-8"?>
<p:tagLst xmlns:p="http://schemas.openxmlformats.org/presentationml/2006/main">
  <p:tag name="KSO_WM_FULL_TEXT_BEAUTIFY_COPY_ID" val="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4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  <p:tag name="KSO_WM_UNIT_PLACING_PICTURE_USER_VIEWPORT" val="{&quot;height&quot;:1140,&quot;width&quot;:6399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  <p:tag name="KSO_WM_UNIT_PLACING_PICTURE_USER_VIEWPORT" val="{&quot;height&quot;:1140,&quot;width&quot;:6399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  <p:tag name="KSO_WM_UNIT_PLACING_PICTURE_USER_VIEWPORT" val="{&quot;height&quot;:1140,&quot;width&quot;:6399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  <p:tag name="KSO_WM_UNIT_PLACING_PICTURE_USER_VIEWPORT" val="{&quot;height&quot;:1140,&quot;width&quot;:6399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  <p:tag name="KSO_WM_UNIT_PLACING_PICTURE_USER_VIEWPORT" val="{&quot;height&quot;:1120,&quot;width&quot;:5599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4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  <p:tag name="KSO_WM_UNIT_PLACING_PICTURE_USER_VIEWPORT" val="{&quot;height&quot;:6498,&quot;width&quot;:10497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6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4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  <p:tag name="KSO_WM_UNIT_PLACING_PICTURE_USER_VIEWPORT" val="{&quot;height&quot;:5987,&quot;width&quot;:8529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8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efe8e3-fe75-498a-a8bb-45dafb6ac235}"/>
  <p:tag name="TABLE_ENDDRAG_ORIGIN_RECT" val="798*382"/>
  <p:tag name="TABLE_ENDDRAG_RECT" val="147*47*798*38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65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67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63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5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4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heme/theme1.xml><?xml version="1.0" encoding="utf-8"?>
<a:theme xmlns:a="http://schemas.openxmlformats.org/drawingml/2006/main" name="回顾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回顾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1748</Words>
  <Application>Microsoft Office PowerPoint</Application>
  <PresentationFormat>宽屏</PresentationFormat>
  <Paragraphs>554</Paragraphs>
  <Slides>26</Slides>
  <Notes>10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Hiragino Sans GB W3</vt:lpstr>
      <vt:lpstr>黑体</vt:lpstr>
      <vt:lpstr>微软雅黑</vt:lpstr>
      <vt:lpstr>Calibri</vt:lpstr>
      <vt:lpstr>Calibri Light</vt:lpstr>
      <vt:lpstr>Cambria Math</vt:lpstr>
      <vt:lpstr>Times New Roman</vt:lpstr>
      <vt:lpstr>Times New Roman Italic</vt:lpstr>
      <vt:lpstr>回顾</vt:lpstr>
      <vt:lpstr>1_回顾</vt:lpstr>
      <vt:lpstr>3_回顾</vt:lpstr>
      <vt:lpstr>AxMath</vt:lpstr>
      <vt:lpstr>区块链如何帮助商户社区联盟推动商业价值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区块链如何帮助商户社区联盟推动商业价值</dc:title>
  <dc:creator>祖臣 李</dc:creator>
  <cp:lastModifiedBy>祖臣 李</cp:lastModifiedBy>
  <cp:revision>53</cp:revision>
  <dcterms:created xsi:type="dcterms:W3CDTF">2022-04-19T06:16:00Z</dcterms:created>
  <dcterms:modified xsi:type="dcterms:W3CDTF">2022-05-01T15:18:12Z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7AADAF21F2CB4079A36086F79BC8F1D1</vt:lpwstr>
  </property>
</Properties>
</file>