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5E4B6-9707-42D7-B1A9-F1DE7A8F302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F7F56-1A1E-47BE-A376-7D2AF611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7F56-1A1E-47BE-A376-7D2AF61153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6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4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5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8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9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1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50C28B4-AB22-4DEF-9E28-AD297D54E0B1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40B488-FEB6-41F2-A4FE-8652F37943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23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13CEEA-6348-5976-CF92-428ABC9800DF}"/>
              </a:ext>
            </a:extLst>
          </p:cNvPr>
          <p:cNvSpPr txBox="1"/>
          <p:nvPr/>
        </p:nvSpPr>
        <p:spPr>
          <a:xfrm>
            <a:off x="878889" y="1010367"/>
            <a:ext cx="10342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Integrated AP Computer Science </a:t>
            </a:r>
          </a:p>
          <a:p>
            <a:r>
              <a:rPr lang="en-US" altLang="zh-CN" sz="4800" dirty="0"/>
              <a:t>Learning and Practice Platform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0BD3F-C959-A8C1-10B2-CD6240ACA2B2}"/>
              </a:ext>
            </a:extLst>
          </p:cNvPr>
          <p:cNvSpPr txBox="1"/>
          <p:nvPr/>
        </p:nvSpPr>
        <p:spPr>
          <a:xfrm>
            <a:off x="7723572" y="6393584"/>
            <a:ext cx="588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Proudly Presented by Lloyd &amp; Link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389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20BF14-AEB7-8538-2CAD-30C640E6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5" y="859378"/>
            <a:ext cx="5218220" cy="3020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B5399C-CAF9-5B33-BC82-EEB9865A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75" y="594805"/>
            <a:ext cx="4860692" cy="3160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53FCF-782C-1793-A33D-4E3C720AF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18"/>
          <a:stretch/>
        </p:blipFill>
        <p:spPr>
          <a:xfrm>
            <a:off x="6758006" y="3755255"/>
            <a:ext cx="4299561" cy="2658862"/>
          </a:xfrm>
          <a:prstGeom prst="rect">
            <a:avLst/>
          </a:prstGeom>
        </p:spPr>
      </p:pic>
      <p:sp>
        <p:nvSpPr>
          <p:cNvPr id="8" name="标注: 线形 7">
            <a:extLst>
              <a:ext uri="{FF2B5EF4-FFF2-40B4-BE49-F238E27FC236}">
                <a16:creationId xmlns:a16="http://schemas.microsoft.com/office/drawing/2014/main" id="{CC68EF71-C2A6-3F56-9FC2-B3A9BC804E8B}"/>
              </a:ext>
            </a:extLst>
          </p:cNvPr>
          <p:cNvSpPr/>
          <p:nvPr/>
        </p:nvSpPr>
        <p:spPr>
          <a:xfrm>
            <a:off x="934159" y="4665109"/>
            <a:ext cx="2885243" cy="555069"/>
          </a:xfrm>
          <a:prstGeom prst="borderCallout1">
            <a:avLst>
              <a:gd name="adj1" fmla="val -29232"/>
              <a:gd name="adj2" fmla="val 55668"/>
              <a:gd name="adj3" fmla="val -122608"/>
              <a:gd name="adj4" fmla="val 55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Pane Assembly</a:t>
            </a:r>
            <a:endParaRPr lang="zh-CN" altLang="en-US" dirty="0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252DAC3F-3952-921F-84B9-1143D2A8939A}"/>
              </a:ext>
            </a:extLst>
          </p:cNvPr>
          <p:cNvSpPr/>
          <p:nvPr/>
        </p:nvSpPr>
        <p:spPr>
          <a:xfrm>
            <a:off x="3112455" y="5859048"/>
            <a:ext cx="2885243" cy="555069"/>
          </a:xfrm>
          <a:prstGeom prst="borderCallout1">
            <a:avLst>
              <a:gd name="adj1" fmla="val -42027"/>
              <a:gd name="adj2" fmla="val 50130"/>
              <a:gd name="adj3" fmla="val -410497"/>
              <a:gd name="adj4" fmla="val 102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Buttons Setting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B4839FB-8798-51A5-EB20-60DA7B0167C6}"/>
              </a:ext>
            </a:extLst>
          </p:cNvPr>
          <p:cNvSpPr/>
          <p:nvPr/>
        </p:nvSpPr>
        <p:spPr>
          <a:xfrm>
            <a:off x="248575" y="665825"/>
            <a:ext cx="5681708" cy="3293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2004D1-24CB-848B-B836-C05EAD5BAF4D}"/>
              </a:ext>
            </a:extLst>
          </p:cNvPr>
          <p:cNvSpPr/>
          <p:nvPr/>
        </p:nvSpPr>
        <p:spPr>
          <a:xfrm>
            <a:off x="6095999" y="568172"/>
            <a:ext cx="5320683" cy="60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7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72A0-53D6-EB01-92E8-936BABED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9106057-19EB-6BA3-DC37-4FE44B9A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71" y="1715956"/>
            <a:ext cx="11029615" cy="4873841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What were the challenges you faced at various stages in your software development? </a:t>
            </a:r>
          </a:p>
          <a:p>
            <a:pPr lvl="1"/>
            <a:r>
              <a:rPr lang="en-US" altLang="zh-CN" sz="2000" dirty="0"/>
              <a:t>Complexity of JavaFX API and the learning use the new IDE</a:t>
            </a:r>
          </a:p>
          <a:p>
            <a:r>
              <a:rPr lang="en-US" altLang="zh-CN" sz="2400" dirty="0"/>
              <a:t>How much time it took you for design, implement, and test your project?</a:t>
            </a:r>
          </a:p>
          <a:p>
            <a:pPr lvl="1"/>
            <a:r>
              <a:rPr lang="en-US" altLang="zh-CN" sz="2000" dirty="0"/>
              <a:t>Learning JavaFX takes a few weeks; Designing takes 4 days; Implementing takes half weeks; Debugging takes half weeks</a:t>
            </a:r>
          </a:p>
          <a:p>
            <a:r>
              <a:rPr lang="en-US" altLang="zh-CN" sz="2400" dirty="0"/>
              <a:t>How will you further modify your program to make it better or what other functionalities you will add in your program at the later date?</a:t>
            </a:r>
          </a:p>
          <a:p>
            <a:pPr lvl="1"/>
            <a:r>
              <a:rPr lang="en-US" altLang="zh-CN" sz="2000" dirty="0"/>
              <a:t>1. More questions in FRQ and Definitions </a:t>
            </a:r>
          </a:p>
          <a:p>
            <a:pPr lvl="1"/>
            <a:r>
              <a:rPr lang="en-US" altLang="zh-CN" sz="2000" dirty="0"/>
              <a:t>2. Add more practice that related to APCSA</a:t>
            </a:r>
          </a:p>
          <a:p>
            <a:pPr lvl="1"/>
            <a:r>
              <a:rPr lang="en-US" altLang="zh-CN" sz="2000" dirty="0"/>
              <a:t>3. Make an online version of this practice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691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1ABD24-0B81-17F0-63AF-DF558CD4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a lot this year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D2A7BD-54E5-151B-7318-A2A52F9E4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See you in ADVANCED 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97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E873-FB92-D008-E666-5042281E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Objectives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4BC03-CBEB-E25C-2DC7-21D73AB2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87029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Difficultly for getting review and practice resource ( bad CB )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Hard to do review &amp; practice &amp; writing &amp; checking answer together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Learn more java : prepare for Advanced CS</a:t>
            </a:r>
          </a:p>
        </p:txBody>
      </p:sp>
    </p:spTree>
    <p:extLst>
      <p:ext uri="{BB962C8B-B14F-4D97-AF65-F5344CB8AC3E}">
        <p14:creationId xmlns:p14="http://schemas.microsoft.com/office/powerpoint/2010/main" val="216221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CC522-C154-D0F2-FFCF-44FD88CC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Workflow Introduction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0CAC9-F013-1225-2753-B17B787F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82841"/>
            <a:ext cx="11029615" cy="44333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Cross-Platforms ----- </a:t>
            </a:r>
            <a:r>
              <a:rPr lang="en-US" altLang="zh-CN" sz="2800" b="1" dirty="0">
                <a:solidFill>
                  <a:schemeClr val="tx1"/>
                </a:solidFill>
              </a:rPr>
              <a:t>Java</a:t>
            </a:r>
          </a:p>
          <a:p>
            <a:endParaRPr lang="en-US" altLang="zh-CN" sz="2800" dirty="0"/>
          </a:p>
          <a:p>
            <a:r>
              <a:rPr lang="en-US" altLang="zh-CN" sz="2800" dirty="0"/>
              <a:t>Desktop Graphics Application ----- </a:t>
            </a:r>
            <a:r>
              <a:rPr lang="en-US" altLang="zh-CN" sz="2800" b="1" dirty="0"/>
              <a:t>JavaFX</a:t>
            </a:r>
          </a:p>
          <a:p>
            <a:endParaRPr lang="en-US" altLang="zh-CN" sz="2800" dirty="0"/>
          </a:p>
          <a:p>
            <a:r>
              <a:rPr lang="en-US" altLang="zh-CN" sz="2800" dirty="0"/>
              <a:t>General ----- </a:t>
            </a:r>
            <a:r>
              <a:rPr lang="en-US" altLang="zh-CN" sz="2800" b="1" dirty="0"/>
              <a:t>JDK 8 </a:t>
            </a:r>
          </a:p>
          <a:p>
            <a:endParaRPr lang="en-US" altLang="zh-CN" sz="2800" dirty="0"/>
          </a:p>
          <a:p>
            <a:r>
              <a:rPr lang="en-US" altLang="zh-CN" sz="2800" dirty="0"/>
              <a:t>Complex Programming Requirements ----- </a:t>
            </a:r>
            <a:r>
              <a:rPr lang="en-US" altLang="zh-CN" sz="2800" b="1" dirty="0"/>
              <a:t>Eclipse IDE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Multi-Collaborators &amp; Open Source ----- </a:t>
            </a:r>
            <a:r>
              <a:rPr lang="en-US" altLang="zh-CN" sz="2800" b="1" dirty="0"/>
              <a:t>GitHub 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8FA502-5C74-19F2-507A-4053BF188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 t="9404" r="6997" b="20069"/>
          <a:stretch/>
        </p:blipFill>
        <p:spPr>
          <a:xfrm>
            <a:off x="9291194" y="2082841"/>
            <a:ext cx="2281477" cy="10776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A33A54-02D5-FBCC-B254-B910A0F8D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09" y="3907193"/>
            <a:ext cx="2652323" cy="6207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795F40-AE8F-86FA-850E-B3BBB2F1A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90" y="5274693"/>
            <a:ext cx="3159110" cy="11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32BFF-C473-3CA9-DB7A-E7FC1E4A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GITHUB PAGE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EEAF49-7019-3514-8CD2-FF2AF815D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7"/>
          <a:stretch/>
        </p:blipFill>
        <p:spPr>
          <a:xfrm>
            <a:off x="1633492" y="2481475"/>
            <a:ext cx="8708994" cy="4376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DA3A490-9F65-DD6A-CBAF-8AAF8161A367}"/>
              </a:ext>
            </a:extLst>
          </p:cNvPr>
          <p:cNvSpPr txBox="1"/>
          <p:nvPr/>
        </p:nvSpPr>
        <p:spPr>
          <a:xfrm>
            <a:off x="3153791" y="1977045"/>
            <a:ext cx="7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https://github.com/Link-BNDS/CSA_Practice_APP</a:t>
            </a:r>
          </a:p>
        </p:txBody>
      </p:sp>
    </p:spTree>
    <p:extLst>
      <p:ext uri="{BB962C8B-B14F-4D97-AF65-F5344CB8AC3E}">
        <p14:creationId xmlns:p14="http://schemas.microsoft.com/office/powerpoint/2010/main" val="26062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08E4B-1AF5-F524-188D-4F809266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demonstration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D8114-D53A-81DA-4CAC-0AEAC74B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Two Main Sections: </a:t>
            </a:r>
          </a:p>
          <a:p>
            <a:pPr lvl="1"/>
            <a:r>
              <a:rPr lang="en-US" altLang="zh-CN" sz="2800" dirty="0"/>
              <a:t>Definition Review Tool </a:t>
            </a:r>
          </a:p>
          <a:p>
            <a:pPr lvl="1"/>
            <a:r>
              <a:rPr lang="en-GB" altLang="zh-CN" sz="2800" dirty="0"/>
              <a:t>FRQ Practice Tool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96D7EA-FDC4-7330-D160-7942299E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10" y="1938383"/>
            <a:ext cx="3687686" cy="20743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3D9759-9CFD-8728-4DEA-53E8276EC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t="-659" r="2038" b="3007"/>
          <a:stretch/>
        </p:blipFill>
        <p:spPr>
          <a:xfrm>
            <a:off x="8549198" y="2898061"/>
            <a:ext cx="3329126" cy="27135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E50035-F19E-8C6C-B789-DF19E425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10" y="4254819"/>
            <a:ext cx="3779175" cy="22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0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CFB2C83F-A031-AC63-E03A-ED29F748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1" y="840694"/>
            <a:ext cx="6031885" cy="41130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42145-6D2F-65CC-A7F2-D04D81ABA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46" y="840694"/>
            <a:ext cx="5852358" cy="4006514"/>
          </a:xfrm>
          <a:prstGeom prst="rect">
            <a:avLst/>
          </a:prstGeom>
        </p:spPr>
      </p:pic>
      <p:sp>
        <p:nvSpPr>
          <p:cNvPr id="7" name="标注: 线形 6">
            <a:extLst>
              <a:ext uri="{FF2B5EF4-FFF2-40B4-BE49-F238E27FC236}">
                <a16:creationId xmlns:a16="http://schemas.microsoft.com/office/drawing/2014/main" id="{DD19EAF8-C29D-6277-33C2-EE39CA5E1919}"/>
              </a:ext>
            </a:extLst>
          </p:cNvPr>
          <p:cNvSpPr/>
          <p:nvPr/>
        </p:nvSpPr>
        <p:spPr>
          <a:xfrm>
            <a:off x="1493452" y="5641652"/>
            <a:ext cx="2885243" cy="555069"/>
          </a:xfrm>
          <a:prstGeom prst="borderCallout1">
            <a:avLst>
              <a:gd name="adj1" fmla="val -29232"/>
              <a:gd name="adj2" fmla="val 55668"/>
              <a:gd name="adj3" fmla="val -122608"/>
              <a:gd name="adj4" fmla="val 55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Fxml scene File</a:t>
            </a:r>
            <a:endParaRPr lang="zh-CN" altLang="en-US" dirty="0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893F4828-9566-1915-8BA4-7B6D10AA3945}"/>
              </a:ext>
            </a:extLst>
          </p:cNvPr>
          <p:cNvSpPr/>
          <p:nvPr/>
        </p:nvSpPr>
        <p:spPr>
          <a:xfrm>
            <a:off x="7813307" y="5641651"/>
            <a:ext cx="2885243" cy="555069"/>
          </a:xfrm>
          <a:prstGeom prst="borderCallout1">
            <a:avLst>
              <a:gd name="adj1" fmla="val -29232"/>
              <a:gd name="adj2" fmla="val 55668"/>
              <a:gd name="adj3" fmla="val -122608"/>
              <a:gd name="adj4" fmla="val 55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Quiz 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25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67EEE5-E066-27C0-7BA6-366329796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1"/>
          <a:stretch/>
        </p:blipFill>
        <p:spPr>
          <a:xfrm>
            <a:off x="297116" y="772611"/>
            <a:ext cx="6045052" cy="3337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62AF30-C912-9DC8-8C61-3537EB0CA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49" y="772611"/>
            <a:ext cx="5834249" cy="4118985"/>
          </a:xfrm>
          <a:prstGeom prst="rect">
            <a:avLst/>
          </a:prstGeom>
        </p:spPr>
      </p:pic>
      <p:sp>
        <p:nvSpPr>
          <p:cNvPr id="6" name="标注: 线形 5">
            <a:extLst>
              <a:ext uri="{FF2B5EF4-FFF2-40B4-BE49-F238E27FC236}">
                <a16:creationId xmlns:a16="http://schemas.microsoft.com/office/drawing/2014/main" id="{9F8A450A-D48B-32D3-E221-312ADB6F0AE6}"/>
              </a:ext>
            </a:extLst>
          </p:cNvPr>
          <p:cNvSpPr/>
          <p:nvPr/>
        </p:nvSpPr>
        <p:spPr>
          <a:xfrm>
            <a:off x="1537840" y="4891596"/>
            <a:ext cx="2885243" cy="555069"/>
          </a:xfrm>
          <a:prstGeom prst="borderCallout1">
            <a:avLst>
              <a:gd name="adj1" fmla="val -29232"/>
              <a:gd name="adj2" fmla="val 55668"/>
              <a:gd name="adj3" fmla="val -122608"/>
              <a:gd name="adj4" fmla="val 55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 Settings</a:t>
            </a:r>
            <a:endParaRPr lang="zh-CN" altLang="en-US" dirty="0"/>
          </a:p>
        </p:txBody>
      </p:sp>
      <p:sp>
        <p:nvSpPr>
          <p:cNvPr id="7" name="标注: 线形 6">
            <a:extLst>
              <a:ext uri="{FF2B5EF4-FFF2-40B4-BE49-F238E27FC236}">
                <a16:creationId xmlns:a16="http://schemas.microsoft.com/office/drawing/2014/main" id="{983529DB-01FA-91CA-36EA-B56C0458985F}"/>
              </a:ext>
            </a:extLst>
          </p:cNvPr>
          <p:cNvSpPr/>
          <p:nvPr/>
        </p:nvSpPr>
        <p:spPr>
          <a:xfrm>
            <a:off x="7824351" y="5899105"/>
            <a:ext cx="2885243" cy="555069"/>
          </a:xfrm>
          <a:prstGeom prst="borderCallout1">
            <a:avLst>
              <a:gd name="adj1" fmla="val -29232"/>
              <a:gd name="adj2" fmla="val 55668"/>
              <a:gd name="adj3" fmla="val -122608"/>
              <a:gd name="adj4" fmla="val 55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Buttons Instantiation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9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FDDDA2-3C74-FC31-7A6D-6CC219310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77" r="2445"/>
          <a:stretch/>
        </p:blipFill>
        <p:spPr>
          <a:xfrm>
            <a:off x="3354813" y="736662"/>
            <a:ext cx="8669229" cy="11694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5527ED-C424-CFD6-34D6-EEF115F37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66" y="2316827"/>
            <a:ext cx="3728599" cy="26455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BC0149-C149-1041-3DC1-463D89EF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427" y="2188131"/>
            <a:ext cx="3635615" cy="28673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1441DD-6823-693C-5E95-FD4D4233B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44" y="736662"/>
            <a:ext cx="2138486" cy="2692338"/>
          </a:xfrm>
          <a:prstGeom prst="rect">
            <a:avLst/>
          </a:prstGeom>
        </p:spPr>
      </p:pic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2788C5-339C-28B7-676D-8DD81A17BEA2}"/>
              </a:ext>
            </a:extLst>
          </p:cNvPr>
          <p:cNvSpPr/>
          <p:nvPr/>
        </p:nvSpPr>
        <p:spPr>
          <a:xfrm>
            <a:off x="355107" y="3639600"/>
            <a:ext cx="2885243" cy="555069"/>
          </a:xfrm>
          <a:prstGeom prst="borderCallout1">
            <a:avLst>
              <a:gd name="adj1" fmla="val 47539"/>
              <a:gd name="adj2" fmla="val -4948"/>
              <a:gd name="adj3" fmla="val -312935"/>
              <a:gd name="adj4" fmla="val -4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Import APIs</a:t>
            </a:r>
            <a:endParaRPr lang="zh-CN" altLang="en-US" dirty="0"/>
          </a:p>
        </p:txBody>
      </p:sp>
      <p:sp>
        <p:nvSpPr>
          <p:cNvPr id="15" name="标注: 线形 14">
            <a:extLst>
              <a:ext uri="{FF2B5EF4-FFF2-40B4-BE49-F238E27FC236}">
                <a16:creationId xmlns:a16="http://schemas.microsoft.com/office/drawing/2014/main" id="{1EBD86FC-E34E-D886-C58B-25FC3A6C7A1F}"/>
              </a:ext>
            </a:extLst>
          </p:cNvPr>
          <p:cNvSpPr/>
          <p:nvPr/>
        </p:nvSpPr>
        <p:spPr>
          <a:xfrm>
            <a:off x="355106" y="4599868"/>
            <a:ext cx="2885243" cy="555069"/>
          </a:xfrm>
          <a:prstGeom prst="borderCallout1">
            <a:avLst>
              <a:gd name="adj1" fmla="val 49138"/>
              <a:gd name="adj2" fmla="val 104283"/>
              <a:gd name="adj3" fmla="val -480869"/>
              <a:gd name="adj4" fmla="val 104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Screen Parameters</a:t>
            </a:r>
            <a:endParaRPr lang="zh-CN" altLang="en-US" dirty="0"/>
          </a:p>
        </p:txBody>
      </p: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AF8C1CFA-1A4B-050C-1BD4-5BDE60174DC4}"/>
              </a:ext>
            </a:extLst>
          </p:cNvPr>
          <p:cNvSpPr/>
          <p:nvPr/>
        </p:nvSpPr>
        <p:spPr>
          <a:xfrm>
            <a:off x="1519560" y="5737689"/>
            <a:ext cx="2885243" cy="555069"/>
          </a:xfrm>
          <a:prstGeom prst="borderCallout1">
            <a:avLst>
              <a:gd name="adj1" fmla="val 49138"/>
              <a:gd name="adj2" fmla="val 104283"/>
              <a:gd name="adj3" fmla="val -101816"/>
              <a:gd name="adj4" fmla="val 14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Import Pictures Files</a:t>
            </a:r>
            <a:endParaRPr lang="zh-CN" altLang="en-US" dirty="0"/>
          </a:p>
        </p:txBody>
      </p:sp>
      <p:sp>
        <p:nvSpPr>
          <p:cNvPr id="17" name="标注: 线形 16">
            <a:extLst>
              <a:ext uri="{FF2B5EF4-FFF2-40B4-BE49-F238E27FC236}">
                <a16:creationId xmlns:a16="http://schemas.microsoft.com/office/drawing/2014/main" id="{AB5277E3-F90E-43F5-B3DC-40ADFF2C07BD}"/>
              </a:ext>
            </a:extLst>
          </p:cNvPr>
          <p:cNvSpPr/>
          <p:nvPr/>
        </p:nvSpPr>
        <p:spPr>
          <a:xfrm>
            <a:off x="6096000" y="5737689"/>
            <a:ext cx="2885243" cy="555069"/>
          </a:xfrm>
          <a:prstGeom prst="borderCallout1">
            <a:avLst>
              <a:gd name="adj1" fmla="val 49138"/>
              <a:gd name="adj2" fmla="val 104283"/>
              <a:gd name="adj3" fmla="val -106614"/>
              <a:gd name="adj4" fmla="val 134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Instantiation &amp; Initiation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0D4F7AA-973F-1382-BB02-857454DEACD2}"/>
              </a:ext>
            </a:extLst>
          </p:cNvPr>
          <p:cNvSpPr/>
          <p:nvPr/>
        </p:nvSpPr>
        <p:spPr>
          <a:xfrm>
            <a:off x="355106" y="665994"/>
            <a:ext cx="2622719" cy="2867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B87E2F3-6020-2AAB-922E-AEC1365B0CB3}"/>
              </a:ext>
            </a:extLst>
          </p:cNvPr>
          <p:cNvSpPr/>
          <p:nvPr/>
        </p:nvSpPr>
        <p:spPr>
          <a:xfrm>
            <a:off x="3236757" y="645111"/>
            <a:ext cx="8787285" cy="1256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BA40993-E7A6-9CEA-00A4-3F747E5774F1}"/>
              </a:ext>
            </a:extLst>
          </p:cNvPr>
          <p:cNvSpPr/>
          <p:nvPr/>
        </p:nvSpPr>
        <p:spPr>
          <a:xfrm>
            <a:off x="3586578" y="2098859"/>
            <a:ext cx="3986073" cy="30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9200B5E-FEEB-E51E-9B67-03B35699FBA7}"/>
              </a:ext>
            </a:extLst>
          </p:cNvPr>
          <p:cNvSpPr/>
          <p:nvPr/>
        </p:nvSpPr>
        <p:spPr>
          <a:xfrm>
            <a:off x="8037969" y="2082831"/>
            <a:ext cx="3986073" cy="30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3B4C1-D19A-F42F-A856-C92EA406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3" y="686676"/>
            <a:ext cx="3951514" cy="32225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FD31AF-D9F5-7144-7EC0-34C70E57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70" y="3909270"/>
            <a:ext cx="3252220" cy="29487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D9C495-7F41-23E9-312F-16C77A5A3B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47"/>
          <a:stretch/>
        </p:blipFill>
        <p:spPr>
          <a:xfrm>
            <a:off x="4078630" y="686676"/>
            <a:ext cx="4213342" cy="29238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3677F4-3AFE-AD19-B589-7D95D1AC4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283" y="686676"/>
            <a:ext cx="3556496" cy="3160450"/>
          </a:xfrm>
          <a:prstGeom prst="rect">
            <a:avLst/>
          </a:prstGeom>
        </p:spPr>
      </p:pic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D866202A-AA09-B8D3-8886-38990C1F9342}"/>
              </a:ext>
            </a:extLst>
          </p:cNvPr>
          <p:cNvSpPr/>
          <p:nvPr/>
        </p:nvSpPr>
        <p:spPr>
          <a:xfrm>
            <a:off x="4742678" y="5893789"/>
            <a:ext cx="2885243" cy="555069"/>
          </a:xfrm>
          <a:prstGeom prst="borderCallout1">
            <a:avLst>
              <a:gd name="adj1" fmla="val 60334"/>
              <a:gd name="adj2" fmla="val -4640"/>
              <a:gd name="adj3" fmla="val -282547"/>
              <a:gd name="adj4" fmla="val -18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Button Instantiation</a:t>
            </a:r>
            <a:endParaRPr lang="zh-CN" altLang="en-US" dirty="0"/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50B1B34-3ADE-2B7C-19C0-B133AC492BD9}"/>
              </a:ext>
            </a:extLst>
          </p:cNvPr>
          <p:cNvSpPr/>
          <p:nvPr/>
        </p:nvSpPr>
        <p:spPr>
          <a:xfrm>
            <a:off x="4742679" y="4475964"/>
            <a:ext cx="2885243" cy="555069"/>
          </a:xfrm>
          <a:prstGeom prst="borderCallout1">
            <a:avLst>
              <a:gd name="adj1" fmla="val -22834"/>
              <a:gd name="adj2" fmla="val 49206"/>
              <a:gd name="adj3" fmla="val -130605"/>
              <a:gd name="adj4" fmla="val 4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Pictures</a:t>
            </a:r>
            <a:endParaRPr lang="zh-CN" altLang="en-US" dirty="0"/>
          </a:p>
        </p:txBody>
      </p:sp>
      <p:sp>
        <p:nvSpPr>
          <p:cNvPr id="15" name="标注: 线形 14">
            <a:extLst>
              <a:ext uri="{FF2B5EF4-FFF2-40B4-BE49-F238E27FC236}">
                <a16:creationId xmlns:a16="http://schemas.microsoft.com/office/drawing/2014/main" id="{4D7F4E11-3BF9-BD59-EE52-622F5966A3D1}"/>
              </a:ext>
            </a:extLst>
          </p:cNvPr>
          <p:cNvSpPr/>
          <p:nvPr/>
        </p:nvSpPr>
        <p:spPr>
          <a:xfrm>
            <a:off x="8650333" y="5106100"/>
            <a:ext cx="2885243" cy="555069"/>
          </a:xfrm>
          <a:prstGeom prst="borderCallout1">
            <a:avLst>
              <a:gd name="adj1" fmla="val -35629"/>
              <a:gd name="adj2" fmla="val 43976"/>
              <a:gd name="adj3" fmla="val -208975"/>
              <a:gd name="adj4" fmla="val 44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 Setting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DE7A88E-1239-21BA-842C-B02E8D0DA1DE}"/>
              </a:ext>
            </a:extLst>
          </p:cNvPr>
          <p:cNvSpPr/>
          <p:nvPr/>
        </p:nvSpPr>
        <p:spPr>
          <a:xfrm>
            <a:off x="124287" y="568172"/>
            <a:ext cx="4055974" cy="62898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07CDC6-2A56-E754-0D0B-AFA051C787BD}"/>
              </a:ext>
            </a:extLst>
          </p:cNvPr>
          <p:cNvSpPr/>
          <p:nvPr/>
        </p:nvSpPr>
        <p:spPr>
          <a:xfrm>
            <a:off x="4293572" y="568172"/>
            <a:ext cx="3556496" cy="3160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42DDEC0-A1A5-9692-08A4-8F48644B0B16}"/>
              </a:ext>
            </a:extLst>
          </p:cNvPr>
          <p:cNvSpPr/>
          <p:nvPr/>
        </p:nvSpPr>
        <p:spPr>
          <a:xfrm>
            <a:off x="7980071" y="583708"/>
            <a:ext cx="3942663" cy="3325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22897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306</TotalTime>
  <Words>260</Words>
  <Application>Microsoft Office PowerPoint</Application>
  <PresentationFormat>宽屏</PresentationFormat>
  <Paragraphs>50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Gill Sans MT</vt:lpstr>
      <vt:lpstr>Wingdings 2</vt:lpstr>
      <vt:lpstr>红利</vt:lpstr>
      <vt:lpstr>PowerPoint 演示文稿</vt:lpstr>
      <vt:lpstr>Objectives</vt:lpstr>
      <vt:lpstr>Workflow Introduction</vt:lpstr>
      <vt:lpstr>Our GITHUB PAGE</vt:lpstr>
      <vt:lpstr>demonstration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</vt:lpstr>
      <vt:lpstr>Thanks a lot this year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祖臣 李</dc:creator>
  <cp:lastModifiedBy>祖臣 李</cp:lastModifiedBy>
  <cp:revision>3</cp:revision>
  <dcterms:created xsi:type="dcterms:W3CDTF">2022-06-20T09:47:25Z</dcterms:created>
  <dcterms:modified xsi:type="dcterms:W3CDTF">2022-06-21T12:07:42Z</dcterms:modified>
</cp:coreProperties>
</file>