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0F5"/>
    <a:srgbClr val="65D4F1"/>
    <a:srgbClr val="4DAFE6"/>
    <a:srgbClr val="175487"/>
    <a:srgbClr val="1E7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0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A05EC-3917-434D-9A1B-3C1CD4E18B04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A398-BDC3-4F67-90F8-1FDAB4A51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9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AA398-BDC3-4F67-90F8-1FDAB4A513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2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6256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073401" cy="16256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51" y="2660416"/>
            <a:ext cx="8791575" cy="5659496"/>
          </a:xfrm>
        </p:spPr>
        <p:txBody>
          <a:bodyPr anchor="b">
            <a:normAutofit/>
          </a:bodyPr>
          <a:lstStyle>
            <a:lvl1pPr algn="l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651" y="8538164"/>
            <a:ext cx="8791575" cy="3924769"/>
          </a:xfrm>
        </p:spPr>
        <p:txBody>
          <a:bodyPr>
            <a:normAutofit/>
          </a:bodyPr>
          <a:lstStyle>
            <a:lvl1pPr marL="0" indent="0" algn="l">
              <a:buNone/>
              <a:defRPr sz="2667" cap="all" baseline="0">
                <a:solidFill>
                  <a:schemeClr val="tx2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4736" y="12824184"/>
            <a:ext cx="2743200" cy="865481"/>
          </a:xfrm>
        </p:spPr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650" y="12824184"/>
            <a:ext cx="5124887" cy="8654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4138" y="12824179"/>
            <a:ext cx="771089" cy="865481"/>
          </a:xfrm>
        </p:spPr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0203651"/>
            <a:ext cx="9912355" cy="1942175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1437454"/>
            <a:ext cx="9912355" cy="782169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67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12145825"/>
            <a:ext cx="9910859" cy="1617711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1444978"/>
            <a:ext cx="9905955" cy="8128000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10476090"/>
            <a:ext cx="9904459" cy="3251198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6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4979"/>
            <a:ext cx="9302752" cy="6514795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7977617"/>
            <a:ext cx="8752299" cy="1301257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10216104"/>
            <a:ext cx="9906003" cy="353065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28772" y="1703011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3297" y="6554008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06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058471"/>
            <a:ext cx="9906001" cy="595397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11040367"/>
            <a:ext cx="9904505" cy="270374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02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1444978"/>
            <a:ext cx="9905999" cy="4515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6339468"/>
            <a:ext cx="3196899" cy="1625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2" y="7965068"/>
            <a:ext cx="3195243" cy="57622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6346987"/>
            <a:ext cx="3184385" cy="1625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4767" y="7972587"/>
            <a:ext cx="3185277" cy="57622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6339468"/>
            <a:ext cx="3194968" cy="1625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7965068"/>
            <a:ext cx="3194968" cy="57622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1444978"/>
            <a:ext cx="9905999" cy="4515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0440524"/>
            <a:ext cx="3195240" cy="13659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6321773"/>
            <a:ext cx="3195240" cy="361244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11806482"/>
            <a:ext cx="3195240" cy="193859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10440524"/>
            <a:ext cx="3200400" cy="13659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6321773"/>
            <a:ext cx="3198940" cy="361244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11806476"/>
            <a:ext cx="3200400" cy="192081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10440522"/>
            <a:ext cx="3190741" cy="13659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6321773"/>
            <a:ext cx="3194969" cy="361244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11806472"/>
            <a:ext cx="3194968" cy="1920818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4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1444979"/>
            <a:ext cx="2005011" cy="12282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1444979"/>
            <a:ext cx="7748591" cy="12282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414" y="1466117"/>
            <a:ext cx="9905999" cy="35047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414" y="5332117"/>
            <a:ext cx="9905999" cy="83951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13945547"/>
            <a:ext cx="2743200" cy="865481"/>
          </a:xfrm>
        </p:spPr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13945545"/>
            <a:ext cx="6239309" cy="8654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13945542"/>
            <a:ext cx="771089" cy="865481"/>
          </a:xfrm>
        </p:spPr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364095"/>
            <a:ext cx="9906000" cy="676204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0487377"/>
            <a:ext cx="9906000" cy="3258728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2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5332115"/>
            <a:ext cx="4878389" cy="83951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5332115"/>
            <a:ext cx="4875211" cy="83951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67561"/>
            <a:ext cx="9906000" cy="35033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537" y="5332115"/>
            <a:ext cx="4581265" cy="19529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200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7285093"/>
            <a:ext cx="4878391" cy="6442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323" y="5332112"/>
            <a:ext cx="4578087" cy="19529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200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285093"/>
            <a:ext cx="4875211" cy="6442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0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5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0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1444980"/>
            <a:ext cx="3856037" cy="388713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1404838"/>
            <a:ext cx="5891209" cy="12322451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5332115"/>
            <a:ext cx="3856037" cy="83951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1444978"/>
            <a:ext cx="5005283" cy="388713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822" y="1444978"/>
            <a:ext cx="4603591" cy="1228231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267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5332115"/>
            <a:ext cx="5005285" cy="83951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6256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51" y="1"/>
            <a:ext cx="12055699" cy="16256002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1466117"/>
            <a:ext cx="9905999" cy="350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5332117"/>
            <a:ext cx="9905999" cy="839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13945547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19A5-6A14-4F2A-A8A1-8EA11FD1BEC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13945545"/>
            <a:ext cx="6239309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13945542"/>
            <a:ext cx="771089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B83C-53EA-4828-9D0B-D341BBE3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541EED-2EE2-49CC-9C32-F5D08FBECCAE}"/>
              </a:ext>
            </a:extLst>
          </p:cNvPr>
          <p:cNvSpPr/>
          <p:nvPr/>
        </p:nvSpPr>
        <p:spPr>
          <a:xfrm>
            <a:off x="3333705" y="351687"/>
            <a:ext cx="75418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System </a:t>
            </a:r>
          </a:p>
          <a:p>
            <a:r>
              <a:rPr lang="en-US" altLang="zh-CN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Monitoring </a:t>
            </a:r>
            <a:r>
              <a:rPr lang="en-US" altLang="zh-CN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altLang="zh-CN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ital </a:t>
            </a:r>
            <a:r>
              <a:rPr lang="en-US" altLang="zh-CN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altLang="zh-CN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igns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58A77D-FEB4-4314-B810-C326D85ADBAA}"/>
              </a:ext>
            </a:extLst>
          </p:cNvPr>
          <p:cNvSpPr/>
          <p:nvPr/>
        </p:nvSpPr>
        <p:spPr>
          <a:xfrm>
            <a:off x="5379858" y="2828401"/>
            <a:ext cx="6277768" cy="5927398"/>
          </a:xfrm>
          <a:prstGeom prst="roundRect">
            <a:avLst/>
          </a:prstGeom>
          <a:solidFill>
            <a:schemeClr val="bg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4C2015-B3CC-4AF8-889F-7104CEFC9980}"/>
              </a:ext>
            </a:extLst>
          </p:cNvPr>
          <p:cNvSpPr txBox="1"/>
          <p:nvPr/>
        </p:nvSpPr>
        <p:spPr>
          <a:xfrm>
            <a:off x="5637267" y="3220228"/>
            <a:ext cx="6451279" cy="549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" marR="897890" algn="just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Vital</a:t>
            </a:r>
            <a:r>
              <a:rPr lang="en-US" altLang="zh-CN" spc="-6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signs like ECG, heart rate, body weight and so on</a:t>
            </a:r>
            <a:r>
              <a:rPr lang="en-US" altLang="zh-CN" spc="-6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reflect</a:t>
            </a:r>
            <a:r>
              <a:rPr lang="en-US" altLang="zh-CN" spc="-6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health</a:t>
            </a:r>
            <a:r>
              <a:rPr lang="en-US" altLang="zh-CN" spc="-6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conditions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of</a:t>
            </a:r>
            <a:r>
              <a:rPr lang="en-US" altLang="zh-CN" spc="-6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people. Mobile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applications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for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health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monitoring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are already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on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n-US" altLang="zh-CN" spc="-6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market but the functionalities are limited. </a:t>
            </a:r>
          </a:p>
          <a:p>
            <a:pPr marL="74295" marR="897890" algn="just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Our project</a:t>
            </a:r>
            <a:r>
              <a:rPr lang="en-US" altLang="zh-CN" spc="30" dirty="0"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enable to connect with multiple vital sign devices,</a:t>
            </a:r>
            <a:r>
              <a:rPr lang="en-US" altLang="zh-CN" spc="3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satisfy</a:t>
            </a:r>
            <a:r>
              <a:rPr lang="en-US" altLang="zh-CN" spc="-5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simultaneously the</a:t>
            </a:r>
            <a:r>
              <a:rPr lang="en-US" altLang="zh-CN" spc="-5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requirements</a:t>
            </a:r>
            <a:r>
              <a:rPr lang="en-US" altLang="zh-CN" spc="-5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of </a:t>
            </a:r>
            <a:r>
              <a:rPr lang="en-US" altLang="zh-CN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accuracy of capturing data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, </a:t>
            </a:r>
            <a:r>
              <a:rPr lang="en-US" altLang="zh-CN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safe data transfer 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and </a:t>
            </a:r>
            <a:r>
              <a:rPr lang="en-US" altLang="zh-CN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storage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, and </a:t>
            </a:r>
            <a:r>
              <a:rPr lang="en-US" altLang="zh-CN" b="1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advanced analyses</a:t>
            </a:r>
            <a:r>
              <a:rPr lang="en-US" altLang="zh-CN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with medical-grade algorithms.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" marR="897890" algn="just">
              <a:lnSpc>
                <a:spcPct val="150000"/>
              </a:lnSpc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 system is a prototype that enables connectivity of four devices and represents a basis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for future Internet of Things (IoT) enabled uses.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" marR="897890" algn="just">
              <a:lnSpc>
                <a:spcPct val="175000"/>
              </a:lnSpc>
            </a:pPr>
            <a:endParaRPr lang="zh-CN" altLang="zh-CN" sz="1800" dirty="0">
              <a:effectLst/>
              <a:latin typeface="Arial" panose="020B0604020202020204" pitchFamily="34" charset="0"/>
              <a:ea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8A0F-AB13-48FC-9FA8-BB4BF45B2126}"/>
              </a:ext>
            </a:extLst>
          </p:cNvPr>
          <p:cNvSpPr/>
          <p:nvPr/>
        </p:nvSpPr>
        <p:spPr>
          <a:xfrm>
            <a:off x="750564" y="9518465"/>
            <a:ext cx="10558749" cy="6277232"/>
          </a:xfrm>
          <a:prstGeom prst="roundRect">
            <a:avLst/>
          </a:prstGeom>
          <a:solidFill>
            <a:schemeClr val="bg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图片包含 表格&#10;&#10;描述已自动生成">
            <a:extLst>
              <a:ext uri="{FF2B5EF4-FFF2-40B4-BE49-F238E27FC236}">
                <a16:creationId xmlns:a16="http://schemas.microsoft.com/office/drawing/2014/main" id="{77BC345D-FC33-408F-BC5B-C7673A1291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9" b="17636"/>
          <a:stretch/>
        </p:blipFill>
        <p:spPr>
          <a:xfrm>
            <a:off x="1048555" y="6382191"/>
            <a:ext cx="3518095" cy="2158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图片 26" descr="图形用户界面, 应用程序&#10;&#10;描述已自动生成">
            <a:extLst>
              <a:ext uri="{FF2B5EF4-FFF2-40B4-BE49-F238E27FC236}">
                <a16:creationId xmlns:a16="http://schemas.microsoft.com/office/drawing/2014/main" id="{F452FFC1-B7ED-4F46-A6E6-8392DB915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90" y="2843855"/>
            <a:ext cx="1835518" cy="3331124"/>
          </a:xfrm>
          <a:prstGeom prst="rect">
            <a:avLst/>
          </a:prstGeom>
        </p:spPr>
      </p:pic>
      <p:pic>
        <p:nvPicPr>
          <p:cNvPr id="29" name="图片 28" descr="手机屏幕截图&#10;&#10;描述已自动生成">
            <a:extLst>
              <a:ext uri="{FF2B5EF4-FFF2-40B4-BE49-F238E27FC236}">
                <a16:creationId xmlns:a16="http://schemas.microsoft.com/office/drawing/2014/main" id="{D29034BD-F5EC-41C5-A574-560E9622D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68" y="2843855"/>
            <a:ext cx="1835518" cy="333112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EED69B19-CA91-4DA3-AEC2-C7C99472A1F6}"/>
              </a:ext>
            </a:extLst>
          </p:cNvPr>
          <p:cNvSpPr txBox="1"/>
          <p:nvPr/>
        </p:nvSpPr>
        <p:spPr>
          <a:xfrm>
            <a:off x="1130396" y="12198546"/>
            <a:ext cx="124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Polar H10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4E0F23-FDFB-4B6D-9358-F0423AE846AC}"/>
              </a:ext>
            </a:extLst>
          </p:cNvPr>
          <p:cNvSpPr txBox="1"/>
          <p:nvPr/>
        </p:nvSpPr>
        <p:spPr>
          <a:xfrm>
            <a:off x="1009954" y="14498190"/>
            <a:ext cx="154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Yunmai</a:t>
            </a:r>
            <a:r>
              <a:rPr lang="en-US" altLang="zh-CN" b="1" dirty="0"/>
              <a:t> Scale</a:t>
            </a:r>
            <a:endParaRPr lang="zh-CN" altLang="en-US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46701C1-DDED-48FD-B8FD-11CDC427520B}"/>
              </a:ext>
            </a:extLst>
          </p:cNvPr>
          <p:cNvSpPr txBox="1"/>
          <p:nvPr/>
        </p:nvSpPr>
        <p:spPr>
          <a:xfrm>
            <a:off x="3307811" y="14692037"/>
            <a:ext cx="301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Our Android Application (temporary storage)</a:t>
            </a:r>
            <a:endParaRPr lang="zh-CN" altLang="en-US" sz="2000" b="1" dirty="0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0265A241-56D2-4F16-B232-2AB5E24AEA73}"/>
              </a:ext>
            </a:extLst>
          </p:cNvPr>
          <p:cNvSpPr/>
          <p:nvPr/>
        </p:nvSpPr>
        <p:spPr>
          <a:xfrm>
            <a:off x="2581132" y="12144621"/>
            <a:ext cx="1505146" cy="246783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C15B98-726E-4CBA-A89A-5E5238B4CEBA}"/>
              </a:ext>
            </a:extLst>
          </p:cNvPr>
          <p:cNvSpPr txBox="1"/>
          <p:nvPr/>
        </p:nvSpPr>
        <p:spPr>
          <a:xfrm>
            <a:off x="2633517" y="11751287"/>
            <a:ext cx="15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Capture Data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4CA8457-C1AA-4C3F-84D7-B919E667B69C}"/>
              </a:ext>
            </a:extLst>
          </p:cNvPr>
          <p:cNvSpPr txBox="1"/>
          <p:nvPr/>
        </p:nvSpPr>
        <p:spPr>
          <a:xfrm>
            <a:off x="2640541" y="13354291"/>
            <a:ext cx="15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Capture Data</a:t>
            </a:r>
            <a:endParaRPr lang="zh-CN" altLang="en-US" dirty="0"/>
          </a:p>
        </p:txBody>
      </p:sp>
      <p:sp>
        <p:nvSpPr>
          <p:cNvPr id="61" name="箭头: 手杖形 60">
            <a:extLst>
              <a:ext uri="{FF2B5EF4-FFF2-40B4-BE49-F238E27FC236}">
                <a16:creationId xmlns:a16="http://schemas.microsoft.com/office/drawing/2014/main" id="{F38DBB2F-33C0-4E4A-A195-0FAA183093DB}"/>
              </a:ext>
            </a:extLst>
          </p:cNvPr>
          <p:cNvSpPr/>
          <p:nvPr/>
        </p:nvSpPr>
        <p:spPr>
          <a:xfrm rot="5400000">
            <a:off x="6015845" y="13453921"/>
            <a:ext cx="579489" cy="658760"/>
          </a:xfrm>
          <a:prstGeom prst="uturn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C8D000F-B4EF-4395-902A-33C9630A8530}"/>
              </a:ext>
            </a:extLst>
          </p:cNvPr>
          <p:cNvSpPr txBox="1"/>
          <p:nvPr/>
        </p:nvSpPr>
        <p:spPr>
          <a:xfrm>
            <a:off x="5848268" y="14141750"/>
            <a:ext cx="20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Data</a:t>
            </a:r>
          </a:p>
          <a:p>
            <a:r>
              <a:rPr lang="en-US" altLang="zh-CN" dirty="0"/>
              <a:t>(Clean, standardize)</a:t>
            </a:r>
            <a:endParaRPr lang="zh-CN" altLang="en-US" dirty="0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DDCBF6B7-E086-4F98-9AD5-B4DA251D15EE}"/>
              </a:ext>
            </a:extLst>
          </p:cNvPr>
          <p:cNvSpPr/>
          <p:nvPr/>
        </p:nvSpPr>
        <p:spPr>
          <a:xfrm rot="10800000">
            <a:off x="4867276" y="10871965"/>
            <a:ext cx="245096" cy="734885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42879A0-D0C8-49FE-9FB7-55C3A0E6F006}"/>
              </a:ext>
            </a:extLst>
          </p:cNvPr>
          <p:cNvSpPr txBox="1"/>
          <p:nvPr/>
        </p:nvSpPr>
        <p:spPr>
          <a:xfrm>
            <a:off x="5201368" y="10936848"/>
            <a:ext cx="165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Real-time view</a:t>
            </a:r>
          </a:p>
          <a:p>
            <a:r>
              <a:rPr lang="en-US" altLang="zh-CN" dirty="0"/>
              <a:t>&amp;Alert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C69FBE1-1182-41D3-A626-4B4E73D43FD7}"/>
              </a:ext>
            </a:extLst>
          </p:cNvPr>
          <p:cNvSpPr txBox="1"/>
          <p:nvPr/>
        </p:nvSpPr>
        <p:spPr>
          <a:xfrm>
            <a:off x="5610279" y="9897492"/>
            <a:ext cx="1242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User</a:t>
            </a:r>
            <a:endParaRPr lang="zh-CN" altLang="en-US" sz="2000" b="1" dirty="0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A785BE9A-A562-48E8-945C-320FDE15EE0A}"/>
              </a:ext>
            </a:extLst>
          </p:cNvPr>
          <p:cNvSpPr/>
          <p:nvPr/>
        </p:nvSpPr>
        <p:spPr>
          <a:xfrm>
            <a:off x="5985093" y="12444332"/>
            <a:ext cx="2122173" cy="247647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D261AB2-8AF9-491E-B8B8-9D2F8250976E}"/>
              </a:ext>
            </a:extLst>
          </p:cNvPr>
          <p:cNvSpPr txBox="1"/>
          <p:nvPr/>
        </p:nvSpPr>
        <p:spPr>
          <a:xfrm>
            <a:off x="8214092" y="13712862"/>
            <a:ext cx="21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Local Server</a:t>
            </a:r>
          </a:p>
          <a:p>
            <a:r>
              <a:rPr lang="en-US" altLang="zh-CN" b="1" dirty="0"/>
              <a:t>(long-term storage)</a:t>
            </a:r>
            <a:endParaRPr lang="zh-CN" altLang="en-US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AB7AEEE-F095-42F5-9BDA-6093F1E340C1}"/>
              </a:ext>
            </a:extLst>
          </p:cNvPr>
          <p:cNvSpPr txBox="1"/>
          <p:nvPr/>
        </p:nvSpPr>
        <p:spPr>
          <a:xfrm>
            <a:off x="6319299" y="12086287"/>
            <a:ext cx="15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Export Data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3C66CD4D-92BB-49BC-949C-152CE565D8CF}"/>
              </a:ext>
            </a:extLst>
          </p:cNvPr>
          <p:cNvSpPr/>
          <p:nvPr/>
        </p:nvSpPr>
        <p:spPr>
          <a:xfrm rot="10800000">
            <a:off x="9117387" y="10975642"/>
            <a:ext cx="245096" cy="734885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Picture 6" descr="查看源图像">
            <a:extLst>
              <a:ext uri="{FF2B5EF4-FFF2-40B4-BE49-F238E27FC236}">
                <a16:creationId xmlns:a16="http://schemas.microsoft.com/office/drawing/2014/main" id="{7650CD1A-7ACE-4BA5-8561-DB94EE16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871" y="9423873"/>
            <a:ext cx="1501771" cy="150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BA705DC5-8740-46B0-B57F-C570A99AFF84}"/>
              </a:ext>
            </a:extLst>
          </p:cNvPr>
          <p:cNvSpPr txBox="1"/>
          <p:nvPr/>
        </p:nvSpPr>
        <p:spPr>
          <a:xfrm>
            <a:off x="9445813" y="11143832"/>
            <a:ext cx="165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Encrypted Data</a:t>
            </a:r>
            <a:endParaRPr lang="zh-CN" altLang="en-US" dirty="0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6A5819E8-BF0E-48AB-B983-ACBC16383207}"/>
              </a:ext>
            </a:extLst>
          </p:cNvPr>
          <p:cNvSpPr/>
          <p:nvPr/>
        </p:nvSpPr>
        <p:spPr>
          <a:xfrm rot="19270514">
            <a:off x="9323265" y="14327326"/>
            <a:ext cx="245096" cy="734885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Picture 8" descr="查看源图像">
            <a:extLst>
              <a:ext uri="{FF2B5EF4-FFF2-40B4-BE49-F238E27FC236}">
                <a16:creationId xmlns:a16="http://schemas.microsoft.com/office/drawing/2014/main" id="{546CC724-299C-4B17-B171-E5418397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95" y="14801923"/>
            <a:ext cx="1856325" cy="8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8EDA1F50-91A3-473D-A2DE-FC05BEE23246}"/>
              </a:ext>
            </a:extLst>
          </p:cNvPr>
          <p:cNvSpPr txBox="1"/>
          <p:nvPr/>
        </p:nvSpPr>
        <p:spPr>
          <a:xfrm>
            <a:off x="7824446" y="14912839"/>
            <a:ext cx="217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Professional medical analysis</a:t>
            </a:r>
            <a:endParaRPr lang="zh-CN" altLang="en-US" sz="20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39D25CB-836B-4739-AB01-72C376D04FED}"/>
              </a:ext>
            </a:extLst>
          </p:cNvPr>
          <p:cNvSpPr txBox="1"/>
          <p:nvPr/>
        </p:nvSpPr>
        <p:spPr>
          <a:xfrm>
            <a:off x="9962642" y="9696458"/>
            <a:ext cx="1242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Data Exchange</a:t>
            </a:r>
          </a:p>
          <a:p>
            <a:r>
              <a:rPr lang="en-US" altLang="zh-CN" sz="2000" b="1" dirty="0"/>
              <a:t>Center</a:t>
            </a:r>
            <a:endParaRPr lang="zh-CN" altLang="en-US" sz="2000" b="1" dirty="0"/>
          </a:p>
        </p:txBody>
      </p:sp>
      <p:pic>
        <p:nvPicPr>
          <p:cNvPr id="80" name="图片 79" descr="图形用户界面&#10;&#10;描述已自动生成">
            <a:extLst>
              <a:ext uri="{FF2B5EF4-FFF2-40B4-BE49-F238E27FC236}">
                <a16:creationId xmlns:a16="http://schemas.microsoft.com/office/drawing/2014/main" id="{D93784AB-F132-46F3-806C-B86948A3D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2" y="11552312"/>
            <a:ext cx="1767277" cy="642356"/>
          </a:xfrm>
          <a:prstGeom prst="rect">
            <a:avLst/>
          </a:prstGeom>
        </p:spPr>
      </p:pic>
      <p:pic>
        <p:nvPicPr>
          <p:cNvPr id="81" name="图片 80" descr="电脑的屏幕&#10;&#10;低可信度描述已自动生成">
            <a:extLst>
              <a:ext uri="{FF2B5EF4-FFF2-40B4-BE49-F238E27FC236}">
                <a16:creationId xmlns:a16="http://schemas.microsoft.com/office/drawing/2014/main" id="{2A24EC9D-01A2-4A96-8888-6670D363B7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1" y="13001656"/>
            <a:ext cx="1208313" cy="1372644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7B9A0B07-6C2C-435D-9444-2DCE46AC2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1" y="9527476"/>
            <a:ext cx="1476190" cy="1190476"/>
          </a:xfrm>
          <a:prstGeom prst="rect">
            <a:avLst/>
          </a:prstGeom>
        </p:spPr>
      </p:pic>
      <p:sp>
        <p:nvSpPr>
          <p:cNvPr id="83" name="箭头: 右 82">
            <a:extLst>
              <a:ext uri="{FF2B5EF4-FFF2-40B4-BE49-F238E27FC236}">
                <a16:creationId xmlns:a16="http://schemas.microsoft.com/office/drawing/2014/main" id="{F318F876-261D-4DA6-AF2E-CAF6B192DE2A}"/>
              </a:ext>
            </a:extLst>
          </p:cNvPr>
          <p:cNvSpPr/>
          <p:nvPr/>
        </p:nvSpPr>
        <p:spPr>
          <a:xfrm>
            <a:off x="2640541" y="13740659"/>
            <a:ext cx="1505146" cy="246783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 descr="电脑主机&#10;&#10;描述已自动生成">
            <a:extLst>
              <a:ext uri="{FF2B5EF4-FFF2-40B4-BE49-F238E27FC236}">
                <a16:creationId xmlns:a16="http://schemas.microsoft.com/office/drawing/2014/main" id="{5AF7E74F-2087-44EC-B784-907D26707F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56" y="11763899"/>
            <a:ext cx="1657143" cy="1980952"/>
          </a:xfrm>
          <a:prstGeom prst="rect">
            <a:avLst/>
          </a:prstGeom>
        </p:spPr>
      </p:pic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3CC6B4B-623B-499B-89D1-D393A45BC10B}"/>
              </a:ext>
            </a:extLst>
          </p:cNvPr>
          <p:cNvSpPr/>
          <p:nvPr/>
        </p:nvSpPr>
        <p:spPr>
          <a:xfrm>
            <a:off x="442665" y="337360"/>
            <a:ext cx="2355823" cy="2195017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4" name="图片 83" descr="图形用户界面, 应用程序&#10;&#10;描述已自动生成">
            <a:extLst>
              <a:ext uri="{FF2B5EF4-FFF2-40B4-BE49-F238E27FC236}">
                <a16:creationId xmlns:a16="http://schemas.microsoft.com/office/drawing/2014/main" id="{3514D5D7-FF79-49DC-822A-1A70177C07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64" y="11956397"/>
            <a:ext cx="1287603" cy="23367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0034F32-77FB-40A7-A9FF-210C875B50BC}"/>
              </a:ext>
            </a:extLst>
          </p:cNvPr>
          <p:cNvSpPr txBox="1"/>
          <p:nvPr/>
        </p:nvSpPr>
        <p:spPr>
          <a:xfrm>
            <a:off x="775603" y="798716"/>
            <a:ext cx="203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Haonan</a:t>
            </a:r>
            <a:r>
              <a:rPr lang="en-US" altLang="zh-CN" sz="2000" dirty="0"/>
              <a:t> CHEN</a:t>
            </a:r>
          </a:p>
          <a:p>
            <a:r>
              <a:rPr lang="en-US" altLang="zh-CN" sz="2000" dirty="0" err="1"/>
              <a:t>Rongjiang</a:t>
            </a:r>
            <a:r>
              <a:rPr lang="en-US" altLang="zh-CN" sz="2000" dirty="0"/>
              <a:t> YANG</a:t>
            </a:r>
          </a:p>
          <a:p>
            <a:r>
              <a:rPr lang="en-US" altLang="zh-CN" sz="2000" dirty="0" err="1"/>
              <a:t>Yiyang</a:t>
            </a:r>
            <a:r>
              <a:rPr lang="en-US" altLang="zh-CN" sz="2000" dirty="0"/>
              <a:t> LI</a:t>
            </a:r>
          </a:p>
          <a:p>
            <a:r>
              <a:rPr lang="en-US" altLang="zh-CN" sz="2000" dirty="0"/>
              <a:t>Hudie LIU</a:t>
            </a:r>
          </a:p>
          <a:p>
            <a:r>
              <a:rPr lang="en-US" altLang="zh-CN" sz="2000" dirty="0" err="1"/>
              <a:t>Xiaotian</a:t>
            </a:r>
            <a:r>
              <a:rPr lang="en-US" altLang="zh-CN" sz="2000" dirty="0"/>
              <a:t> XIA</a:t>
            </a:r>
            <a:endParaRPr lang="zh-CN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C2F25B0-9317-4A62-BEA1-AFBCE5E05336}"/>
              </a:ext>
            </a:extLst>
          </p:cNvPr>
          <p:cNvSpPr/>
          <p:nvPr/>
        </p:nvSpPr>
        <p:spPr>
          <a:xfrm>
            <a:off x="666000" y="9971580"/>
            <a:ext cx="38712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IoT System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61A40BE-45F6-45CA-A63C-BBEB5398612F}"/>
              </a:ext>
            </a:extLst>
          </p:cNvPr>
          <p:cNvSpPr txBox="1"/>
          <p:nvPr/>
        </p:nvSpPr>
        <p:spPr>
          <a:xfrm>
            <a:off x="750564" y="343595"/>
            <a:ext cx="179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Group 19</a:t>
            </a:r>
            <a:endParaRPr lang="zh-CN" altLang="en-US" sz="2800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EB9E880-E760-45B6-8A6E-9498F49C1504}"/>
              </a:ext>
            </a:extLst>
          </p:cNvPr>
          <p:cNvSpPr/>
          <p:nvPr/>
        </p:nvSpPr>
        <p:spPr>
          <a:xfrm>
            <a:off x="5379858" y="2376623"/>
            <a:ext cx="8283788" cy="46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0B62D1E-974B-4A48-914C-E59AD0CD16A6}"/>
              </a:ext>
            </a:extLst>
          </p:cNvPr>
          <p:cNvSpPr/>
          <p:nvPr/>
        </p:nvSpPr>
        <p:spPr>
          <a:xfrm>
            <a:off x="-3654820" y="9160103"/>
            <a:ext cx="8283788" cy="635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0B4633A7-46A1-4BFC-917B-8E105CC640C7}"/>
              </a:ext>
            </a:extLst>
          </p:cNvPr>
          <p:cNvSpPr/>
          <p:nvPr/>
        </p:nvSpPr>
        <p:spPr>
          <a:xfrm rot="10800000">
            <a:off x="5990464" y="12802895"/>
            <a:ext cx="2122173" cy="247647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39CB947-E930-447A-8D3E-189B6F7F6631}"/>
              </a:ext>
            </a:extLst>
          </p:cNvPr>
          <p:cNvSpPr txBox="1"/>
          <p:nvPr/>
        </p:nvSpPr>
        <p:spPr>
          <a:xfrm>
            <a:off x="6319299" y="13056431"/>
            <a:ext cx="15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Results</a:t>
            </a:r>
            <a:endParaRPr lang="zh-CN" altLang="en-US" dirty="0"/>
          </a:p>
        </p:txBody>
      </p:sp>
      <p:sp>
        <p:nvSpPr>
          <p:cNvPr id="94" name="箭头: 手杖形 93">
            <a:extLst>
              <a:ext uri="{FF2B5EF4-FFF2-40B4-BE49-F238E27FC236}">
                <a16:creationId xmlns:a16="http://schemas.microsoft.com/office/drawing/2014/main" id="{FBAF30E3-0B7C-4DFB-BD5F-36E526845361}"/>
              </a:ext>
            </a:extLst>
          </p:cNvPr>
          <p:cNvSpPr/>
          <p:nvPr/>
        </p:nvSpPr>
        <p:spPr>
          <a:xfrm rot="5400000">
            <a:off x="10045953" y="12114952"/>
            <a:ext cx="579489" cy="658760"/>
          </a:xfrm>
          <a:prstGeom prst="uturn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255B4FB-E2CE-426D-B5AB-3B01D46A46BA}"/>
              </a:ext>
            </a:extLst>
          </p:cNvPr>
          <p:cNvSpPr txBox="1"/>
          <p:nvPr/>
        </p:nvSpPr>
        <p:spPr>
          <a:xfrm>
            <a:off x="9990076" y="12795921"/>
            <a:ext cx="150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Advanced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3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168</TotalTime>
  <Words>165</Words>
  <Application>Microsoft Office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Tw Cen MT</vt:lpstr>
      <vt:lpstr>电路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Hudie LIU (20127060)</dc:creator>
  <cp:lastModifiedBy>Hudie LIU (20127060)</cp:lastModifiedBy>
  <cp:revision>20</cp:revision>
  <dcterms:created xsi:type="dcterms:W3CDTF">2021-04-07T15:50:49Z</dcterms:created>
  <dcterms:modified xsi:type="dcterms:W3CDTF">2021-04-08T05:29:43Z</dcterms:modified>
</cp:coreProperties>
</file>