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519997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2356703"/>
            <a:ext cx="18899981" cy="5013407"/>
          </a:xfrm>
        </p:spPr>
        <p:txBody>
          <a:bodyPr anchor="b"/>
          <a:lstStyle>
            <a:lvl1pPr algn="ctr">
              <a:defRPr sz="124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7563446"/>
            <a:ext cx="18899981" cy="3476717"/>
          </a:xfrm>
        </p:spPr>
        <p:txBody>
          <a:bodyPr/>
          <a:lstStyle>
            <a:lvl1pPr marL="0" indent="0" algn="ctr">
              <a:buNone/>
              <a:defRPr sz="4961"/>
            </a:lvl1pPr>
            <a:lvl2pPr marL="944987" indent="0" algn="ctr">
              <a:buNone/>
              <a:defRPr sz="4134"/>
            </a:lvl2pPr>
            <a:lvl3pPr marL="1889973" indent="0" algn="ctr">
              <a:buNone/>
              <a:defRPr sz="3720"/>
            </a:lvl3pPr>
            <a:lvl4pPr marL="2834960" indent="0" algn="ctr">
              <a:buNone/>
              <a:defRPr sz="3307"/>
            </a:lvl4pPr>
            <a:lvl5pPr marL="3779947" indent="0" algn="ctr">
              <a:buNone/>
              <a:defRPr sz="3307"/>
            </a:lvl5pPr>
            <a:lvl6pPr marL="4724933" indent="0" algn="ctr">
              <a:buNone/>
              <a:defRPr sz="3307"/>
            </a:lvl6pPr>
            <a:lvl7pPr marL="5669920" indent="0" algn="ctr">
              <a:buNone/>
              <a:defRPr sz="3307"/>
            </a:lvl7pPr>
            <a:lvl8pPr marL="6614907" indent="0" algn="ctr">
              <a:buNone/>
              <a:defRPr sz="3307"/>
            </a:lvl8pPr>
            <a:lvl9pPr marL="7559893" indent="0" algn="ctr">
              <a:buNone/>
              <a:defRPr sz="330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57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9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766678"/>
            <a:ext cx="54337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766678"/>
            <a:ext cx="15986234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52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1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3590055"/>
            <a:ext cx="21734978" cy="5990088"/>
          </a:xfrm>
        </p:spPr>
        <p:txBody>
          <a:bodyPr anchor="b"/>
          <a:lstStyle>
            <a:lvl1pPr>
              <a:defRPr sz="124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9636811"/>
            <a:ext cx="21734978" cy="3150046"/>
          </a:xfrm>
        </p:spPr>
        <p:txBody>
          <a:bodyPr/>
          <a:lstStyle>
            <a:lvl1pPr marL="0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1pPr>
            <a:lvl2pPr marL="944987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2pPr>
            <a:lvl3pPr marL="1889973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3pPr>
            <a:lvl4pPr marL="283496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377994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472493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566992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661490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755989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4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3833390"/>
            <a:ext cx="10709989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3833390"/>
            <a:ext cx="10709989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59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766679"/>
            <a:ext cx="21734978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3530053"/>
            <a:ext cx="10660770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5260078"/>
            <a:ext cx="10660770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3530053"/>
            <a:ext cx="10713272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5260078"/>
            <a:ext cx="10713272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37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4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45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2073365"/>
            <a:ext cx="12757487" cy="10233485"/>
          </a:xfrm>
        </p:spPr>
        <p:txBody>
          <a:bodyPr/>
          <a:lstStyle>
            <a:lvl1pPr>
              <a:defRPr sz="6614"/>
            </a:lvl1pPr>
            <a:lvl2pPr>
              <a:defRPr sz="5787"/>
            </a:lvl2pPr>
            <a:lvl3pPr>
              <a:defRPr sz="4961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4320064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0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2073365"/>
            <a:ext cx="12757487" cy="10233485"/>
          </a:xfrm>
        </p:spPr>
        <p:txBody>
          <a:bodyPr anchor="t"/>
          <a:lstStyle>
            <a:lvl1pPr marL="0" indent="0">
              <a:buNone/>
              <a:defRPr sz="6614"/>
            </a:lvl1pPr>
            <a:lvl2pPr marL="944987" indent="0">
              <a:buNone/>
              <a:defRPr sz="5787"/>
            </a:lvl2pPr>
            <a:lvl3pPr marL="1889973" indent="0">
              <a:buNone/>
              <a:defRPr sz="4961"/>
            </a:lvl3pPr>
            <a:lvl4pPr marL="2834960" indent="0">
              <a:buNone/>
              <a:defRPr sz="4134"/>
            </a:lvl4pPr>
            <a:lvl5pPr marL="3779947" indent="0">
              <a:buNone/>
              <a:defRPr sz="4134"/>
            </a:lvl5pPr>
            <a:lvl6pPr marL="4724933" indent="0">
              <a:buNone/>
              <a:defRPr sz="4134"/>
            </a:lvl6pPr>
            <a:lvl7pPr marL="5669920" indent="0">
              <a:buNone/>
              <a:defRPr sz="4134"/>
            </a:lvl7pPr>
            <a:lvl8pPr marL="6614907" indent="0">
              <a:buNone/>
              <a:defRPr sz="4134"/>
            </a:lvl8pPr>
            <a:lvl9pPr marL="7559893" indent="0">
              <a:buNone/>
              <a:defRPr sz="413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4320064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2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766679"/>
            <a:ext cx="21734978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3833390"/>
            <a:ext cx="21734978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7D718-FFCE-4623-9C7F-14F60B0D638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3346865"/>
            <a:ext cx="850499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11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89973" rtl="0" eaLnBrk="1" latinLnBrk="0" hangingPunct="1">
        <a:lnSpc>
          <a:spcPct val="90000"/>
        </a:lnSpc>
        <a:spcBef>
          <a:spcPct val="0"/>
        </a:spcBef>
        <a:buNone/>
        <a:defRPr sz="90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493" indent="-472493" algn="l" defTabSz="1889973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5787" kern="1200">
          <a:solidFill>
            <a:schemeClr val="tx1"/>
          </a:solidFill>
          <a:latin typeface="+mn-lt"/>
          <a:ea typeface="+mn-ea"/>
          <a:cs typeface="+mn-cs"/>
        </a:defRPr>
      </a:lvl1pPr>
      <a:lvl2pPr marL="141748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36246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3pPr>
      <a:lvl4pPr marL="330745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425244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519742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614241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708740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803238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1pPr>
      <a:lvl2pPr marL="94498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2pPr>
      <a:lvl3pPr marL="188997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3pPr>
      <a:lvl4pPr marL="283496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377994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472493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566992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661490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755989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03F4B8-E257-E1BD-8A69-13AE8EF25AB5}"/>
              </a:ext>
            </a:extLst>
          </p:cNvPr>
          <p:cNvSpPr/>
          <p:nvPr/>
        </p:nvSpPr>
        <p:spPr>
          <a:xfrm>
            <a:off x="9625257" y="6379490"/>
            <a:ext cx="1506416" cy="8792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调度器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E7479C-B500-3E60-6C97-D67175690251}"/>
              </a:ext>
            </a:extLst>
          </p:cNvPr>
          <p:cNvSpPr/>
          <p:nvPr/>
        </p:nvSpPr>
        <p:spPr>
          <a:xfrm>
            <a:off x="9739557" y="4603444"/>
            <a:ext cx="1506416" cy="8792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Model Server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33BBE3-2181-7D31-A8F8-60DADA5DA994}"/>
              </a:ext>
            </a:extLst>
          </p:cNvPr>
          <p:cNvSpPr/>
          <p:nvPr/>
        </p:nvSpPr>
        <p:spPr>
          <a:xfrm>
            <a:off x="12752389" y="6379491"/>
            <a:ext cx="1506416" cy="8792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Web 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305BAD-20BE-6323-AECC-3775764BF675}"/>
              </a:ext>
            </a:extLst>
          </p:cNvPr>
          <p:cNvSpPr/>
          <p:nvPr/>
        </p:nvSpPr>
        <p:spPr>
          <a:xfrm>
            <a:off x="11245973" y="8173122"/>
            <a:ext cx="1506416" cy="8792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存储数据库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D1AF93-6F4E-9915-2845-4821ECE99E7E}"/>
              </a:ext>
            </a:extLst>
          </p:cNvPr>
          <p:cNvSpPr/>
          <p:nvPr/>
        </p:nvSpPr>
        <p:spPr>
          <a:xfrm>
            <a:off x="12752389" y="4603445"/>
            <a:ext cx="1506416" cy="8792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Web UI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6872124-6511-7BB4-A53B-0E46BC095DB5}"/>
              </a:ext>
            </a:extLst>
          </p:cNvPr>
          <p:cNvCxnSpPr/>
          <p:nvPr/>
        </p:nvCxnSpPr>
        <p:spPr>
          <a:xfrm flipV="1">
            <a:off x="10045700" y="5482675"/>
            <a:ext cx="0" cy="896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27389E7-71C3-30CA-929B-4420C35C4D44}"/>
              </a:ext>
            </a:extLst>
          </p:cNvPr>
          <p:cNvCxnSpPr>
            <a:cxnSpLocks/>
          </p:cNvCxnSpPr>
          <p:nvPr/>
        </p:nvCxnSpPr>
        <p:spPr>
          <a:xfrm>
            <a:off x="10909300" y="5482675"/>
            <a:ext cx="0" cy="896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27EA078-F5CC-B125-4377-13D2CA154538}"/>
              </a:ext>
            </a:extLst>
          </p:cNvPr>
          <p:cNvCxnSpPr>
            <a:cxnSpLocks/>
          </p:cNvCxnSpPr>
          <p:nvPr/>
        </p:nvCxnSpPr>
        <p:spPr>
          <a:xfrm flipV="1">
            <a:off x="13798550" y="5482675"/>
            <a:ext cx="0" cy="896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07D6C5E-A0AF-52F3-925B-77664245FCCB}"/>
              </a:ext>
            </a:extLst>
          </p:cNvPr>
          <p:cNvCxnSpPr>
            <a:cxnSpLocks/>
          </p:cNvCxnSpPr>
          <p:nvPr/>
        </p:nvCxnSpPr>
        <p:spPr>
          <a:xfrm>
            <a:off x="13169900" y="5482675"/>
            <a:ext cx="0" cy="896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3F685E7-27B4-CE28-53A0-AB7A1BC2EA51}"/>
              </a:ext>
            </a:extLst>
          </p:cNvPr>
          <p:cNvCxnSpPr>
            <a:cxnSpLocks/>
          </p:cNvCxnSpPr>
          <p:nvPr/>
        </p:nvCxnSpPr>
        <p:spPr>
          <a:xfrm flipH="1" flipV="1">
            <a:off x="10610850" y="7258720"/>
            <a:ext cx="838200" cy="91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84A0806-DA88-A590-4054-B6734825A8B5}"/>
              </a:ext>
            </a:extLst>
          </p:cNvPr>
          <p:cNvCxnSpPr>
            <a:cxnSpLocks/>
          </p:cNvCxnSpPr>
          <p:nvPr/>
        </p:nvCxnSpPr>
        <p:spPr>
          <a:xfrm>
            <a:off x="10909300" y="7258721"/>
            <a:ext cx="863600" cy="91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AD7B5AB-A5A0-4A70-D60E-C27CC3AB6060}"/>
              </a:ext>
            </a:extLst>
          </p:cNvPr>
          <p:cNvCxnSpPr>
            <a:cxnSpLocks/>
          </p:cNvCxnSpPr>
          <p:nvPr/>
        </p:nvCxnSpPr>
        <p:spPr>
          <a:xfrm flipV="1">
            <a:off x="12185650" y="7258720"/>
            <a:ext cx="755650" cy="896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6A9EF21-D57C-2871-530C-DEFCBBFF7025}"/>
              </a:ext>
            </a:extLst>
          </p:cNvPr>
          <p:cNvCxnSpPr>
            <a:cxnSpLocks/>
          </p:cNvCxnSpPr>
          <p:nvPr/>
        </p:nvCxnSpPr>
        <p:spPr>
          <a:xfrm flipH="1">
            <a:off x="12541250" y="7258720"/>
            <a:ext cx="717550" cy="91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6612E9E-9107-C5C4-E5C9-6B2981F0A5B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1131673" y="6819106"/>
            <a:ext cx="162071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6D33599-6811-1B46-5B04-155B8DE918B7}"/>
              </a:ext>
            </a:extLst>
          </p:cNvPr>
          <p:cNvSpPr txBox="1"/>
          <p:nvPr/>
        </p:nvSpPr>
        <p:spPr>
          <a:xfrm>
            <a:off x="14373105" y="6599942"/>
            <a:ext cx="13115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1.</a:t>
            </a:r>
            <a:r>
              <a:rPr lang="zh-CN" altLang="en-US" sz="1100" dirty="0"/>
              <a:t>提供交互</a:t>
            </a:r>
            <a:r>
              <a:rPr lang="en-US" altLang="zh-CN" sz="1100" dirty="0" err="1"/>
              <a:t>api</a:t>
            </a:r>
            <a:r>
              <a:rPr lang="zh-CN" altLang="en-US" sz="1100" dirty="0"/>
              <a:t>接口</a:t>
            </a:r>
            <a:endParaRPr lang="en-US" altLang="zh-CN" sz="1100" dirty="0"/>
          </a:p>
          <a:p>
            <a:r>
              <a:rPr lang="en-US" altLang="zh-CN" sz="1100" dirty="0"/>
              <a:t>2.</a:t>
            </a:r>
            <a:r>
              <a:rPr lang="zh-CN" altLang="en-US" sz="1100" dirty="0"/>
              <a:t>构建倒排索引</a:t>
            </a:r>
            <a:endParaRPr lang="en-US" altLang="zh-CN" sz="1100" dirty="0"/>
          </a:p>
          <a:p>
            <a:endParaRPr lang="zh-CN" altLang="en-US" sz="11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C338179-B312-EF07-7B9F-38DBAECB0C41}"/>
              </a:ext>
            </a:extLst>
          </p:cNvPr>
          <p:cNvSpPr/>
          <p:nvPr/>
        </p:nvSpPr>
        <p:spPr>
          <a:xfrm>
            <a:off x="14373105" y="8173122"/>
            <a:ext cx="1506416" cy="8792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向量索引库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6D0FF9A-FB2A-C425-D1FB-5FF3F60CED37}"/>
              </a:ext>
            </a:extLst>
          </p:cNvPr>
          <p:cNvCxnSpPr>
            <a:cxnSpLocks/>
          </p:cNvCxnSpPr>
          <p:nvPr/>
        </p:nvCxnSpPr>
        <p:spPr>
          <a:xfrm flipH="1" flipV="1">
            <a:off x="13696950" y="7258720"/>
            <a:ext cx="838200" cy="91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EACD8BF-2368-1D9D-D065-8EACECB5533E}"/>
              </a:ext>
            </a:extLst>
          </p:cNvPr>
          <p:cNvCxnSpPr>
            <a:cxnSpLocks/>
          </p:cNvCxnSpPr>
          <p:nvPr/>
        </p:nvCxnSpPr>
        <p:spPr>
          <a:xfrm>
            <a:off x="13995400" y="7258721"/>
            <a:ext cx="863600" cy="91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BE046A78-A249-BC24-43C3-A97EC1179738}"/>
              </a:ext>
            </a:extLst>
          </p:cNvPr>
          <p:cNvSpPr txBox="1"/>
          <p:nvPr/>
        </p:nvSpPr>
        <p:spPr>
          <a:xfrm>
            <a:off x="15859005" y="8155537"/>
            <a:ext cx="15616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1.</a:t>
            </a:r>
            <a:r>
              <a:rPr lang="zh-CN" altLang="en-US" sz="1100" dirty="0"/>
              <a:t>数据缓存</a:t>
            </a:r>
            <a:r>
              <a:rPr lang="en-US" altLang="zh-CN" sz="1100" dirty="0"/>
              <a:t>+</a:t>
            </a:r>
            <a:r>
              <a:rPr lang="zh-CN" altLang="en-US" sz="1100" dirty="0"/>
              <a:t>落盘</a:t>
            </a:r>
            <a:endParaRPr lang="en-US" altLang="zh-CN" sz="1100" dirty="0"/>
          </a:p>
          <a:p>
            <a:r>
              <a:rPr lang="en-US" altLang="zh-CN" sz="1100" dirty="0"/>
              <a:t>2.</a:t>
            </a:r>
            <a:r>
              <a:rPr lang="zh-CN" altLang="en-US" sz="1100" dirty="0"/>
              <a:t>长时间数据失效处理</a:t>
            </a:r>
            <a:endParaRPr lang="en-US" altLang="zh-CN" sz="1100" dirty="0"/>
          </a:p>
          <a:p>
            <a:endParaRPr lang="zh-CN" altLang="en-US" sz="11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D3440F-3429-B4C4-669E-06F429809E78}"/>
              </a:ext>
            </a:extLst>
          </p:cNvPr>
          <p:cNvSpPr txBox="1"/>
          <p:nvPr/>
        </p:nvSpPr>
        <p:spPr>
          <a:xfrm>
            <a:off x="7795537" y="6515303"/>
            <a:ext cx="1659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1.</a:t>
            </a:r>
            <a:r>
              <a:rPr lang="zh-CN" altLang="en-US" sz="1100" dirty="0"/>
              <a:t>定时爬取论文</a:t>
            </a:r>
            <a:endParaRPr lang="en-US" altLang="zh-CN" sz="1100" dirty="0"/>
          </a:p>
          <a:p>
            <a:r>
              <a:rPr lang="en-US" altLang="zh-CN" sz="1100" dirty="0"/>
              <a:t>2.</a:t>
            </a:r>
            <a:r>
              <a:rPr lang="zh-CN" altLang="en-US" sz="1100" dirty="0"/>
              <a:t>解析论文</a:t>
            </a:r>
            <a:endParaRPr lang="en-US" altLang="zh-CN" sz="1100" dirty="0"/>
          </a:p>
          <a:p>
            <a:r>
              <a:rPr lang="en-US" altLang="zh-CN" sz="1100" dirty="0"/>
              <a:t>3.</a:t>
            </a:r>
            <a:r>
              <a:rPr lang="zh-CN" altLang="en-US" sz="1100" dirty="0"/>
              <a:t>基于</a:t>
            </a:r>
            <a:r>
              <a:rPr lang="en-US" altLang="zh-CN" sz="1100" dirty="0"/>
              <a:t>LLM</a:t>
            </a:r>
            <a:r>
              <a:rPr lang="zh-CN" altLang="en-US" sz="1100" dirty="0"/>
              <a:t>解析论文信息</a:t>
            </a:r>
            <a:endParaRPr lang="en-US" altLang="zh-CN" sz="1100" dirty="0"/>
          </a:p>
          <a:p>
            <a:endParaRPr lang="zh-CN" altLang="en-US" sz="1100" dirty="0"/>
          </a:p>
        </p:txBody>
      </p:sp>
      <p:sp>
        <p:nvSpPr>
          <p:cNvPr id="46" name="云形 45">
            <a:extLst>
              <a:ext uri="{FF2B5EF4-FFF2-40B4-BE49-F238E27FC236}">
                <a16:creationId xmlns:a16="http://schemas.microsoft.com/office/drawing/2014/main" id="{BACEBA88-E543-F6C4-DB89-96AFB1950AC0}"/>
              </a:ext>
            </a:extLst>
          </p:cNvPr>
          <p:cNvSpPr/>
          <p:nvPr/>
        </p:nvSpPr>
        <p:spPr>
          <a:xfrm>
            <a:off x="6817336" y="4955625"/>
            <a:ext cx="1791921" cy="7874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Arxiv.org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C8F9455-5809-0C1A-A4FB-B52B75980227}"/>
              </a:ext>
            </a:extLst>
          </p:cNvPr>
          <p:cNvCxnSpPr>
            <a:cxnSpLocks/>
          </p:cNvCxnSpPr>
          <p:nvPr/>
        </p:nvCxnSpPr>
        <p:spPr>
          <a:xfrm>
            <a:off x="8413750" y="5568950"/>
            <a:ext cx="1211507" cy="946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F76191D-EFBF-7B6F-EB81-5ECE419FFC36}"/>
              </a:ext>
            </a:extLst>
          </p:cNvPr>
          <p:cNvCxnSpPr>
            <a:cxnSpLocks/>
          </p:cNvCxnSpPr>
          <p:nvPr/>
        </p:nvCxnSpPr>
        <p:spPr>
          <a:xfrm flipH="1" flipV="1">
            <a:off x="8567249" y="5465090"/>
            <a:ext cx="1138237" cy="9136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DF6B9B25-1B72-211E-5CAE-D7CFFA7D4C38}"/>
              </a:ext>
            </a:extLst>
          </p:cNvPr>
          <p:cNvSpPr txBox="1"/>
          <p:nvPr/>
        </p:nvSpPr>
        <p:spPr>
          <a:xfrm>
            <a:off x="9596280" y="4081338"/>
            <a:ext cx="29081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1.</a:t>
            </a:r>
            <a:r>
              <a:rPr lang="zh-CN" altLang="en-US" sz="1100" dirty="0"/>
              <a:t>部署模型的</a:t>
            </a:r>
            <a:r>
              <a:rPr lang="en-US" altLang="zh-CN" sz="1100" dirty="0"/>
              <a:t>server</a:t>
            </a:r>
          </a:p>
          <a:p>
            <a:r>
              <a:rPr lang="en-US" altLang="zh-CN" sz="1100" dirty="0"/>
              <a:t>2.</a:t>
            </a:r>
            <a:r>
              <a:rPr lang="zh-CN" altLang="en-US" sz="1100" dirty="0"/>
              <a:t>可以根据模型功能不同分别部署多个</a:t>
            </a:r>
            <a:r>
              <a:rPr lang="en-US" altLang="zh-CN" sz="1100" dirty="0"/>
              <a:t>server</a:t>
            </a:r>
            <a:endParaRPr lang="zh-CN" altLang="en-US" sz="11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3673649-3E2F-7673-81EE-1D46DC798C12}"/>
              </a:ext>
            </a:extLst>
          </p:cNvPr>
          <p:cNvSpPr/>
          <p:nvPr/>
        </p:nvSpPr>
        <p:spPr>
          <a:xfrm>
            <a:off x="9840424" y="4955625"/>
            <a:ext cx="538041" cy="4193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LLM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982FFFB-FC84-E9A1-55C1-CAC495F4FA51}"/>
              </a:ext>
            </a:extLst>
          </p:cNvPr>
          <p:cNvSpPr/>
          <p:nvPr/>
        </p:nvSpPr>
        <p:spPr>
          <a:xfrm>
            <a:off x="10613600" y="4955624"/>
            <a:ext cx="538041" cy="4193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emb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017D0F0-6656-D4A3-70E7-7366C157150A}"/>
              </a:ext>
            </a:extLst>
          </p:cNvPr>
          <p:cNvSpPr txBox="1"/>
          <p:nvPr/>
        </p:nvSpPr>
        <p:spPr>
          <a:xfrm>
            <a:off x="9777154" y="8396837"/>
            <a:ext cx="14768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</a:t>
            </a:r>
            <a:r>
              <a:rPr lang="zh-CN" altLang="en-US" sz="1100" dirty="0"/>
              <a:t>调研一下是用结构化数据库还是非结构化数据库</a:t>
            </a:r>
          </a:p>
        </p:txBody>
      </p:sp>
    </p:spTree>
    <p:extLst>
      <p:ext uri="{BB962C8B-B14F-4D97-AF65-F5344CB8AC3E}">
        <p14:creationId xmlns:p14="http://schemas.microsoft.com/office/powerpoint/2010/main" val="392087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</TotalTime>
  <Words>89</Words>
  <Application>Microsoft Office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 Li</dc:creator>
  <cp:lastModifiedBy>Zhen Li</cp:lastModifiedBy>
  <cp:revision>7</cp:revision>
  <dcterms:created xsi:type="dcterms:W3CDTF">2024-01-02T15:39:29Z</dcterms:created>
  <dcterms:modified xsi:type="dcterms:W3CDTF">2024-01-02T16:16:35Z</dcterms:modified>
</cp:coreProperties>
</file>