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6" r:id="rId3"/>
  </p:sldMasterIdLst>
  <p:notesMasterIdLst>
    <p:notesMasterId r:id="rId5"/>
  </p:notesMasterIdLst>
  <p:sldIdLst>
    <p:sldId id="256" r:id="rId4"/>
    <p:sldId id="261" r:id="rId6"/>
    <p:sldId id="262" r:id="rId7"/>
    <p:sldId id="263" r:id="rId8"/>
    <p:sldId id="264" r:id="rId9"/>
    <p:sldId id="339" r:id="rId10"/>
    <p:sldId id="265" r:id="rId11"/>
    <p:sldId id="286" r:id="rId12"/>
    <p:sldId id="266" r:id="rId13"/>
    <p:sldId id="267" r:id="rId14"/>
    <p:sldId id="268" r:id="rId15"/>
    <p:sldId id="269" r:id="rId16"/>
    <p:sldId id="270" r:id="rId17"/>
    <p:sldId id="340" r:id="rId18"/>
    <p:sldId id="271" r:id="rId19"/>
    <p:sldId id="341" r:id="rId20"/>
    <p:sldId id="272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328" r:id="rId29"/>
    <p:sldId id="329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30" r:id="rId38"/>
    <p:sldId id="331" r:id="rId39"/>
    <p:sldId id="334" r:id="rId40"/>
    <p:sldId id="335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11" r:id="rId49"/>
    <p:sldId id="309" r:id="rId50"/>
    <p:sldId id="310" r:id="rId51"/>
    <p:sldId id="312" r:id="rId52"/>
    <p:sldId id="313" r:id="rId53"/>
    <p:sldId id="314" r:id="rId54"/>
    <p:sldId id="336" r:id="rId55"/>
    <p:sldId id="342" r:id="rId56"/>
    <p:sldId id="315" r:id="rId57"/>
    <p:sldId id="316" r:id="rId58"/>
    <p:sldId id="337" r:id="rId59"/>
    <p:sldId id="317" r:id="rId60"/>
    <p:sldId id="318" r:id="rId61"/>
    <p:sldId id="258" r:id="rId62"/>
    <p:sldId id="338" r:id="rId6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A5179-9727-4AB2-A8F7-040021ECD7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F5F29-E155-4EFE-80C1-4107BF88DA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08AF5F29-E155-4EFE-80C1-4107BF88DA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345B56F-6183-4C12-B3BB-0204B82D1C3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true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214F3ED-5F26-4B6B-9350-8F0C88FBD61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043AEEF-7AF6-4E48-B7C3-AEAA65F1DBA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true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true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itle 1"/>
          <p:cNvSpPr>
            <a:spLocks noGrp="true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true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6C2337-9EF1-45FF-9621-BAB51107D0B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736DA4A-6439-4A5F-8FC5-77C1E2C166E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true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true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itle 1"/>
          <p:cNvSpPr>
            <a:spLocks noGrp="true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true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593ED71-130D-46DB-A8FB-29AED465BA0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true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1FE33ED-F6F5-4FAB-B1B0-5B5DF31CB34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true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753910C-E97A-42B9-862F-DA045517692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446DD73-B96D-4481-9937-C0D092E7536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869564C-61EF-437E-9D92-0F56384D454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539CADC-3BB1-47E2-A686-4F07113DA09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D57A02D-5F3B-4377-8E6A-4D9A5C4B93A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false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false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739743A-2CE8-412C-8B81-155488C5BB5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true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60058A2-54B3-49AF-9880-FDC5EC29312F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true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CEA3266-A4F5-48D0-BD4C-D75CADC8AEBD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20D47B7-D88C-4079-BC56-2A05B795AB04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818C7EC-B533-4B04-A9A4-0EB204640869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184B79-60D6-47F6-83EE-2A11985ABC6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BA73EF-9663-4CCC-8F56-1E675CD2BD4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4432947-A707-4D3A-824D-887D7CB22D0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1A1CB97-01BC-4074-9821-7DDEF0F65E2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C980179-261C-4A8B-881C-AD6D1C89D40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F6D174-EB0F-4629-AA7E-61024AC67FD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8E16172-666C-487A-A4EF-93958EC415A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C91333C-B45E-447C-995F-2784CCBE8A5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060D7817-F5FC-4403-87D6-888A5C8A4BD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D5666B0-0BD0-4BBC-8034-97C54476154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true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A52C36B-06F6-4777-BFBB-179266E9ADC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40B52E-260B-4BDB-A785-C6180054FC6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9579D3-3CCE-466D-BEF5-19D2F66D1CD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728080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920820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语言学习小组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</a:t>
            </a:r>
            <a:r>
              <a:rPr lang="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</a:t>
            </a:r>
            <a:r>
              <a:rPr lang="zh-CN" altLang="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注意事项</a:t>
            </a:r>
            <a:endParaRPr lang="zh-CN" altLang="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package main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import "fmt"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func main() {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var id [10]int	//定义一个int型数组,长度为10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fmt.Printf("len(id) = %d\n", len(id))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 var n int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 var c [n]int    non-constant array bound n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const x int = 10	//这个写法是可以的,但是不建议这么使用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var y [x]int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cap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(y) = %d\n", </a:t>
            </a:r>
            <a:r>
              <a:rPr lang="" sz="1200" kern="500" dirty="0">
                <a:uFillTx/>
                <a:latin typeface="微软雅黑" charset="0"/>
                <a:ea typeface="微软雅黑" panose="020B0503020204020204" pitchFamily="34" charset="-122"/>
              </a:rPr>
              <a:t>cap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(y))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基本操作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数组的每个元素可以通过索引下标来访问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索引下标的范围是从0开始到数组长度减1的位置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内置函数 len 和 cap 都返回数组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 (元素数量)：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基本操作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  <a:sym typeface="+mn-ea"/>
              </a:rPr>
              <a:t>package main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  <a:sym typeface="+mn-ea"/>
              </a:rPr>
              <a:t>import "fmt"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  <a:sym typeface="+mn-ea"/>
              </a:rPr>
              <a:t>func main() {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var a [10]int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for i := 0; i &lt; 10; i++ {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a[i] = i + 1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fmt.Printf("a[%d] = %d\n", i, a[i])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Char char="ü"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//range具有两个返回值，第一个返回值是元素的数组下标，第二个返回值是元素的值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for i, v := range a {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fmt.Print</a:t>
            </a:r>
            <a:r>
              <a:rPr lang="" sz="1200" kern="500" dirty="0">
                <a:uFillTx/>
                <a:latin typeface="微软雅黑" charset="0"/>
                <a:ea typeface="微软雅黑" panose="020B0503020204020204" pitchFamily="34" charset="-122"/>
              </a:rPr>
              <a:t>f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("a[", i, "]=", v)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  <a:sym typeface="+mn-ea"/>
              </a:rPr>
              <a:t>fmt.Printf("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  <a:sym typeface="+mn-ea"/>
              </a:rPr>
              <a:t>cap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  <a:sym typeface="+mn-ea"/>
              </a:rPr>
              <a:t>(a) = %d\n",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  <a:sym typeface="+mn-ea"/>
              </a:rPr>
              <a:t>cap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  <a:sym typeface="+mn-ea"/>
              </a:rPr>
              <a:t>(a))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一维数组初始化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945"/>
            <a:ext cx="10447020" cy="4408805"/>
          </a:xfrm>
        </p:spPr>
        <p:txBody>
          <a:bodyPr>
            <a:noAutofit/>
          </a:bodyPr>
          <a:lstStyle/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package main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import "fmt"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func main() {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//全部初始化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var a [5] int = [5] int {0, 1, 2, 3, 4} //[5]和int之间可以有空格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fmt.Printf("a = %d\n", a)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b := [5]int{5, 6, 7, 8, 9} //int和{}之间可以有空格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fmt.Printf("b = %d\n", b)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//部分初始化,没有初始化的元素自动初始化为0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c := [5]int{0, 1, 2}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fmt.Printf("c = %d\n", c)    //c = [0 1 2 0 0]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//指定某个元素初始化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d := [5]int{2:10, 4:20}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fmt.Printf("d = %d\n", d)    //d = [0 0 10 0 20]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 通过初始化值确定数组长度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e := [...]int{1, 2, 3}      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fmt.Printf("len(e) = %d, e = %d\n", len(e), e)    //len(e) = 3, e = [1 2 3]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二维数组初始化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package main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import "fmt"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func main() {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 a := [4][2]int{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 	{10, 11}, {20, 21}, {30, 31}, {40, 41}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 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//全部初始化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a := [4][2]int{{10, 11}, {20, 21}, {30, 31}, {40, 41}}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fmt.Printf("a = %d\n", a)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b := [...][2]int{{10, 11}, {20, 21}, {30, 31}, {40, 41}} //第二维不能写"..."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fmt.Printf("b = %d\n", b)    //b = [[10 11] [20 21] [30 31] [40 41]]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//指定某个元素初始化, 没有初始化的值默认为[0 0]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c := [4][2]int{1: {20}, 3: {40, 41}}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fmt.Printf("c = %d\n", c)    //c = [[0 0] [20 0] [0 0] [40 41]]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数组的比较和赋值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package main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import "fmt"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func main() {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a := [3]int{1, 2, 3}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b := [3]int{1, 2, 3}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c := [3]int{1, 2}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fmt.Printf("a == b? [%t]\nb == c? [%t]\n", a == b, b == c) //true false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var d [3]int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d = a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fmt.Println(d)  //[1 2 3]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 var e [4]int 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// e = a    cannot use a (type [3]int) as type [4]int in assignment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// fmt.Println(e)  //[1 2 3]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函数间传递数组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根据内存和性能来看，在函数间传递数组是一个开销很大的操作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在函数之间传递变量时，总是以值的方式传递的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如果这个变量是一个数组，意味着整个数组，不管有多长，都会完整复制，并传递给函数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函数间传递数组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(C++)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内容占位符 3"/>
          <p:cNvPicPr>
            <a:picLocks noChangeAspect="true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12290"/>
            <a:ext cx="5875655" cy="40233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395" y="1812290"/>
            <a:ext cx="4114800" cy="1362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函数间传递数组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值传递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ü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1884045"/>
            <a:ext cx="9465945" cy="4333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函数间传递数组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数组指针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package main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import "fmt"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//注意:如果这个形参中没有定义数组的长度,则在实参中,也不要定义数组的长度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func modify(array *[5]int) {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(*array)[0] = 10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fmt.Println("In modify(), array values:", *array)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//[10 2 3 4 5]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func main() {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array := [5]int{1, 2, 3, 4, 5}  //定义并初始化一个数组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modify(&amp;array)                 // 数组指针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fmt.Println("In main(), array values:", array)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//[10 2 3 4 5]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本节学习计划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014345" y="1845945"/>
            <a:ext cx="7266940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pointer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array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slice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切片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字典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097280" y="286385"/>
            <a:ext cx="10058400" cy="1256665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切片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数组的长度在定义之后无法再次修改；数组是值类型，每次传递都将产生一份副本。Go语言提供了数组切片（slice）来弥补数组的不足.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切片并不是数组或数组指针，它通过内部指针和相关属性引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段，以实现变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长方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案.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slice并不是真正意义上的动态数组，而是一个引用类型。slice总是指向一个底层array，slice的声明也可以像array一样，只是不需要长度.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切片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148715" y="1845945"/>
            <a:ext cx="10395585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array[0:3:5]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[low</a:t>
            </a:r>
            <a:r>
              <a:rPr lang="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:high:max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low:</a:t>
            </a:r>
            <a:r>
              <a:rPr lang="zh-CN" altLang="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下标的起点</a:t>
            </a:r>
            <a:endParaRPr lang="zh-CN" altLang="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high: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下标的终点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不包括此下标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cap:max</a:t>
            </a:r>
            <a:r>
              <a:rPr lang="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-low</a:t>
            </a:r>
            <a:r>
              <a:rPr lang="en-US" altLang="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容量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755" y="1845945"/>
            <a:ext cx="6963410" cy="4023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切片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创建和初始化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945"/>
            <a:ext cx="10447020" cy="4408805"/>
          </a:xfrm>
        </p:spPr>
        <p:txBody>
          <a:bodyPr>
            <a:noAutofit/>
          </a:bodyPr>
          <a:lstStyle/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package main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import "fmt"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func main() {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//数组和切片的区别:数组里面的长度是一个固定的常量,数组不能修改,所以len和cap永远都是相同值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var a [5]int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fmt.Printf("len(a) = %d, cap(a) = %d\n", len(a), cap(a))  //len(a) = 5, cap(a) = 5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//切片,[]里面可以为空或者为..., 切片的长度或容量可以不固定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s := []int{}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fmt.Printf("len(s) = %d, cap(s) = %d\n", len(s), cap(s))  //len(s) = 0, cap(s) = 0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//自动推导类型,同时初始化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s1 := []int{1, 2, 3}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fmt.Printf("s1 = %d, len(s1) = %d, cap(s1) = %d\n", s1, len(s1), cap(s1)) //s1 = [1 2 3], len(s1) = 3, cap(s1) = 3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//使用make函数: 格式  make(切片类型, 切片长度, 切片容量)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s2 := make([]int, 3, 5)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fmt.Printf("s2 = %d, len(s2) = %d, cap(s2) = %d\n", s2, len(s2), cap(s2)) //s2 = [0 0 0], len(s2) = 3, cap(s2) = 5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//没有指定容量,容量和长度一样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s3 := make([]int, 3)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fmt.Printf("s3 = %d, len(s3) = %d, cap(s3) = %d\n", s3, len(s3), cap(s3)) //s3 = [0 0 0], len(s3) = 3, cap(s3) = 3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切片的截取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内容占位符 3"/>
          <p:cNvPicPr>
            <a:picLocks noChangeAspect="true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490" y="1858010"/>
            <a:ext cx="9560560" cy="3843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切片的截取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package main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import "fmt"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func main() {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array := []int{0, 1, 2, 3, 4, 5, 6, 7, 8, 9}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s1 := array[:]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fmt.Printf("s1=%d, len(s1)=[%d], cap(s1)=[%d]\n", s1, len(s1), cap(s1)) //s1=[0 1 2 3 4 5 6 7 8 9], len(s1)=[10], cap(s1)=[10]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s2 := array[1]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fmt.Printf("s2=%d\n", s2) //s2=1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 fmt.Printf("len(s2)=[%d], cap(s2)=[%d]\n", len(s2), cap(s2)) // invalid argument s2 (type int) for cap (len)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s3 := array[3:6:7]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fmt.Printf("s3=%d, len(s3)=[%d], cap(s3)=[%d]\n", s3, len(s3), cap(s3)) // s3=[3 4 5], len(s3)=[3], cap(s3)=[4]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s4 := array[:6]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fmt.Printf("s4=%d, len(s4)=[%d], cap(s4)=[%d]\n", s4, len(s4), cap(s4)) // s4=[0 1 2 3 4 5], len(s4)=[6], cap(s4)=[10]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s5 := array[3:]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fmt.Printf("s5=%d, len(s5)=[%d], cap(s5)=[%d]\n", s5, len(s5), cap(s5)) // s5=[3 4 5 6 7 8 9], len(s5)=[7], cap(s5)=[7]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iota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枚举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 = iota //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每遇到一个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就会重置，此时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 == 0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h,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j = iota, iota, iota //h=0,i=0,j=0 iota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在同一行值相同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a       = iota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//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a=0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b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"B"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       = iota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//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c=2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d, e, f = iota, iota, iota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//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d=3,e=3,f=3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g       = iota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//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 = 4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096963" y="1846263"/>
          <a:ext cx="10447335" cy="41986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089467"/>
                <a:gridCol w="2089467"/>
                <a:gridCol w="2089467"/>
                <a:gridCol w="2089467"/>
                <a:gridCol w="2089467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零值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布尔类型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其值不为真即为假，不可以用数字代表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byte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字节型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uint8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别名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字符类型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专用于存储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unicode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编码，等价于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uint32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int, uint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整型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位或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int8, uint8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整型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-128 ~ 127, 0 ~ 255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int16, uint16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整型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-32768 ~ 32767, 0 ~ 65535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096963" y="1846263"/>
          <a:ext cx="10447335" cy="438721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089467"/>
                <a:gridCol w="2089467"/>
                <a:gridCol w="2089467"/>
                <a:gridCol w="2089467"/>
                <a:gridCol w="2089467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零值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int32, uint32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整型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-21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亿 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 21 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亿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0 ~ 42 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亿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int64, uint64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整型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float32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浮点型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小数位精确到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float64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浮点型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小数位精确到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complex64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复数类型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complex128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复数类型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uintptr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整型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以存储指针的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uint32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uint64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整数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“”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utf-8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布尔类型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v1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v1 = true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v2 := (1 == 2) // v2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也会被推导为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布尔类型不能接受其他类型的赋值，不支持自动或强制的类型转换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= 1 // err,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编译错误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// err,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编译错误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整型 浮点型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v1 int32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v1 =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123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v2 := 64 // v1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将会被自动推导为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f1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:= 12.0 //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如果不加小数点，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被推导为整型而不是浮点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指针是一个代表着某个内存地址的值。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这个内存地址往往是在内存中存储的另一个变量的值的起始位置。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Go语言对指针的使用避免了C/C++语言中由于对指针的滥用而造成的安全和可靠性问题。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字符类型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语言中支持两个字符类型，一个是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（实际上是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uint8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的别名），代表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utf-8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字符串的单个字节的值；另一个是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，代表单个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字符，当需要处理中文、日文或者其他复合字符时，则需要用到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类型等价于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int32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 main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 "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fmt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main() 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ch1, ch2, ch3 byte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ch1 = 'a'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字符赋值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ch2 = 97 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码赋值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ch3 = '\n'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转义字符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fmt.Printf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("ch1 = %c, ch2 = %c, %c", ch1, ch2, ch3)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语言中，字符串也是一种基本类型：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string                                    //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声明一个字符串变量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                                      //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字符串赋值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[0]                                      //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取字符串的第一个字符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fmt.Printf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%s,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%d\n",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内置的函数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来取字符串的长度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fmt.Printf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[0] = %c,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%c\n",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[0],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复数类型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复数实际上由两个实数（在计算机中用浮点数表示）构成，一个表示实部（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），一个表示虚部（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v1 complex64 //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float32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构成的复数类型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v1 = 3.2 + 12i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v2 := 3.2 + 12i        // v2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complex128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v3 := complex(3.2, 12) // v3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v2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500"/>
              </a:spcBef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fmt.Println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(v1, v2, v3)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real(v1)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获得该复数的实部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imag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(v1)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获得该复数的虚部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fmt.Println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(real(v1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imag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(v1))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fmt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包来格式化字符串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fmt.Printf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格式字符串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打印格式	含义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%%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字面量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%b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一个二进制整数值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，或者是一个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高级的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用科学计数法表示的指数为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的浮点数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%c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字符型。可以把输入的数字按照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码相应转换为对应的字符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%d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一个十进制数值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%e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以科学记数法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表示的浮点数或者复数值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%E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以科学记数法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表示的浮点数或者复数值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%f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以标准记数法表示的浮点数或者复数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fmt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包来格式化字符串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fmt.Printf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格式字符串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打印格式	含义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%e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%f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表示的浮点数或者复数，任何一个都以最为紧凑的方式输出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%G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%E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%f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表示的浮点数或者复数，任何一个都以最为紧凑的方式输出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%o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一个以八进制表示的数字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%p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以十六进制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表示的一个值的地址，前缀为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字母使用小写的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a-f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%q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语法以及必须时使用转义，以双引号括起来的字符串或者字节切片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[]byte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，或者是以单引号括起来的数字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%s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字符串。输出字符串中的字符直至字符串中的空字符（字符串以’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\0‘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结尾，这个’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\0’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即空字符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fmt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包来格式化字符串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fmt.Printf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格式字符串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打印格式	含义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输出的布尔值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%T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语法输出的值的类型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%U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表示法表示的整型码点，默认值为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个数字字符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%v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使用默认格式输出的内置或者自定义类型的值，或者是使用其类型的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方式输出的自定义值，如果该方法存在的话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%x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以十六进制表示的整型值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基数为十六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，数字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a-f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使用小写表示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%X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以十六进制表示的整型值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基数为十六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，数字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A-F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使用小写表示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fmt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包来格式化字符串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:= 15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fmt.Printf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("a = %b\n", a) //a = 1111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fmt.Printf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("%%\n")      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只输出一个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:= 'a'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fmt.Printf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%c, %c\n",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97) //a, 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:= 3.14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fmt.Printf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("f = %f, %g\n", f, f) //f = 3.140000, 3.14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fmt.Printf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("f type = %T\n", f)   //f type = float64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fmt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包来格式化字符串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复数类型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 := complex(3.2, 12)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fmt.Printf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("v = %f, %g\n", v, v) //v = (3.200000+12.000000i), (3.2+12i)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fmt.Printf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("v type = %T\n", v)   //v type = complex128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布尔类型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fmt.Printf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("%t, %t\n", true, false) //true, false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:= "hello go"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fmt.Printf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%s\n",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//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hello go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类型转换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语言中不允许隐式转换，所有类型转换必须显式声明，而且转换只能发生在两种相互兼容的类型之间。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byte = 97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//err, cannot use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(type byte) as type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assignment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类型别名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type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bigint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int64 //int64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类型改名为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bigint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x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bigint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100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type (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改名为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myint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mystr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string //string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改名为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mystr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---基本操作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指针在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中也会有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但不会像在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C/C++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中使用的那么广泛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默认值为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:nil,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 “&amp;” 取变量地址， “*” 通过指针访问目标对象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指针运算，不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“-&gt;” 运算符，直接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“.” 访问目标成员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096963" y="1846263"/>
          <a:ext cx="10447336" cy="29667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611834"/>
                <a:gridCol w="2611834"/>
                <a:gridCol w="2611834"/>
                <a:gridCol w="2611834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术语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+ 5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减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乘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* 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取模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取余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10 % 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++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后自增，没有前自增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a=0; a++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a=1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 –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后自减，没有前自减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a=2; a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 –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a=1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99282" y="4964078"/>
            <a:ext cx="68836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语言中，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–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是作为语句而并不是作为表达式。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关系运算符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096963" y="1846263"/>
          <a:ext cx="10447336" cy="25958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611834"/>
                <a:gridCol w="2611834"/>
                <a:gridCol w="2611834"/>
                <a:gridCol w="2611834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术语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==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相等于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== 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!=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不等于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!= 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小于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&lt; 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大于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&gt; 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&lt;=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小于等于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&lt;= 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&gt;=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大于等于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&gt;= 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096963" y="1846263"/>
          <a:ext cx="10447336" cy="253301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611834"/>
                <a:gridCol w="2611834"/>
                <a:gridCol w="2611834"/>
                <a:gridCol w="2611834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术语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为假，则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!a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为真；如果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为真，则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!a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为假。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&amp;&amp;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&amp;&amp; 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都为真，则结果为真，否则为假。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||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|| 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有一个为真，则结果为真，二者都为假时，结果为假。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位运算符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096963" y="1846263"/>
          <a:ext cx="10447336" cy="377126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637848"/>
                <a:gridCol w="2231472"/>
                <a:gridCol w="3966182"/>
                <a:gridCol w="2611834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术语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按位与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参与运算的两数各对应的二进位相与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 &amp; 13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按位或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参与运算的两数各对应的二进位相或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 | 13 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异或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参与运算的两数各对应的二进位相异或，当两对应的二进位相异时，结果为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 ^ 13 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&lt;&lt;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左移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左移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位就是乘以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次方。 左边丢弃，右边补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&lt;&lt; 2 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&gt;&gt;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右移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右移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位就是除以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次方。 右边丢弃，左边补位。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&gt;&gt; 2 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赋值运算符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096963" y="1846263"/>
          <a:ext cx="10447338" cy="44500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839184"/>
                <a:gridCol w="3607266"/>
                <a:gridCol w="5000888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普通赋值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= a + b 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+ b 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表达式结果赋值给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+=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相加后再赋值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+= a 等价于 c = c + a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-=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相减后再赋值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-= a 等价于 c = c - a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相乘后再赋值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= a 等价于 c = c a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/=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相除后再赋值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/= a 等价于 c = c / a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%=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求余后再赋值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%= a 等价于 c = c % a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&lt;&lt;=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左移后赋值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&lt;&lt;= 2 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等价于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= c &lt;&lt; 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&gt;&gt;=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右移后赋值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&gt;&gt;= 2 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等价于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= c &gt;&gt; 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&amp;=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按位与后赋值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&amp;= 2 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等价于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= c &amp; 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^=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按位异或后赋值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^= 2 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等价于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= c ^ 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|=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按位或后赋值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|= 2 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等价于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= c | 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其他运算符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096963" y="1846263"/>
          <a:ext cx="10447336" cy="11125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57965"/>
                <a:gridCol w="2223083"/>
                <a:gridCol w="2256639"/>
                <a:gridCol w="3809649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术语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取地址运算符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变量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的地址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取值运算符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指针变量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所指向内存的值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运算符优先级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语言中，一元运算符拥有最高的优先级，二元运算符的运算方向均是从左至右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下表列出了所有运算符以及它们的优先级，由上至下代表优先级由高到低：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3" descr="IMG_25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884" y="2654402"/>
            <a:ext cx="6633968" cy="363734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运行结构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语言支持最基本的三种程序运行结构：顺序结构、选择结构、循环结构。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ü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顺序结构：程序按顺序执行，不发生跳转。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选择结构：依据是否满足条件，有选择的执行相应功能。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循环结构：依据条件是否满足，循环多次执行某段代码。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选择结构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3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 a == 3 {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条件表达式没有括号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fmt.Println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("a==3")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支持一个初始化表达式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初始化字句和条件表达式直接需要用分号分隔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b := 3; b == 3 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fmt.Println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("b==3")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选择结构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6008195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… else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 a := 3; a == 4 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fmt.Println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("a==4")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 else {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左大括号必须和条件语句或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在同一行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fmt.Println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("a!=4")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2"/>
          <p:cNvSpPr txBox="true"/>
          <p:nvPr/>
        </p:nvSpPr>
        <p:spPr>
          <a:xfrm>
            <a:off x="7678045" y="1845734"/>
            <a:ext cx="6008195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 … else if … else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if a := 3; a &gt; 3 {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fmt.Println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("a&gt;3")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} else if a &lt; 3 {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fmt.Println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("a&lt;3")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} else if a == 3 {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fmt.Println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("a==3")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} else {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fmt.Println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("error")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---基本操作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945"/>
            <a:ext cx="10447020" cy="4149725"/>
          </a:xfrm>
        </p:spPr>
        <p:txBody>
          <a:bodyPr>
            <a:noAutofit/>
          </a:bodyPr>
          <a:lstStyle/>
          <a:p>
            <a:pPr marL="0" indent="0" fontAlgn="auto">
              <a:lnSpc>
                <a:spcPts val="64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sz="1200" kern="5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0"/>
                <a:ea typeface="微软雅黑" panose="020B0503020204020204" pitchFamily="34" charset="-122"/>
              </a:rPr>
              <a:t>package main</a:t>
            </a:r>
            <a:endParaRPr sz="1200" kern="5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fontAlgn="auto">
              <a:lnSpc>
                <a:spcPts val="64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sz="1200" kern="5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fontAlgn="auto">
              <a:lnSpc>
                <a:spcPts val="64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sz="1200" kern="5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0"/>
                <a:ea typeface="微软雅黑" panose="020B0503020204020204" pitchFamily="34" charset="-122"/>
              </a:rPr>
              <a:t>import "fmt"</a:t>
            </a:r>
            <a:endParaRPr sz="1200" kern="5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fontAlgn="auto">
              <a:lnSpc>
                <a:spcPts val="64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sz="1200" kern="5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fontAlgn="auto">
              <a:lnSpc>
                <a:spcPts val="64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sz="1200" kern="5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0"/>
                <a:ea typeface="微软雅黑" panose="020B0503020204020204" pitchFamily="34" charset="-122"/>
              </a:rPr>
              <a:t>func main()  {</a:t>
            </a:r>
            <a:endParaRPr sz="1200" kern="5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fontAlgn="auto">
              <a:lnSpc>
                <a:spcPts val="64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sz="1200" kern="5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0"/>
                <a:ea typeface="微软雅黑" panose="020B0503020204020204" pitchFamily="34" charset="-122"/>
              </a:rPr>
              <a:t>	var a int = 10</a:t>
            </a:r>
            <a:endParaRPr sz="1200" kern="5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fontAlgn="auto">
              <a:lnSpc>
                <a:spcPts val="64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sz="1200" kern="5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0"/>
                <a:ea typeface="微软雅黑" panose="020B0503020204020204" pitchFamily="34" charset="-122"/>
              </a:rPr>
              <a:t>	fmt.Printf("a = %d\n", a)   //变量的内存中的值</a:t>
            </a:r>
            <a:endParaRPr sz="1200" kern="5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fontAlgn="auto">
              <a:lnSpc>
                <a:spcPts val="64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sz="1200" kern="5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0"/>
                <a:ea typeface="微软雅黑" panose="020B0503020204020204" pitchFamily="34" charset="-122"/>
              </a:rPr>
              <a:t>	fmt.Printf("a = %p\n", &amp;a)	//变量的地址</a:t>
            </a:r>
            <a:endParaRPr sz="1200" kern="5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fontAlgn="auto">
              <a:lnSpc>
                <a:spcPts val="64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sz="1200" kern="5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algn="l" fontAlgn="auto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var p *int		//定义一个变量p,类型为 *int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algn="l" fontAlgn="auto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p = &amp;a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algn="l" fontAlgn="auto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fmt.Printf("p = %p, a = %p\n", p, &amp;a)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algn="l" fontAlgn="auto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*p = 100   //a = 100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algn="l" fontAlgn="auto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fmt.Printf("*p = %d, a = %d\n", *p, a)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algn="l" fontAlgn="auto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algn="l" fontAlgn="auto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var p_null *int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algn="l" fontAlgn="auto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fmt.Println("p_null = ", p_null)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algn="l" fontAlgn="auto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 p_null = NULL    错误写法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algn="l">
              <a:lnSpc>
                <a:spcPct val="10000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p_null = nil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 *p_null = 100   指针p没有合法指向,写法错误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选择结构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3927726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默认相当于每个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最后带有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，匹配成功后不会自动向下执行其他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，而是跳出整个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但是可以使用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fallthrough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强制执行后面的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2"/>
          <p:cNvSpPr txBox="true"/>
          <p:nvPr/>
        </p:nvSpPr>
        <p:spPr>
          <a:xfrm>
            <a:off x="5654935" y="1737360"/>
            <a:ext cx="3927726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score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90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switch score {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case 90: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fmt.Println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//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fallthrough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case 80: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fmt.Println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良好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//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fallthrough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case 50, 60, 70: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fmt.Println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//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fallthrough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default: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fmt.Println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选择结构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5083826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可以使用任何类型或表达式作为条件语句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//1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switch s1 := 90; s1 {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初始化语句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 90: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fmt.Println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case 80: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fmt.Println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良好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default: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fmt.Println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2"/>
          <p:cNvSpPr txBox="true"/>
          <p:nvPr/>
        </p:nvSpPr>
        <p:spPr>
          <a:xfrm>
            <a:off x="6859721" y="2339701"/>
            <a:ext cx="5914008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s2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90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switch {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这里没有写条件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 s2 &gt;= 90: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这里写判断语句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fmt.Println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case s2 &gt;= 80: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fmt.Println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良好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default: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fmt.Println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选择结构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79" y="1845734"/>
            <a:ext cx="6841375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//3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switch s3 := 90; {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只有初始化语句，没有条件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 s3 &gt;= 90: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这里写判断语句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fmt.Println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case s3 &gt;= 80: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fmt.Println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良好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default: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fmt.Println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5077017" cy="4023360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sum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for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&lt;= 100;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 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sum +=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fmt.Println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("sum = ", sum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2"/>
          <p:cNvSpPr txBox="true"/>
          <p:nvPr/>
        </p:nvSpPr>
        <p:spPr>
          <a:xfrm>
            <a:off x="5592835" y="1737360"/>
            <a:ext cx="6324053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s := "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for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:= range s {      //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string/array/slice/map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fmt.Printf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("%c\n", s[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for _, c := range s {      //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忽略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fmt.Printf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("%c\n", c)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ü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跳转语句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在循环里面有两个关键操作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操作是跳出当前循环，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是跳过本次循环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:= 0;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 5;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 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if 2 ==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//break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//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操作是跳出当前循环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//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是跳过本次循环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fmt.Println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跳转语句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当嵌套过深的时候，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跟着标号，用来跳到多重循环中的外层循环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main() 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LABEL: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for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:= 0;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 5;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 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for 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fmt.Println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break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LABEL           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跳出所有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可⽤于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仅能⽤于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goto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goto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跳转到必须在当前函数内定义的标签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main() 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LABEL: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for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:= 0;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 5;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 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for 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fmt.Println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goto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LABEL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跳转到标签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，从这里开始，执行代码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3" name="文本框 2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1"/>
          <p:cNvSpPr txBox="true"/>
          <p:nvPr/>
        </p:nvSpPr>
        <p:spPr>
          <a:xfrm>
            <a:off x="1195055" y="1483089"/>
            <a:ext cx="9144000" cy="23876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---new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表达式new(T)将创建一个T类型的匿名变量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所做的是为T类型的新值分配并清零一块内存空间，然后将这块内存空间的地址作为结果返回，而这个结果就是指向这个新的T类型值的指针值，返回的指针类型为*T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我们只需使用new()函数，无需担心其内存的生命周期或怎样将其删除，因为Go语言的内存管理系统(GC)会帮我们打理一切。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---new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24355"/>
            <a:ext cx="10447020" cy="4430395"/>
          </a:xfrm>
        </p:spPr>
        <p:txBody>
          <a:bodyPr>
            <a:noAutofit/>
          </a:bodyPr>
          <a:lstStyle/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package main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import "fmt"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func main() {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var p *int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p = new(int)    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  <a:sym typeface="+mn-ea"/>
              </a:rPr>
              <a:t>//类似于C语言中的动态分配内存空间    不需要关心申请完内存之后的释放问题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fmt.Printf("*p = %d\n", *p)    //*p默认值为0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*p = 100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fmt.Printf("*p = %d\n", *p)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q := new(int)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*q = 200	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fmt.Printf("*q = %d\n", *q)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指针做函数参数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945"/>
            <a:ext cx="10447020" cy="440944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2"/>
          <p:cNvSpPr>
            <a:spLocks noGrp="true"/>
          </p:cNvSpPr>
          <p:nvPr/>
        </p:nvSpPr>
        <p:spPr>
          <a:xfrm>
            <a:off x="1097280" y="1824355"/>
            <a:ext cx="10447020" cy="443039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package main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import "fmt"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func swap01(a, b int) {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a, b = b, a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fmt.Printf("swap01: a = %d, b = %d\n", a, b)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func swap02(x, y *int) {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*x, *y = *y, *x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fmt.Printf("swap02: x = %d, y = %d\n", *x, *y)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func main() {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a, b := 10, 20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//交换两个变量的值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swap01(a, b) //值传递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fmt.Printf("main swap01: a = %d, b = %d\n", a, b)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swap02(&amp;a, &amp;b) //地址传递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fmt.Printf("main swap02: a = %d, b = %d\n", a, b)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数组是指一系列同一类型数据的集合</a:t>
            </a: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数组中包含的每个数据被称为数组元素（element）</a:t>
            </a: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一个数组包含的元素个数被称为数组的长度</a:t>
            </a: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数组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度必须是常量，且是类型的组成部分. [2]int 和 [3]int 是不同类型.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天体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true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true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true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true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true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true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16042</Words>
  <Application>WPS 演示</Application>
  <PresentationFormat>宽屏</PresentationFormat>
  <Paragraphs>1418</Paragraphs>
  <Slides>59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59</vt:i4>
      </vt:variant>
    </vt:vector>
  </HeadingPairs>
  <TitlesOfParts>
    <vt:vector size="76" baseType="lpstr">
      <vt:lpstr>Arial</vt:lpstr>
      <vt:lpstr>宋体</vt:lpstr>
      <vt:lpstr>Wingdings</vt:lpstr>
      <vt:lpstr>Arial</vt:lpstr>
      <vt:lpstr>DejaVu Sans</vt:lpstr>
      <vt:lpstr>Calibri</vt:lpstr>
      <vt:lpstr>微软雅黑</vt:lpstr>
      <vt:lpstr>Droid Sans Fallback</vt:lpstr>
      <vt:lpstr>宋体</vt:lpstr>
      <vt:lpstr>Arial Unicode MS</vt:lpstr>
      <vt:lpstr>Calibri Light</vt:lpstr>
      <vt:lpstr>aakar</vt:lpstr>
      <vt:lpstr>Abyssinica SIL</vt:lpstr>
      <vt:lpstr>AR PL UKai CN</vt:lpstr>
      <vt:lpstr>微软雅黑</vt:lpstr>
      <vt:lpstr>天体</vt:lpstr>
      <vt:lpstr>回顾</vt:lpstr>
      <vt:lpstr>Go语言</vt:lpstr>
      <vt:lpstr>学习计划</vt:lpstr>
      <vt:lpstr>Go语言是什么</vt:lpstr>
      <vt:lpstr>Go语言优势</vt:lpstr>
      <vt:lpstr>Go语言优势</vt:lpstr>
      <vt:lpstr>Go语言优势</vt:lpstr>
      <vt:lpstr>Go适合用来做什么</vt:lpstr>
      <vt:lpstr>标准命令概述</vt:lpstr>
      <vt:lpstr>标准命令概述</vt:lpstr>
      <vt:lpstr>官方资料</vt:lpstr>
      <vt:lpstr>Try Go</vt:lpstr>
      <vt:lpstr>代码分析</vt:lpstr>
      <vt:lpstr>代码分析</vt:lpstr>
      <vt:lpstr>代码分析</vt:lpstr>
      <vt:lpstr>命名</vt:lpstr>
      <vt:lpstr>命名</vt:lpstr>
      <vt:lpstr>命名</vt:lpstr>
      <vt:lpstr>变量声明</vt:lpstr>
      <vt:lpstr>变量初始化</vt:lpstr>
      <vt:lpstr>变量赋值</vt:lpstr>
      <vt:lpstr>匿名变量</vt:lpstr>
      <vt:lpstr>常量</vt:lpstr>
      <vt:lpstr>常量定义</vt:lpstr>
      <vt:lpstr>iota枚举</vt:lpstr>
      <vt:lpstr>iota枚举</vt:lpstr>
      <vt:lpstr>分类</vt:lpstr>
      <vt:lpstr>分类</vt:lpstr>
      <vt:lpstr>布尔类型</vt:lpstr>
      <vt:lpstr>整型 浮点型</vt:lpstr>
      <vt:lpstr>字符类型</vt:lpstr>
      <vt:lpstr>字符串</vt:lpstr>
      <vt:lpstr>复数类型</vt:lpstr>
      <vt:lpstr>使用fmt包来格式化字符串</vt:lpstr>
      <vt:lpstr>使用fmt包来格式化字符串</vt:lpstr>
      <vt:lpstr>使用fmt包来格式化字符串</vt:lpstr>
      <vt:lpstr>使用fmt包来格式化字符串</vt:lpstr>
      <vt:lpstr>使用fmt包来格式化字符串</vt:lpstr>
      <vt:lpstr>类型转换</vt:lpstr>
      <vt:lpstr>类型别名</vt:lpstr>
      <vt:lpstr>算术运算符</vt:lpstr>
      <vt:lpstr>关系运算符</vt:lpstr>
      <vt:lpstr>逻辑运算符</vt:lpstr>
      <vt:lpstr>位运算符</vt:lpstr>
      <vt:lpstr>赋值运算符</vt:lpstr>
      <vt:lpstr>其他运算符</vt:lpstr>
      <vt:lpstr>运算符优先级</vt:lpstr>
      <vt:lpstr>运行结构</vt:lpstr>
      <vt:lpstr>选择结构</vt:lpstr>
      <vt:lpstr>选择结构</vt:lpstr>
      <vt:lpstr>选择结构</vt:lpstr>
      <vt:lpstr>选择结构</vt:lpstr>
      <vt:lpstr>选择结构</vt:lpstr>
      <vt:lpstr>循环语句</vt:lpstr>
      <vt:lpstr>跳转语句</vt:lpstr>
      <vt:lpstr>跳转语句</vt:lpstr>
      <vt:lpstr>goto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Go语言</dc:title>
  <dc:creator>pc</dc:creator>
  <cp:lastModifiedBy>jun</cp:lastModifiedBy>
  <cp:revision>106</cp:revision>
  <dcterms:created xsi:type="dcterms:W3CDTF">2021-02-22T17:31:52Z</dcterms:created>
  <dcterms:modified xsi:type="dcterms:W3CDTF">2021-02-22T17:31:52Z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2052-11.1.0.9615</vt:lpwstr>
  </property>
</Properties>
</file>