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6" r:id="rId3"/>
  </p:sldMasterIdLst>
  <p:notesMasterIdLst>
    <p:notesMasterId r:id="rId5"/>
  </p:notesMasterIdLst>
  <p:sldIdLst>
    <p:sldId id="256" r:id="rId4"/>
    <p:sldId id="261" r:id="rId6"/>
    <p:sldId id="262" r:id="rId7"/>
    <p:sldId id="263" r:id="rId8"/>
    <p:sldId id="264" r:id="rId9"/>
    <p:sldId id="339" r:id="rId10"/>
    <p:sldId id="265" r:id="rId11"/>
    <p:sldId id="286" r:id="rId12"/>
    <p:sldId id="266" r:id="rId13"/>
    <p:sldId id="267" r:id="rId14"/>
    <p:sldId id="268" r:id="rId15"/>
    <p:sldId id="269" r:id="rId16"/>
    <p:sldId id="270" r:id="rId17"/>
    <p:sldId id="340" r:id="rId18"/>
    <p:sldId id="271" r:id="rId19"/>
    <p:sldId id="341" r:id="rId20"/>
    <p:sldId id="272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328" r:id="rId29"/>
    <p:sldId id="329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30" r:id="rId38"/>
    <p:sldId id="331" r:id="rId39"/>
    <p:sldId id="334" r:id="rId40"/>
    <p:sldId id="335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11" r:id="rId49"/>
    <p:sldId id="309" r:id="rId50"/>
    <p:sldId id="338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A5179-9727-4AB2-A8F7-040021ECD7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F5F29-E155-4EFE-80C1-4107BF88DA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08AF5F29-E155-4EFE-80C1-4107BF88DA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345B56F-6183-4C12-B3BB-0204B82D1C3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true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214F3ED-5F26-4B6B-9350-8F0C88FBD61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043AEEF-7AF6-4E48-B7C3-AEAA65F1DBA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true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true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itle 1"/>
          <p:cNvSpPr>
            <a:spLocks noGrp="true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true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6C2337-9EF1-45FF-9621-BAB51107D0B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736DA4A-6439-4A5F-8FC5-77C1E2C166E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true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true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itle 1"/>
          <p:cNvSpPr>
            <a:spLocks noGrp="true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true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593ED71-130D-46DB-A8FB-29AED465BA0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true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1FE33ED-F6F5-4FAB-B1B0-5B5DF31CB34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true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753910C-E97A-42B9-862F-DA045517692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446DD73-B96D-4481-9937-C0D092E7536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869564C-61EF-437E-9D92-0F56384D454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539CADC-3BB1-47E2-A686-4F07113DA09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D57A02D-5F3B-4377-8E6A-4D9A5C4B93A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false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false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739743A-2CE8-412C-8B81-155488C5BB5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true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60058A2-54B3-49AF-9880-FDC5EC29312F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true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CEA3266-A4F5-48D0-BD4C-D75CADC8AEBD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20D47B7-D88C-4079-BC56-2A05B795AB04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818C7EC-B533-4B04-A9A4-0EB204640869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184B79-60D6-47F6-83EE-2A11985ABC6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BA73EF-9663-4CCC-8F56-1E675CD2BD4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4432947-A707-4D3A-824D-887D7CB22D0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1A1CB97-01BC-4074-9821-7DDEF0F65E2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C980179-261C-4A8B-881C-AD6D1C89D40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DF6D174-EB0F-4629-AA7E-61024AC67FD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8E16172-666C-487A-A4EF-93958EC415A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C91333C-B45E-447C-995F-2784CCBE8A5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060D7817-F5FC-4403-87D6-888A5C8A4BD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D5666B0-0BD0-4BBC-8034-97C54476154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true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A52C36B-06F6-4777-BFBB-179266E9ADC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40B52E-260B-4BDB-A785-C6180054FC6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9579D3-3CCE-466D-BEF5-19D2F66D1CD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728080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920820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语言学习小组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注意事项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package main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import "fmt"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func main() {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var id [10]int	//定义一个int型数组,长度为10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fmt.Printf("len(id) = %d\n", len(id))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 var n int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 var c [n]int    non-constant array bound n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const x int = 10	//这个写法是可以的,但是不建议这么使用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var y [x]int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cap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(y) = %d\n",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cap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(y))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基本操作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数组的每个元素可以通过索引下标来访问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索引下标的范围是从0开始到数组长度减1的位置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内置函数 len 和 cap 都返回数组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 (元素数量)：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基本操作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  <a:sym typeface="+mn-ea"/>
              </a:rPr>
              <a:t>package main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  <a:sym typeface="+mn-ea"/>
              </a:rPr>
              <a:t>import "fmt"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  <a:sym typeface="+mn-ea"/>
              </a:rPr>
              <a:t>func main() {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var a [10]int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for i := 0; i &lt; 10; i++ {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a[i] = i + 1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fmt.Printf("a[%d] = %d\n", i, a[i])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Char char="ü"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//range具有两个返回值，第一个返回值是元素的数组下标，第二个返回值是元素的值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for i, v := range a {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fmt.Print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f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("a[", i, "]=", v)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  <a:sym typeface="+mn-ea"/>
              </a:rPr>
              <a:t>fmt.Printf("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  <a:sym typeface="+mn-ea"/>
              </a:rPr>
              <a:t>cap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  <a:sym typeface="+mn-ea"/>
              </a:rPr>
              <a:t>(a) = %d\n",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  <a:sym typeface="+mn-ea"/>
              </a:rPr>
              <a:t>cap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  <a:sym typeface="+mn-ea"/>
              </a:rPr>
              <a:t>(a))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一维数组初始化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945"/>
            <a:ext cx="10447020" cy="4408805"/>
          </a:xfrm>
        </p:spPr>
        <p:txBody>
          <a:bodyPr>
            <a:noAutofit/>
          </a:bodyPr>
          <a:lstStyle/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package main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import "fmt"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func main() {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//全部初始化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var a [5] int = [5] int {0, 1, 2, 3, 4} //[5]和int之间可以有空格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fmt.Printf("a = %d\n", a)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b := [5]int{5, 6, 7, 8, 9} //int和{}之间可以有空格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fmt.Printf("b = %d\n", b)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//部分初始化,没有初始化的元素自动初始化为0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c := [5]int{0, 1, 2}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fmt.Printf("c = %d\n", c)    //c = [0 1 2 0 0]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//指定某个元素初始化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d := [5]int{2:10, 4:20}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fmt.Printf("d = %d\n", d)    //d = [0 0 10 0 20]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 通过初始化值确定数组长度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e := [...]int{1, 2, 3}      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fmt.Printf("len(e) = %d, e = %d\n", len(e), e)    //len(e) = 3, e = [1 2 3]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二维数组初始化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package main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import "fmt"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func main() {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 a := [4][2]int{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 	{10, 11}, {20, 21}, {30, 31}, {40, 41}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 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//全部初始化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a := [4][2]int{{10, 11}, {20, 21}, {30, 31}, {40, 41}}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fmt.Printf("a = %d\n", a)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b := [...][2]int{{10, 11}, {20, 21}, {30, 31}, {40, 41}} //第二维不能写"..."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fmt.Printf("b = %d\n", b)    //b = [[10 11] [20 21] [30 31] [40 41]]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//指定某个元素初始化, 没有初始化的值默认为[0 0]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c := [4][2]int{1: {20}, 3: {40, 41}}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fmt.Printf("c = %d\n", c)    //c = [[0 0] [20 0] [0 0] [40 41]]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数组的比较和赋值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package main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import "fmt"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func main() {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a := [3]int{1, 2, 3}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b := [3]int{1, 2, 3}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c := [3]int{1, 2}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fmt.Printf("a == b? [%t]\nb == c? [%t]\n", a == b, b == c) //true false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var d [3]int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d = a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fmt.Println(d)  //[1 2 3]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 var e [4]int 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// e = a    cannot use a (type [3]int) as type [4]int in assignment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// fmt.Println(e)  //[1 2 3]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函数间传递数组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根据内存和性能来看，在函数间传递数组是一个开销很大的操作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在函数之间传递变量时，总是以值的方式传递的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如果这个变量是一个数组，意味着整个数组，不管有多长，都会完整复制，并传递给函数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函数间传递数组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(C++)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内容占位符 3"/>
          <p:cNvPicPr>
            <a:picLocks noChangeAspect="true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12290"/>
            <a:ext cx="5875655" cy="40233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395" y="1812290"/>
            <a:ext cx="4114800" cy="1362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函数间传递数组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值传递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ü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1884045"/>
            <a:ext cx="9465945" cy="4333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函数间传递数组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数组指针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package main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import "fmt"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//注意:如果这个形参中没有定义数组的长度,则在实参中,也不要定义数组的长度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func modify(array *[5]int) {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(*array)[0] = 10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fmt.Println("In modify(), array values:", *array)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//[10 2 3 4 5]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func main() {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array := [5]int{1, 2, 3, 4, 5}  //定义并初始化一个数组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modify(&amp;array)                 // 数组指针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fmt.Println("In main(), array values:", array)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//[10 2 3 4 5]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本节学习计划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014345" y="1845945"/>
            <a:ext cx="7266940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pointer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array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slice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切片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字典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097280" y="286385"/>
            <a:ext cx="10058400" cy="1256665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切片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数组的长度在定义之后无法再次修改；数组是值类型，每次传递都将产生一份副本。Go语言提供了数组切片（slice）来弥补数组的不足.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切片并不是数组或数组指针，它通过内部指针和相关属性引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段，以实现变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长方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案.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slice并不是真正意义上的动态数组，而是一个引用类型。slice总是指向一个底层array，slice的声明也可以像array一样，只是不需要长度.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切片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148715" y="1845945"/>
            <a:ext cx="10395585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array[0:3:5]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[low</a:t>
            </a:r>
            <a:r>
              <a:rPr lang="en-US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:high:max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low: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下标的起点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high: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下标的终点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不包括此下标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cap:max</a:t>
            </a:r>
            <a:r>
              <a:rPr lang="en-US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-low 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容量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755" y="1845945"/>
            <a:ext cx="6963410" cy="4023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切片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创建和初始化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945"/>
            <a:ext cx="10447020" cy="4408805"/>
          </a:xfrm>
        </p:spPr>
        <p:txBody>
          <a:bodyPr>
            <a:noAutofit/>
          </a:bodyPr>
          <a:lstStyle/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package main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import "fmt"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func main() {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//数组和切片的区别:数组里面的长度是一个固定的常量,数组不能修改,所以len和cap永远都是相同值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var a [5]int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fmt.Printf("len(a) = %d, cap(a) = %d\n", len(a), cap(a))  //len(a) = 5, cap(a) = 5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//切片,[]里面可以为空或者为..., 切片的长度或容量可以不固定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s := []int{}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fmt.Printf("len(s) = %d, cap(s) = %d\n", len(s), cap(s))  //len(s) = 0, cap(s) = 0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//自动推导类型,同时初始化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s1 := []int{1, 2, 3}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fmt.Printf("s1 = %d, len(s1) = %d, cap(s1) = %d\n", s1, len(s1), cap(s1)) //s1 = [1 2 3], len(s1) = 3, cap(s1) = 3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//使用make函数: 格式  make(切片类型, 切片长度, 切片容量)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s2 := make([]int, 3, 5)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fmt.Printf("s2 = %d, len(s2) = %d, cap(s2) = %d\n", s2, len(s2), cap(s2)) //s2 = [0 0 0], len(s2) = 3, cap(s2) = 5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//没有指定容量,容量和长度一样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s3 := make([]int, 3)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fmt.Printf("s3 = %d, len(s3) = %d, cap(s3) = %d\n", s3, len(s3), cap(s3)) //s3 = [0 0 0], len(s3) = 3, cap(s3) = 3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切片的截取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内容占位符 3"/>
          <p:cNvPicPr>
            <a:picLocks noChangeAspect="true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490" y="1858010"/>
            <a:ext cx="9560560" cy="3843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切片的截取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package main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import "fmt"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func main() {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array := []int{0, 1, 2, 3, 4, 5, 6, 7, 8, 9}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s1 := array[:]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fmt.Printf("s1=%d, len(s1)=[%d], cap(s1)=[%d]\n", s1, len(s1), cap(s1)) //s1=[0 1 2 3 4 5 6 7 8 9], len(s1)=[10], cap(s1)=[10]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s2 := array[1]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fmt.Printf("s2=%d\n", s2) //s2=1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 fmt.Printf("len(s2)=[%d], cap(s2)=[%d]\n", len(s2), cap(s2)) // invalid argument s2 (type int) for cap (len)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s3 := array[3:6:7]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fmt.Printf("s3=%d, len(s3)=[%d], cap(s3)=[%d]\n", s3, len(s3), cap(s3)) // s3=[3 4 5], len(s3)=[3], cap(s3)=[4]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s4 := array[:6]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fmt.Printf("s4=%d, len(s4)=[%d], cap(s4)=[%d]\n", s4, len(s4), cap(s4)) // s4=[0 1 2 3 4 5], len(s4)=[6], cap(s4)=[10]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s5 := array[3:]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fmt.Printf("s5=%d, len(s5)=[%d], cap(s5)=[%d]\n", s5, len(s5), cap(s5)) // s5=[3 4 5 6 7 8 9], len(s5)=[7], cap(s5)=[7]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切片和底层数组关系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package main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import "fmt"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func main() {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s := []int{0, 1, 2, 3, 4, 5, 6, 7, 8, 9}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s1 := s[2:5]       //[2 3 4]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s1[2] = 100        //修改切片某个元素改变底层数组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fmt.Printf("s1=%d, cap(s1)=%d\n", s1, cap(s1)) //[2 3 100]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fmt.Printf("s=%d\n", s) //[0 1 2 3 100 5 6 7 8 9]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s2 := s1[2:6] //新切片依旧指向原底层数组 [100 5 6 7]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s2[3] = 200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fmt.Printf("s2=%d, cap(s2)=%d\n", s2, cap(s2)) //[100 5 6 200]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fmt.Printf("s=%d\n", s) //[0 1 2 3 100 5 6 200 8 9]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內建函数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append函数向 slice 尾部添加数据，返回新的 slice 对象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append函数会智能</a:t>
            </a:r>
            <a:r>
              <a:rPr lang="zh-CN" altLang="en-US"/>
              <a:t>的对</a:t>
            </a:r>
            <a:r>
              <a:rPr lang="en-US" altLang="zh-CN"/>
              <a:t>底层数组的容量增长，一旦超过原底层数组容量，通常以2倍容量重新分配底层数组，并复制原来的数据.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切片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內建函数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append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Autofit/>
          </a:bodyPr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package main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import "fmt"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func main() {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s1 := []int{}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fmt.Printf("len(s1)=[%d], cap(s1)=[%d]\n", len(s1), cap(s1)) //len(s1)=[0], cap(s1)=[0]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fmt.Printf("s1=%d\n", s1) //s1=[]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s1 = append(s1, 1)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s1 = append(s1, 2)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s1 = append(s1, 3)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fmt.Printf("len(s1)=[%d], cap(s1)=[%d]\n", len(s1), cap(s1)) //len(s1)=[3], cap(s1)=[4]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fmt.Printf("s1=%d\n", s1) //s1=[1 2 3]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s2 := []int{1, 2, 3}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s2 = append(s2, 4)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s2 = append(s2, 5) //在切片的末尾加上数据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fmt.Printf("len(s2)=[%d], cap(s2)=[%d]\n", len(s2), cap(s2)) //len(s2)=[5], cap(s2)=[6]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fmt.Printf("s2=%d\n", s2) //s2=[1 2 3 4 5]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切片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內建函数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800" kern="500" dirty="0">
                <a:uFillTx/>
                <a:latin typeface="微软雅黑" charset="0"/>
                <a:ea typeface="微软雅黑" panose="020B0503020204020204" pitchFamily="34" charset="-122"/>
              </a:rPr>
              <a:t>函数 copy 在两个 slice 间复制数据，复制</a:t>
            </a:r>
            <a:r>
              <a:rPr lang="zh-CN" sz="1800" kern="500" dirty="0">
                <a:uFillTx/>
                <a:latin typeface="微软雅黑" charset="0"/>
                <a:ea typeface="微软雅黑" panose="020B0503020204020204" pitchFamily="34" charset="-122"/>
              </a:rPr>
              <a:t>长</a:t>
            </a:r>
            <a:r>
              <a:rPr sz="1800" kern="500" dirty="0">
                <a:uFillTx/>
                <a:latin typeface="微软雅黑" charset="0"/>
                <a:ea typeface="微软雅黑" panose="020B0503020204020204" pitchFamily="34" charset="-122"/>
              </a:rPr>
              <a:t>度以 len 小的为准，两个 slice 可指向同</a:t>
            </a:r>
            <a:r>
              <a:rPr lang="zh-CN" sz="1800" kern="500" dirty="0">
                <a:uFillTx/>
                <a:latin typeface="微软雅黑" charset="0"/>
                <a:ea typeface="微软雅黑" panose="020B0503020204020204" pitchFamily="34" charset="-122"/>
              </a:rPr>
              <a:t>一</a:t>
            </a:r>
            <a:r>
              <a:rPr sz="1800" kern="500" dirty="0">
                <a:uFillTx/>
                <a:latin typeface="微软雅黑" charset="0"/>
                <a:ea typeface="微软雅黑" panose="020B0503020204020204" pitchFamily="34" charset="-122"/>
              </a:rPr>
              <a:t>底层数组</a:t>
            </a:r>
            <a:r>
              <a:rPr lang="en-US" sz="1800" kern="500" dirty="0">
                <a:uFillTx/>
                <a:latin typeface="微软雅黑" charset="0"/>
                <a:ea typeface="微软雅黑" panose="020B0503020204020204" pitchFamily="34" charset="-122"/>
              </a:rPr>
              <a:t>.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package main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import "fmt"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func main() {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    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data := []int{0, 1, 2, 3, 4, 5, 6, 7, 8, 9}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s1 := data[8:] //{8, 9}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s2 := data[:5] //{0, 1, 2, 3, 4}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copy(s2, s1)   //dst:s2, src:s1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fmt.Println(s2)   //[8 9 2 3 4]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    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fmt.Println(data) //[8 9 2 3 4 5 6 7 8 9]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做函数参数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 marL="0" indent="0">
              <a:buFont typeface="Wingdings" panose="05000000000000000000" pitchFamily="2" charset="2"/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切片做函数参数时候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并不会像数组那样值传递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而是通过引用的方式传递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指针是一个代表着某个内存地址的值。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这个内存地址往往是在内存中存储的另一个变量的值的起始位置。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Go语言对指针的使用避免了C/C++语言中由于对指针的滥用而造成的安全和可靠性问题。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切片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做函数参数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945"/>
            <a:ext cx="10447020" cy="4409440"/>
          </a:xfrm>
        </p:spPr>
        <p:txBody>
          <a:bodyPr>
            <a:noAutofit/>
          </a:bodyPr>
          <a:lstStyle/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package main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import "fmt"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func test(s []int) { //切片做函数参数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s[0] = -1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for i, v := range s {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fmt.Printf("test : s[%d]=%d, ", i, v) //s[0]=-1, s[1]=1, s[2]=2, s[3]=3, s[4]=4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fmt.Println("\n")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func main() {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slice := []int{0, 1, 2, 3, 4}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test(slice)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for i, v := range slice {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fmt.Printf("main : slice[%d]=%d, ", i, v) //slice[0]=-1, slice[1]=1, slice[2]=2, slice[3]=3, slice[4]=4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fmt.Println("\n")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Go语言中的map(映射、字典)是一种内置的数据结构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它是一个无序的key—value对的集合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map格式为：map[keyType]valueType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在一个map里所有的键都是唯一的，而且必须是支持==和!=操作符的类型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切片、函数以及包含切片的结构类型这些类型由于具有引用语义，不能作为映射的键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map值可以是任意类型，没有限制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map里所有键的数据类型必须是相同的，但键和值的数据类型可以不相同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：map是无序的，我们无法决定它的返回顺序，所以，每次打印结果的顺利有可能不同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只有长度的概念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没有容量的概念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890" y="1977390"/>
            <a:ext cx="6273800" cy="4076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字典的创建和初始化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945"/>
            <a:ext cx="10447020" cy="4409440"/>
          </a:xfrm>
        </p:spPr>
        <p:txBody>
          <a:bodyPr>
            <a:noAutofit/>
          </a:bodyPr>
          <a:lstStyle/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package main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import "fmt"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func main() {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var m1 map[int]string  //只是声明一个map，没有初始化, 此为空(nil)map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fmt.Printf("m1=%d, len(m1)=%d, m1==nil?[%t]\n", m1, len(m1), m1 == nil) //m1=map[], len(m1)=0, m1==nil?[true]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//m1[1] = "mike" //err, panic: assignment to entry in nil map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//m2, m3的创建方法是等价的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m2 := map[int]string{}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m3 := make(map[int]string)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fmt.Printf("m2=%d, m3=%d\n", m2, m3) //map[] map[]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m4 := make(map[int]string, 2) //第2个参数指定长度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fmt.Printf("m4=%d, len(m4)=[%d]\n", m4, len(m4)) //m4=[map[]], len(m4)=[0]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//注意:len(m4)的值仍然为0,初始化的时候,给定长度为2,只是让编译器提前预留2个长度的大小,但此时内容为空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//如果随着数据的增加,2个长度的大小不够用的话,编译器会自动扩容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m4[1] = "aaa"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m4[2] = "bbb"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m4[3] = "ccc"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fmt.Printf("m4=%v, len(m4)=[%d]\n",m4, len(m4)) //map[1:aaa 2:bbb 3:ccc] 3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m5 := map[int]string{1:"mike", 2:"go"}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fmt.Println("m5 = ", m5) //m5 = map[1:mike 2:go]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package main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import "fmt"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func main()  {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m1 := map[int]string{1: "mike", 2: "yoyo"}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m1[1] = "xxx"   //修改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m1[3] = "lily"  //追加， go底层会自动为map分配空间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fmt.Printf("m1=%v\n", m1) //m1=map[1:xxx 2:yoyo 3:lily]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m2 := make(map[int]string, 10) //创建map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m2[0] = "aaa"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m2[1] = "bbb"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fmt.Printf("m2=%v\n", m2)           //m2=map[0:aaa 1:bbb]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fmt.Printf("m2[0]=%s, m2[1]=%s\n", m2[0], m2[1]) //m2[0]=aaa, m2[1]=bb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字典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基本操作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945"/>
            <a:ext cx="10447020" cy="4387850"/>
          </a:xfrm>
        </p:spPr>
        <p:txBody>
          <a:bodyPr>
            <a:noAutofit/>
          </a:bodyPr>
          <a:lstStyle/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package main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import "fmt"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func main()  {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m1 := map[int]string{1: "mike", 2: "yoyo"}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for k, v := range m1 {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  <a:sym typeface="+mn-ea"/>
              </a:rPr>
              <a:t>//迭代遍历1，第一个返回值是key，第二个返回值是value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	fmt.Printf("%d ----&gt; %s\n", k, v)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	//1 ----&gt; mike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	//2 ----&gt; yoyo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for k := range m1 {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  <a:sym typeface="+mn-ea"/>
              </a:rPr>
              <a:t>//迭代遍历2，第一个返回值是key，第二个返回值是value（可省略）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	fmt.Printf("%d ----&gt; %s\n", k, m1[k])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	//1 ----&gt; mike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	//2 ----&gt; yoyo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value, ok := m1[1]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  <a:sym typeface="+mn-ea"/>
              </a:rPr>
              <a:t>//判断某个key所对应的value是否存在, 第一个返回值是value(如果存在的话)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fmt.Println("value = ", value, ", ok = ", ok) //value = mike , ok = true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value2, ok2 := m1[3]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fmt.Println("value2 = ", value2, ", ok2 = ", ok2) //value2 = , ok2 = false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字典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基本操作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 marL="0" algn="l">
              <a:lnSpc>
                <a:spcPts val="640"/>
              </a:lnSpc>
              <a:spcBef>
                <a:spcPts val="600"/>
              </a:spcBef>
              <a:spcAft>
                <a:spcPts val="200"/>
              </a:spcAft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package main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spcAft>
                <a:spcPts val="200"/>
              </a:spcAft>
              <a:buSzTx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spcAft>
                <a:spcPts val="200"/>
              </a:spcAft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import "fmt"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spcAft>
                <a:spcPts val="200"/>
              </a:spcAft>
              <a:buSzTx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spcAft>
                <a:spcPts val="200"/>
              </a:spcAft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func main()  {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spcAft>
                <a:spcPts val="200"/>
              </a:spcAft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m1 := map[int]string{1: "mike", 2: "yoyo", 3: "lily"}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spcAft>
                <a:spcPts val="200"/>
              </a:spcAft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//迭代遍历1，第一个返回值是key，第二个返回值是value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spcAft>
                <a:spcPts val="200"/>
              </a:spcAft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for k, v := range m1 {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spcAft>
                <a:spcPts val="200"/>
              </a:spcAft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fmt.Printf("%d ----&gt; %s\n", k, v)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spcAft>
                <a:spcPts val="200"/>
              </a:spcAft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//1 ----&gt; mike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spcAft>
                <a:spcPts val="200"/>
              </a:spcAft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//2 ----&gt; yoyo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spcAft>
                <a:spcPts val="200"/>
              </a:spcAft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//3 ----&gt; lily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spcAft>
                <a:spcPts val="200"/>
              </a:spcAft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spcAft>
                <a:spcPts val="200"/>
              </a:spcAft>
              <a:buSzTx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spcAft>
                <a:spcPts val="200"/>
              </a:spcAft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delete(m1, 2) //删除key值为2的map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spcAft>
                <a:spcPts val="200"/>
              </a:spcAft>
              <a:buSzTx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spcAft>
                <a:spcPts val="200"/>
              </a:spcAft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for k, v := range m1 {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spcAft>
                <a:spcPts val="200"/>
              </a:spcAft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fmt.Printf("%d ----&gt; %s\n", k, v)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spcAft>
                <a:spcPts val="200"/>
              </a:spcAft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//1 ----&gt; mike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spcAft>
                <a:spcPts val="200"/>
              </a:spcAft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//3 ----&gt; lily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spcAft>
                <a:spcPts val="200"/>
              </a:spcAft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spcAft>
                <a:spcPts val="200"/>
              </a:spcAft>
              <a:buSzTx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---map做函数参数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945"/>
            <a:ext cx="10447020" cy="4408805"/>
          </a:xfrm>
        </p:spPr>
        <p:txBody>
          <a:bodyPr>
            <a:noAutofit/>
          </a:bodyPr>
          <a:lstStyle/>
          <a:p>
            <a:pPr marL="0" algn="l">
              <a:lnSpc>
                <a:spcPts val="640"/>
              </a:lnSpc>
              <a:spcBef>
                <a:spcPts val="600"/>
              </a:spcBef>
              <a:spcAft>
                <a:spcPts val="200"/>
              </a:spcAft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package main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spcAft>
                <a:spcPts val="200"/>
              </a:spcAft>
              <a:buSzTx/>
            </a:pP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spcAft>
                <a:spcPts val="200"/>
              </a:spcAft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import "fmt"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spcAft>
                <a:spcPts val="200"/>
              </a:spcAft>
              <a:buSzTx/>
            </a:pP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spcAft>
                <a:spcPts val="200"/>
              </a:spcAft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func main()  {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spcAft>
                <a:spcPts val="200"/>
              </a:spcAft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func DeleteMap(m map[int]string, key int) {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spcAft>
                <a:spcPts val="200"/>
              </a:spcAft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	delete(m, key) //删除key值为2的map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spcAft>
                <a:spcPts val="200"/>
              </a:spcAft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	for k, v := range m {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spcAft>
                <a:spcPts val="200"/>
              </a:spcAft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		fmt.Printf("len(m)=%d, %d ----&gt; %s\n", len(m), k, v)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spcAft>
                <a:spcPts val="200"/>
              </a:spcAft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		//len(m)=2, 1 ----&gt; mike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spcAft>
                <a:spcPts val="200"/>
              </a:spcAft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		//len(m)=2, 3 ----&gt; lily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spcAft>
                <a:spcPts val="200"/>
              </a:spcAft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	}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spcAft>
                <a:spcPts val="200"/>
              </a:spcAft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}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spcAft>
                <a:spcPts val="200"/>
              </a:spcAft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spcAft>
                <a:spcPts val="200"/>
              </a:spcAft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func main() {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spcAft>
                <a:spcPts val="200"/>
              </a:spcAft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	m := map[int]string{1: "mike", 2: "yoyo", 3: "lily"}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spcAft>
                <a:spcPts val="200"/>
              </a:spcAft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	DeleteMap(m, 2) //删除key值为2的map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spcAft>
                <a:spcPts val="200"/>
              </a:spcAft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	for k, v := range m {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spcAft>
                <a:spcPts val="200"/>
              </a:spcAft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		fmt.Printf("len(m)=%d, %d ----&gt; %s\n", len(m), k, v)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spcAft>
                <a:spcPts val="200"/>
              </a:spcAft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		//len(m)=2, 1 ----&gt; mike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spcAft>
                <a:spcPts val="200"/>
              </a:spcAft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		//len(m)=2, 3 ----&gt; lily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spcAft>
                <a:spcPts val="200"/>
              </a:spcAft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	}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spcAft>
                <a:spcPts val="200"/>
              </a:spcAft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}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spcAft>
                <a:spcPts val="200"/>
              </a:spcAft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将不同类型的数据组合成一个有机的整体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结构体是一种聚合的数据类型，它是由一系列具有相同类型或不同类型的数据构成的数据集合。每个数据称为结构体的成员。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55" y="2194560"/>
            <a:ext cx="7524750" cy="2771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普通结构体变量初始化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package main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import "fmt"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type Student struct {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id		int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name		string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sex		byte //字符类型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age		int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func main()  {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//顺序初始化,每个成员都必须初始化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var st1 Student = Student{1, "go", 'm', 22} //st1={1 go 109 22}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fmt.Printf("st1=%v\n", st1)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//指定成员初始化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st2 := Student{name:"go", age:22}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fmt.Printf("st2=%v\n", st2) //st2={0 go 0 22} 未初始化的变量变成0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---基本操作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指针在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中也会有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但不会像在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C/C++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中使用的那么广泛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默认值为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:nil,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 “&amp;” 取变量地址， “*” 通过指针访问目标对象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指针运算，不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“-&gt;” 运算符，直接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“.” 访问目标成员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结构体指针变量初始化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1097280" y="1845945"/>
            <a:ext cx="10058400" cy="4408170"/>
          </a:xfrm>
        </p:spPr>
        <p:txBody>
          <a:bodyPr>
            <a:normAutofit/>
          </a:bodyPr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package main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import "fmt"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type Student struct {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id		int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name		string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sex		byte //字符类型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age		int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func main()  {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//顺序初始化,每个成员都必须初始化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var p_st1 *Student = &amp;Student{1, "go", 'm', 22} //p_st1={1 go 109 22}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fmt.Printf("*p_st1=%v\n", *p_st1)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//指定成员初始化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p_st2 := &amp;Student{name:"go", age:22}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fmt.Printf("p_str2 type is %T\n", p_st2) //p_str2 type is *main.Student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fmt.Printf("p_st2=%v\n", *p_st2) //p_st2={0 go 0 22} 未初始化的变量变成0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lang="en-US"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普通结构体变量成员使用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1097280" y="1845945"/>
            <a:ext cx="10058400" cy="4408805"/>
          </a:xfrm>
        </p:spPr>
        <p:txBody>
          <a:bodyPr>
            <a:normAutofit fontScale="25000"/>
          </a:bodyPr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4800"/>
              <a:t>pa</a:t>
            </a:r>
            <a:r>
              <a:rPr lang="en-US" sz="4800" kern="500" dirty="0">
                <a:uFillTx/>
                <a:latin typeface="微软雅黑" charset="0"/>
                <a:ea typeface="微软雅黑" panose="020B0503020204020204" pitchFamily="34" charset="-122"/>
              </a:rPr>
              <a:t>ckage main</a:t>
            </a:r>
            <a:endParaRPr lang="en-US" sz="48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lang="en-US" sz="48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4800" kern="500" dirty="0">
                <a:uFillTx/>
                <a:latin typeface="微软雅黑" charset="0"/>
                <a:ea typeface="微软雅黑" panose="020B0503020204020204" pitchFamily="34" charset="-122"/>
              </a:rPr>
              <a:t>import "fmt"</a:t>
            </a:r>
            <a:endParaRPr lang="en-US" sz="48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lang="en-US" sz="48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4800" kern="500" dirty="0">
                <a:uFillTx/>
                <a:latin typeface="微软雅黑" charset="0"/>
                <a:ea typeface="微软雅黑" panose="020B0503020204020204" pitchFamily="34" charset="-122"/>
              </a:rPr>
              <a:t>type Student struct {</a:t>
            </a:r>
            <a:endParaRPr lang="en-US" sz="48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4800" kern="500" dirty="0">
                <a:uFillTx/>
                <a:latin typeface="微软雅黑" charset="0"/>
                <a:ea typeface="微软雅黑" panose="020B0503020204020204" pitchFamily="34" charset="-122"/>
              </a:rPr>
              <a:t>	id		int</a:t>
            </a:r>
            <a:endParaRPr lang="en-US" sz="48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4800" kern="500" dirty="0">
                <a:uFillTx/>
                <a:latin typeface="微软雅黑" charset="0"/>
                <a:ea typeface="微软雅黑" panose="020B0503020204020204" pitchFamily="34" charset="-122"/>
              </a:rPr>
              <a:t>	name		string</a:t>
            </a:r>
            <a:endParaRPr lang="en-US" sz="48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4800" kern="500" dirty="0">
                <a:uFillTx/>
                <a:latin typeface="微软雅黑" charset="0"/>
                <a:ea typeface="微软雅黑" panose="020B0503020204020204" pitchFamily="34" charset="-122"/>
              </a:rPr>
              <a:t>	sex		byte //字符类型</a:t>
            </a:r>
            <a:endParaRPr lang="en-US" sz="48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4800" kern="500" dirty="0">
                <a:uFillTx/>
                <a:latin typeface="微软雅黑" charset="0"/>
                <a:ea typeface="微软雅黑" panose="020B0503020204020204" pitchFamily="34" charset="-122"/>
              </a:rPr>
              <a:t>	age		int</a:t>
            </a:r>
            <a:endParaRPr lang="en-US" sz="48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48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lang="en-US" sz="48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lang="en-US" sz="48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4800" kern="500" dirty="0">
                <a:uFillTx/>
                <a:latin typeface="微软雅黑" charset="0"/>
                <a:ea typeface="微软雅黑" panose="020B0503020204020204" pitchFamily="34" charset="-122"/>
              </a:rPr>
              <a:t>func main()  {</a:t>
            </a:r>
            <a:endParaRPr lang="en-US" sz="48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4800" kern="500" dirty="0">
                <a:uFillTx/>
                <a:latin typeface="微软雅黑" charset="0"/>
                <a:ea typeface="微软雅黑" panose="020B0503020204020204" pitchFamily="34" charset="-122"/>
              </a:rPr>
              <a:t>	var s1 Student = Student{1, "mike", 'm', 18}</a:t>
            </a:r>
            <a:endParaRPr lang="en-US" sz="48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4800" kern="500" dirty="0">
                <a:uFillTx/>
                <a:latin typeface="微软雅黑" charset="0"/>
                <a:ea typeface="微软雅黑" panose="020B0503020204020204" pitchFamily="34" charset="-122"/>
              </a:rPr>
              <a:t>                    </a:t>
            </a:r>
            <a:r>
              <a:rPr lang="en-US" sz="4800" kern="500" dirty="0">
                <a:uFillTx/>
                <a:latin typeface="微软雅黑" charset="0"/>
                <a:ea typeface="微软雅黑" panose="020B0503020204020204" pitchFamily="34" charset="-122"/>
                <a:sym typeface="+mn-ea"/>
              </a:rPr>
              <a:t>//id = 1, name = mike, sex = m, age = 18</a:t>
            </a:r>
            <a:endParaRPr lang="en-US" sz="48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48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fmt.Printf("id = %d, name = %s, sex = %c, age = %d\n", s1.id, s1.name, s1.sex, s1.age) </a:t>
            </a:r>
            <a:endParaRPr lang="en-US" sz="48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4800" kern="500" dirty="0">
                <a:uFillTx/>
                <a:latin typeface="微软雅黑" charset="0"/>
                <a:ea typeface="微软雅黑" panose="020B0503020204020204" pitchFamily="34" charset="-122"/>
              </a:rPr>
              <a:t> </a:t>
            </a:r>
            <a:endParaRPr lang="en-US" sz="48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4800" kern="500" dirty="0">
                <a:uFillTx/>
                <a:latin typeface="微软雅黑" charset="0"/>
                <a:ea typeface="微软雅黑" panose="020B0503020204020204" pitchFamily="34" charset="-122"/>
              </a:rPr>
              <a:t>	//2、成员变量赋值</a:t>
            </a:r>
            <a:endParaRPr lang="en-US" sz="48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4800" kern="500" dirty="0">
                <a:uFillTx/>
                <a:latin typeface="微软雅黑" charset="0"/>
                <a:ea typeface="微软雅黑" panose="020B0503020204020204" pitchFamily="34" charset="-122"/>
              </a:rPr>
              <a:t>	var s2 Student</a:t>
            </a:r>
            <a:endParaRPr lang="en-US" sz="48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4800" kern="500" dirty="0">
                <a:uFillTx/>
                <a:latin typeface="微软雅黑" charset="0"/>
                <a:ea typeface="微软雅黑" panose="020B0503020204020204" pitchFamily="34" charset="-122"/>
              </a:rPr>
              <a:t>	s2.id = 2</a:t>
            </a:r>
            <a:endParaRPr lang="en-US" sz="48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4800" kern="500" dirty="0">
                <a:uFillTx/>
                <a:latin typeface="微软雅黑" charset="0"/>
                <a:ea typeface="微软雅黑" panose="020B0503020204020204" pitchFamily="34" charset="-122"/>
              </a:rPr>
              <a:t>	s2.name = "yoyo"</a:t>
            </a:r>
            <a:endParaRPr lang="en-US" sz="48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4800" kern="500" dirty="0">
                <a:uFillTx/>
                <a:latin typeface="微软雅黑" charset="0"/>
                <a:ea typeface="微软雅黑" panose="020B0503020204020204" pitchFamily="34" charset="-122"/>
              </a:rPr>
              <a:t>	s2.sex = 'f'</a:t>
            </a:r>
            <a:endParaRPr lang="en-US" sz="48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4800" kern="500" dirty="0">
                <a:uFillTx/>
                <a:latin typeface="微软雅黑" charset="0"/>
                <a:ea typeface="微软雅黑" panose="020B0503020204020204" pitchFamily="34" charset="-122"/>
              </a:rPr>
              <a:t>	s2.age = 16</a:t>
            </a:r>
            <a:endParaRPr lang="en-US" sz="48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48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fmt.Printf("s2=%v\n", s2) //s2={2 yoyo 102 16}</a:t>
            </a:r>
            <a:endParaRPr lang="en-US" sz="48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en-US" sz="48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lang="en-US" sz="4800" kern="500" dirty="0">
              <a:uFillTx/>
              <a:latin typeface="微软雅黑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结构体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指针结构体变量成员使用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1097280" y="1845945"/>
            <a:ext cx="10058400" cy="4408805"/>
          </a:xfrm>
        </p:spPr>
        <p:txBody>
          <a:bodyPr>
            <a:normAutofit fontScale="25000"/>
          </a:bodyPr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4800"/>
              <a:t>package main</a:t>
            </a:r>
            <a:endParaRPr lang="zh-CN" altLang="en-US" sz="48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4800"/>
              <a:t>import "fmt"</a:t>
            </a:r>
            <a:endParaRPr lang="zh-CN" altLang="en-US" sz="48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4800"/>
              <a:t>type Student struct {</a:t>
            </a:r>
            <a:endParaRPr lang="zh-CN" altLang="en-US" sz="48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4800"/>
              <a:t>	id		int</a:t>
            </a:r>
            <a:endParaRPr lang="zh-CN" altLang="en-US" sz="48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4800"/>
              <a:t>	name	</a:t>
            </a:r>
            <a:r>
              <a:rPr lang="" altLang="zh-CN" sz="4800"/>
              <a:t>	</a:t>
            </a:r>
            <a:r>
              <a:rPr lang="zh-CN" altLang="en-US" sz="4800"/>
              <a:t>string</a:t>
            </a:r>
            <a:endParaRPr lang="zh-CN" altLang="en-US" sz="48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4800"/>
              <a:t>	sex		byte //字符类型</a:t>
            </a:r>
            <a:endParaRPr lang="zh-CN" altLang="en-US" sz="48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4800"/>
              <a:t>	age		int</a:t>
            </a:r>
            <a:endParaRPr lang="zh-CN" altLang="en-US" sz="48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4800"/>
              <a:t>}</a:t>
            </a:r>
            <a:endParaRPr lang="zh-CN" altLang="en-US" sz="48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4800"/>
              <a:t>func main()  {</a:t>
            </a:r>
            <a:endParaRPr lang="zh-CN" altLang="en-US" sz="48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4800"/>
              <a:t>	//3、先分配空间，再赋值</a:t>
            </a:r>
            <a:endParaRPr lang="zh-CN" altLang="en-US" sz="48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4800"/>
              <a:t>   </a:t>
            </a:r>
            <a:r>
              <a:rPr lang="" altLang="zh-CN" sz="4800"/>
              <a:t>	</a:t>
            </a:r>
            <a:r>
              <a:rPr lang="zh-CN" altLang="en-US" sz="4800"/>
              <a:t>s3 := new(Student)</a:t>
            </a:r>
            <a:endParaRPr lang="zh-CN" altLang="en-US" sz="48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4800"/>
              <a:t>    </a:t>
            </a:r>
            <a:r>
              <a:rPr lang="" altLang="zh-CN" sz="4800"/>
              <a:t>	</a:t>
            </a:r>
            <a:r>
              <a:rPr lang="zh-CN" altLang="en-US" sz="4800"/>
              <a:t>s3.id = 3</a:t>
            </a:r>
            <a:endParaRPr lang="zh-CN" altLang="en-US" sz="48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4800"/>
              <a:t>   </a:t>
            </a:r>
            <a:r>
              <a:rPr lang="" altLang="zh-CN" sz="4800"/>
              <a:t>	</a:t>
            </a:r>
            <a:r>
              <a:rPr lang="zh-CN" altLang="en-US" sz="4800"/>
              <a:t>s3.name = "xxx"</a:t>
            </a:r>
            <a:endParaRPr lang="zh-CN" altLang="en-US" sz="48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4800"/>
              <a:t>   </a:t>
            </a:r>
            <a:r>
              <a:rPr lang="" altLang="zh-CN" sz="4800"/>
              <a:t>	</a:t>
            </a:r>
            <a:r>
              <a:rPr lang="zh-CN" altLang="en-US" sz="4800"/>
              <a:t>fmt.Printf("s3=%v\n",s3) //s3=&amp;{3 xxx 0 0}</a:t>
            </a:r>
            <a:endParaRPr lang="zh-CN" altLang="en-US" sz="48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4800"/>
              <a:t>   </a:t>
            </a:r>
            <a:r>
              <a:rPr lang="" altLang="zh-CN" sz="4800"/>
              <a:t>	</a:t>
            </a:r>
            <a:r>
              <a:rPr lang="zh-CN" altLang="en-US" sz="4800"/>
              <a:t>//4、普通变量和指针变量类型打印</a:t>
            </a:r>
            <a:endParaRPr lang="zh-CN" altLang="en-US" sz="48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4800"/>
              <a:t>    </a:t>
            </a:r>
            <a:r>
              <a:rPr lang="" altLang="zh-CN" sz="4800"/>
              <a:t>	</a:t>
            </a:r>
            <a:r>
              <a:rPr lang="zh-CN" altLang="en-US" sz="4800"/>
              <a:t>var s4 Student = Student{4, "yyy", 'm', 18}</a:t>
            </a:r>
            <a:endParaRPr lang="zh-CN" altLang="en-US" sz="48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4800"/>
              <a:t>    </a:t>
            </a:r>
            <a:r>
              <a:rPr lang="" altLang="zh-CN" sz="4800"/>
              <a:t>	</a:t>
            </a:r>
            <a:r>
              <a:rPr lang="zh-CN" altLang="en-US" sz="4800"/>
              <a:t>fmt.Printf("s4 = %v, &amp;s4 = %v\n", s4, &amp;s4) //s4 = {4 yyy 109 18}, &amp;s4 = &amp;{4 yyy 109 18}</a:t>
            </a:r>
            <a:endParaRPr lang="zh-CN" altLang="en-US" sz="48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lang="zh-CN" altLang="en-US" sz="48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4800"/>
              <a:t>    </a:t>
            </a:r>
            <a:r>
              <a:rPr lang="" altLang="zh-CN" sz="4800"/>
              <a:t>	</a:t>
            </a:r>
            <a:r>
              <a:rPr lang="zh-CN" altLang="en-US" sz="4800"/>
              <a:t>var p *Student = &amp;s4</a:t>
            </a:r>
            <a:endParaRPr lang="zh-CN" altLang="en-US" sz="48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4800"/>
              <a:t>    </a:t>
            </a:r>
            <a:r>
              <a:rPr lang="" altLang="zh-CN" sz="4800"/>
              <a:t>	</a:t>
            </a:r>
            <a:r>
              <a:rPr lang="zh-CN" altLang="en-US" sz="4800"/>
              <a:t>//p.成员 和(*p).成员 操作是等价的</a:t>
            </a:r>
            <a:endParaRPr lang="zh-CN" altLang="en-US" sz="48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4800"/>
              <a:t>    </a:t>
            </a:r>
            <a:r>
              <a:rPr lang="" altLang="zh-CN" sz="4800"/>
              <a:t>	</a:t>
            </a:r>
            <a:r>
              <a:rPr lang="zh-CN" altLang="en-US" sz="4800"/>
              <a:t>p.id = 5</a:t>
            </a:r>
            <a:endParaRPr lang="zh-CN" altLang="en-US" sz="48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4800"/>
              <a:t>    </a:t>
            </a:r>
            <a:r>
              <a:rPr lang="" altLang="zh-CN" sz="4800"/>
              <a:t>	</a:t>
            </a:r>
            <a:r>
              <a:rPr lang="zh-CN" altLang="en-US" sz="4800"/>
              <a:t>(*p).name = "zzz"</a:t>
            </a:r>
            <a:endParaRPr lang="zh-CN" altLang="en-US" sz="48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4800"/>
              <a:t>    </a:t>
            </a:r>
            <a:r>
              <a:rPr lang="" altLang="zh-CN" sz="4800"/>
              <a:t>	</a:t>
            </a:r>
            <a:r>
              <a:rPr lang="zh-CN" altLang="en-US" sz="4800"/>
              <a:t>fmt.Printf("p=%v, *p=%v, s4=%v\n", p, *p, s4) //p=&amp;{5 zzz 109 18}, *p={5 zzz 109 18}, s4={5 zzz 109 18}</a:t>
            </a:r>
            <a:endParaRPr lang="zh-CN" altLang="en-US" sz="48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4800"/>
              <a:t>}</a:t>
            </a:r>
            <a:endParaRPr lang="zh-CN" altLang="en-US"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结构体的比较</a:t>
            </a:r>
            <a:endParaRPr lang="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1097280" y="1845945"/>
            <a:ext cx="10058400" cy="4408805"/>
          </a:xfrm>
        </p:spPr>
        <p:txBody>
          <a:bodyPr>
            <a:normAutofit/>
          </a:bodyPr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lang="zh-CN" altLang="en-US" sz="14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1400"/>
              <a:t>如果结构体的全部成员都是可以比较的，那么结构体也是可以比较的，那样的话两个结构体将可以使用 == 或 != 运算符进</a:t>
            </a:r>
            <a:endParaRPr lang="zh-CN" altLang="en-US" sz="14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1400"/>
              <a:t>行比较，但不支持 &gt; 或 &lt; </a:t>
            </a:r>
            <a:r>
              <a:rPr lang="en-US" altLang="zh-CN" sz="1400"/>
              <a:t>.</a:t>
            </a:r>
            <a:endParaRPr lang="zh-CN" altLang="en-US" sz="14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lang="zh-CN" altLang="en-US" sz="14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lang="zh-CN" altLang="en-US" sz="14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1400"/>
              <a:t>package main</a:t>
            </a:r>
            <a:endParaRPr lang="zh-CN" altLang="en-US" sz="14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lang="zh-CN" altLang="en-US" sz="14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1400"/>
              <a:t>import "fmt"</a:t>
            </a:r>
            <a:endParaRPr lang="zh-CN" altLang="en-US" sz="14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lang="zh-CN" altLang="en-US" sz="14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1400"/>
              <a:t>type Student struct {</a:t>
            </a:r>
            <a:endParaRPr lang="zh-CN" altLang="en-US" sz="14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1400"/>
              <a:t>	id		int</a:t>
            </a:r>
            <a:endParaRPr lang="zh-CN" altLang="en-US" sz="14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1400"/>
              <a:t>	name	</a:t>
            </a:r>
            <a:r>
              <a:rPr lang="en-US" altLang="zh-CN" sz="1400"/>
              <a:t>	</a:t>
            </a:r>
            <a:r>
              <a:rPr lang="zh-CN" altLang="en-US" sz="1400"/>
              <a:t>string</a:t>
            </a:r>
            <a:endParaRPr lang="zh-CN" altLang="en-US" sz="14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1400"/>
              <a:t>	sex		byte //字符类型</a:t>
            </a:r>
            <a:endParaRPr lang="zh-CN" altLang="en-US" sz="14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1400"/>
              <a:t>	age		int</a:t>
            </a:r>
            <a:endParaRPr lang="zh-CN" altLang="en-US" sz="14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1400"/>
              <a:t>}</a:t>
            </a:r>
            <a:endParaRPr lang="zh-CN" altLang="en-US" sz="14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lang="zh-CN" altLang="en-US" sz="14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1400"/>
              <a:t>func main()  {</a:t>
            </a:r>
            <a:endParaRPr lang="zh-CN" altLang="en-US" sz="14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1400"/>
              <a:t>	s1 := Student{1, "mike", 'm', 18}</a:t>
            </a:r>
            <a:endParaRPr lang="zh-CN" altLang="en-US" sz="14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1400"/>
              <a:t>    </a:t>
            </a:r>
            <a:r>
              <a:rPr lang="en-US" altLang="zh-CN" sz="1400"/>
              <a:t>	</a:t>
            </a:r>
            <a:r>
              <a:rPr lang="zh-CN" altLang="en-US" sz="1400"/>
              <a:t>s2 := Student{1, "mike", 'm', 18}</a:t>
            </a:r>
            <a:endParaRPr lang="zh-CN" altLang="en-US" sz="14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lang="zh-CN" altLang="en-US" sz="14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1400"/>
              <a:t>   </a:t>
            </a:r>
            <a:r>
              <a:rPr lang="en-US" altLang="zh-CN" sz="1400"/>
              <a:t>	</a:t>
            </a:r>
            <a:r>
              <a:rPr lang="zh-CN" altLang="en-US" sz="1400"/>
              <a:t>fmt.Println("s1 == s2", s1 == s2) </a:t>
            </a:r>
            <a:r>
              <a:rPr lang="en-US" altLang="zh-CN" sz="1400"/>
              <a:t>	</a:t>
            </a:r>
            <a:r>
              <a:rPr lang="zh-CN" altLang="en-US" sz="1400"/>
              <a:t>//s1 == s2 true</a:t>
            </a:r>
            <a:endParaRPr lang="zh-CN" altLang="en-US" sz="14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1400"/>
              <a:t>    </a:t>
            </a:r>
            <a:r>
              <a:rPr lang="en-US" altLang="zh-CN" sz="1400"/>
              <a:t>	</a:t>
            </a:r>
            <a:r>
              <a:rPr lang="zh-CN" altLang="en-US" sz="1400"/>
              <a:t>fmt.Println("s1 != s2", s1 != s2) </a:t>
            </a:r>
            <a:r>
              <a:rPr lang="en-US" altLang="zh-CN" sz="1400"/>
              <a:t>	</a:t>
            </a:r>
            <a:r>
              <a:rPr lang="zh-CN" altLang="en-US" sz="1400"/>
              <a:t>//s1 != s2 false</a:t>
            </a:r>
            <a:endParaRPr lang="zh-CN" altLang="en-US" sz="14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1400"/>
              <a:t>}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结构体作为函数参数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值传递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/>
          <p:nvPr>
            <p:ph idx="1"/>
          </p:nvPr>
        </p:nvSpPr>
        <p:spPr>
          <a:xfrm>
            <a:off x="1097280" y="1845945"/>
            <a:ext cx="10058400" cy="4276090"/>
          </a:xfrm>
        </p:spPr>
        <p:txBody>
          <a:bodyPr>
            <a:normAutofit/>
          </a:bodyPr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1400"/>
              <a:t>package main</a:t>
            </a:r>
            <a:endParaRPr lang="zh-CN" altLang="en-US" sz="14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lang="zh-CN" altLang="en-US" sz="14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1400"/>
              <a:t>import "fmt"</a:t>
            </a:r>
            <a:endParaRPr lang="zh-CN" altLang="en-US" sz="14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lang="zh-CN" altLang="en-US" sz="14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1400"/>
              <a:t>type Student struct {</a:t>
            </a:r>
            <a:endParaRPr lang="zh-CN" altLang="en-US" sz="14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1400"/>
              <a:t>	id		int</a:t>
            </a:r>
            <a:endParaRPr lang="zh-CN" altLang="en-US" sz="14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1400"/>
              <a:t>	name	</a:t>
            </a:r>
            <a:r>
              <a:rPr lang="en-US" altLang="zh-CN" sz="1400"/>
              <a:t>	</a:t>
            </a:r>
            <a:r>
              <a:rPr lang="zh-CN" altLang="en-US" sz="1400"/>
              <a:t>string</a:t>
            </a:r>
            <a:endParaRPr lang="zh-CN" altLang="en-US" sz="14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1400"/>
              <a:t>	sex		byte //字符类型</a:t>
            </a:r>
            <a:endParaRPr lang="zh-CN" altLang="en-US" sz="14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1400"/>
              <a:t>	age		int</a:t>
            </a:r>
            <a:endParaRPr lang="zh-CN" altLang="en-US" sz="14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1400"/>
              <a:t>}</a:t>
            </a:r>
            <a:endParaRPr lang="zh-CN" altLang="en-US" sz="14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lang="zh-CN" altLang="en-US" sz="14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1400"/>
              <a:t>func printStudentValue(tmp Student) {</a:t>
            </a:r>
            <a:endParaRPr lang="zh-CN" altLang="en-US" sz="14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1400"/>
              <a:t>    </a:t>
            </a:r>
            <a:r>
              <a:rPr lang="en-US" altLang="zh-CN" sz="1400"/>
              <a:t>	</a:t>
            </a:r>
            <a:r>
              <a:rPr lang="zh-CN" altLang="en-US" sz="1400"/>
              <a:t>tmp.id = 250</a:t>
            </a:r>
            <a:endParaRPr lang="zh-CN" altLang="en-US" sz="14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1400"/>
              <a:t>    </a:t>
            </a:r>
            <a:r>
              <a:rPr lang="en-US" altLang="zh-CN" sz="1400"/>
              <a:t>	</a:t>
            </a:r>
            <a:r>
              <a:rPr lang="zh-CN" altLang="en-US" sz="1400"/>
              <a:t>fmt.Println("printStudentValue tmp = ", tmp) //printStudentValue tmp =  {250 mike 109 18}</a:t>
            </a:r>
            <a:endParaRPr lang="zh-CN" altLang="en-US" sz="14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1400"/>
              <a:t>}</a:t>
            </a:r>
            <a:endParaRPr lang="zh-CN" altLang="en-US" sz="14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lang="zh-CN" altLang="en-US" sz="14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1400"/>
              <a:t>func main() {</a:t>
            </a:r>
            <a:endParaRPr lang="zh-CN" altLang="en-US" sz="14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1400"/>
              <a:t>	st := Student{1, "mike", 'm', 18}</a:t>
            </a:r>
            <a:endParaRPr lang="zh-CN" altLang="en-US" sz="14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lang="zh-CN" altLang="en-US" sz="14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1400"/>
              <a:t>    </a:t>
            </a:r>
            <a:r>
              <a:rPr lang="en-US" altLang="zh-CN" sz="1400"/>
              <a:t>	</a:t>
            </a:r>
            <a:r>
              <a:rPr lang="zh-CN" altLang="en-US" sz="1400"/>
              <a:t>printStudentValue(st)        	//值传递，形参的修改不会影响到实参</a:t>
            </a:r>
            <a:endParaRPr lang="zh-CN" altLang="en-US" sz="14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1400"/>
              <a:t>    </a:t>
            </a:r>
            <a:r>
              <a:rPr lang="en-US" altLang="zh-CN" sz="1400"/>
              <a:t>	</a:t>
            </a:r>
            <a:r>
              <a:rPr lang="zh-CN" altLang="en-US" sz="1400"/>
              <a:t>fmt.Println("main st = ", st) 	//main st =  {1 mike 109 18}</a:t>
            </a:r>
            <a:endParaRPr lang="zh-CN" altLang="en-US" sz="14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1400"/>
              <a:t>}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结构体作为函数参数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指针传递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 fontScale="25000"/>
          </a:bodyPr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4800"/>
              <a:t>package main</a:t>
            </a:r>
            <a:endParaRPr lang="zh-CN" altLang="en-US" sz="48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lang="zh-CN" altLang="en-US" sz="48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4800"/>
              <a:t>import "fmt"</a:t>
            </a:r>
            <a:endParaRPr lang="zh-CN" altLang="en-US" sz="48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lang="zh-CN" altLang="en-US" sz="48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4800"/>
              <a:t>type Student struct {</a:t>
            </a:r>
            <a:endParaRPr lang="zh-CN" altLang="en-US" sz="48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4800"/>
              <a:t>	id		int</a:t>
            </a:r>
            <a:endParaRPr lang="zh-CN" altLang="en-US" sz="48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4800"/>
              <a:t>	name	</a:t>
            </a:r>
            <a:r>
              <a:rPr lang="en-US" altLang="zh-CN" sz="4800"/>
              <a:t>	</a:t>
            </a:r>
            <a:r>
              <a:rPr lang="zh-CN" altLang="en-US" sz="4800"/>
              <a:t>string</a:t>
            </a:r>
            <a:endParaRPr lang="zh-CN" altLang="en-US" sz="48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4800"/>
              <a:t>	sex		byte //字符类型</a:t>
            </a:r>
            <a:endParaRPr lang="zh-CN" altLang="en-US" sz="48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4800"/>
              <a:t>	age		int</a:t>
            </a:r>
            <a:endParaRPr lang="zh-CN" altLang="en-US" sz="48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4800"/>
              <a:t>}</a:t>
            </a:r>
            <a:endParaRPr lang="zh-CN" altLang="en-US" sz="48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lang="zh-CN" altLang="en-US" sz="48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4800"/>
              <a:t>func printStudentPointer(p *Student) {</a:t>
            </a:r>
            <a:endParaRPr lang="zh-CN" altLang="en-US" sz="48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4800"/>
              <a:t>    </a:t>
            </a:r>
            <a:r>
              <a:rPr lang="en-US" altLang="zh-CN" sz="4800"/>
              <a:t>	</a:t>
            </a:r>
            <a:r>
              <a:rPr lang="zh-CN" altLang="en-US" sz="4800"/>
              <a:t>p.id = 250</a:t>
            </a:r>
            <a:endParaRPr lang="zh-CN" altLang="en-US" sz="48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4800"/>
              <a:t>    </a:t>
            </a:r>
            <a:r>
              <a:rPr lang="en-US" altLang="zh-CN" sz="4800"/>
              <a:t>	</a:t>
            </a:r>
            <a:r>
              <a:rPr lang="zh-CN" altLang="en-US" sz="4800"/>
              <a:t>fmt.Println("printStudentPointer p = ", p) //printStudentPointer p =  &amp;{250 mike 109 18}</a:t>
            </a:r>
            <a:endParaRPr lang="zh-CN" altLang="en-US" sz="48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4800"/>
              <a:t>}</a:t>
            </a:r>
            <a:endParaRPr lang="zh-CN" altLang="en-US" sz="48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lang="zh-CN" altLang="en-US" sz="48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4800"/>
              <a:t>func main() {</a:t>
            </a:r>
            <a:endParaRPr lang="zh-CN" altLang="en-US" sz="48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4800"/>
              <a:t>    </a:t>
            </a:r>
            <a:r>
              <a:rPr lang="en-US" altLang="zh-CN" sz="4800"/>
              <a:t>	</a:t>
            </a:r>
            <a:r>
              <a:rPr lang="zh-CN" altLang="en-US" sz="4800"/>
              <a:t>st1 := Student{1, "mike", 'm', 18}</a:t>
            </a:r>
            <a:endParaRPr lang="zh-CN" altLang="en-US" sz="48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endParaRPr lang="zh-CN" altLang="en-US" sz="48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4800"/>
              <a:t>    </a:t>
            </a:r>
            <a:r>
              <a:rPr lang="en-US" altLang="zh-CN" sz="4800"/>
              <a:t>	</a:t>
            </a:r>
            <a:r>
              <a:rPr lang="zh-CN" altLang="en-US" sz="4800"/>
              <a:t>printStudentPointer(&amp;st1)     	//引用(地址)传递，形参的修改会影响到实参</a:t>
            </a:r>
            <a:endParaRPr lang="zh-CN" altLang="en-US" sz="48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4800"/>
              <a:t>    </a:t>
            </a:r>
            <a:r>
              <a:rPr lang="en-US" altLang="zh-CN" sz="4800"/>
              <a:t>	</a:t>
            </a:r>
            <a:r>
              <a:rPr lang="zh-CN" altLang="en-US" sz="4800"/>
              <a:t>fmt.Println("main st1 = ", st1) //main st1 =  {250 mike 109 18}</a:t>
            </a:r>
            <a:endParaRPr lang="zh-CN" altLang="en-US" sz="4800"/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</a:pPr>
            <a:r>
              <a:rPr lang="zh-CN" altLang="en-US" sz="4800"/>
              <a:t>}</a:t>
            </a:r>
            <a:endParaRPr lang="zh-CN" altLang="en-US"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结构体可见性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具体的使用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参见代码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810" y="2478405"/>
            <a:ext cx="2861945" cy="1621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1"/>
          <p:cNvSpPr txBox="true"/>
          <p:nvPr/>
        </p:nvSpPr>
        <p:spPr>
          <a:xfrm>
            <a:off x="1195055" y="1483089"/>
            <a:ext cx="9144000" cy="23876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---基本操作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945"/>
            <a:ext cx="10447020" cy="4149725"/>
          </a:xfrm>
        </p:spPr>
        <p:txBody>
          <a:bodyPr>
            <a:noAutofit/>
          </a:bodyPr>
          <a:lstStyle/>
          <a:p>
            <a:pPr marL="0" indent="0" fontAlgn="auto">
              <a:lnSpc>
                <a:spcPts val="64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sz="1200" kern="5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0"/>
                <a:ea typeface="微软雅黑" panose="020B0503020204020204" pitchFamily="34" charset="-122"/>
              </a:rPr>
              <a:t>package main</a:t>
            </a:r>
            <a:endParaRPr sz="1200" kern="5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fontAlgn="auto">
              <a:lnSpc>
                <a:spcPts val="64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sz="1200" kern="5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fontAlgn="auto">
              <a:lnSpc>
                <a:spcPts val="64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sz="1200" kern="5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0"/>
                <a:ea typeface="微软雅黑" panose="020B0503020204020204" pitchFamily="34" charset="-122"/>
              </a:rPr>
              <a:t>import "fmt"</a:t>
            </a:r>
            <a:endParaRPr sz="1200" kern="5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fontAlgn="auto">
              <a:lnSpc>
                <a:spcPts val="64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sz="1200" kern="5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fontAlgn="auto">
              <a:lnSpc>
                <a:spcPts val="64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sz="1200" kern="5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0"/>
                <a:ea typeface="微软雅黑" panose="020B0503020204020204" pitchFamily="34" charset="-122"/>
              </a:rPr>
              <a:t>func main()  {</a:t>
            </a:r>
            <a:endParaRPr sz="1200" kern="5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fontAlgn="auto">
              <a:lnSpc>
                <a:spcPts val="64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sz="1200" kern="5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0"/>
                <a:ea typeface="微软雅黑" panose="020B0503020204020204" pitchFamily="34" charset="-122"/>
              </a:rPr>
              <a:t>	var a int = 10</a:t>
            </a:r>
            <a:endParaRPr sz="1200" kern="5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fontAlgn="auto">
              <a:lnSpc>
                <a:spcPts val="64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sz="1200" kern="5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0"/>
                <a:ea typeface="微软雅黑" panose="020B0503020204020204" pitchFamily="34" charset="-122"/>
              </a:rPr>
              <a:t>	fmt.Printf("a = %d\n", a)   //变量的内存中的值</a:t>
            </a:r>
            <a:endParaRPr sz="1200" kern="5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fontAlgn="auto">
              <a:lnSpc>
                <a:spcPts val="64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sz="1200" kern="5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0"/>
                <a:ea typeface="微软雅黑" panose="020B0503020204020204" pitchFamily="34" charset="-122"/>
              </a:rPr>
              <a:t>	fmt.Printf("a = %p\n", &amp;a)	//变量的地址</a:t>
            </a:r>
            <a:endParaRPr sz="1200" kern="5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fontAlgn="auto">
              <a:lnSpc>
                <a:spcPts val="64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sz="1200" kern="5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algn="l" fontAlgn="auto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var p *int		//定义一个变量p,类型为 *int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algn="l" fontAlgn="auto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p = &amp;a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algn="l" fontAlgn="auto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fmt.Printf("p = %p, a = %p\n", p, &amp;a)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algn="l" fontAlgn="auto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*p = 100   //a = 100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algn="l" fontAlgn="auto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fmt.Printf("*p = %d, a = %d\n", *p, a)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algn="l" fontAlgn="auto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algn="l" fontAlgn="auto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var p_null *int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algn="l" fontAlgn="auto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fmt.Println("p_null = ", p_null)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algn="l" fontAlgn="auto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 p_null = NULL    错误写法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indent="0" algn="l">
              <a:lnSpc>
                <a:spcPct val="10000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p_null = nil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 *p_null = 100   指针p没有合法指向,写法错误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---new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表达式new(T)将创建一个T类型的匿名变量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所做的是为T类型的新值分配并清零一块内存空间，然后将这块内存空间的地址作为结果返回，而这个结果就是指向这个新的T类型值的指针值，返回的指针类型为*T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我们只需使用new()函数，无需担心其内存的生命周期或怎样将其删除，因为Go语言的内存管理系统(GC)会帮我们打理一切。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---new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24355"/>
            <a:ext cx="10447020" cy="4430395"/>
          </a:xfrm>
        </p:spPr>
        <p:txBody>
          <a:bodyPr>
            <a:noAutofit/>
          </a:bodyPr>
          <a:lstStyle/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package main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import "fmt"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func main() {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var p *int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p = new(int)    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  <a:sym typeface="+mn-ea"/>
              </a:rPr>
              <a:t>//类似于C语言中的动态分配内存空间    不需要关心申请完内存之后的释放问题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fmt.Printf("*p = %d\n", *p)    //*p默认值为0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*p = 100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fmt.Printf("*p = %d\n", *p)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q := new(int)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*q = 200	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fmt.Printf("*q = %d\n", *q)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指针做函数参数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945"/>
            <a:ext cx="10447020" cy="440944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2"/>
          <p:cNvSpPr>
            <a:spLocks noGrp="true"/>
          </p:cNvSpPr>
          <p:nvPr/>
        </p:nvSpPr>
        <p:spPr>
          <a:xfrm>
            <a:off x="1097280" y="1824355"/>
            <a:ext cx="10447020" cy="443039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package main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import "fmt"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func swap01(a, b int) {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a, b = b, a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    </a:t>
            </a:r>
            <a:r>
              <a:rPr lang="en-US" sz="1200" kern="500" dirty="0">
                <a:uFillTx/>
                <a:latin typeface="微软雅黑" charset="0"/>
                <a:ea typeface="微软雅黑" panose="020B0503020204020204" pitchFamily="34" charset="-122"/>
              </a:rPr>
              <a:t>	</a:t>
            </a: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fmt.Printf("swap01: a = %d, b = %d\n", a, b)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func swap02(x, y *int) {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*x, *y = *y, *x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fmt.Printf("swap02: x = %d, y = %d\n", *x, *y)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func main() {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a, b := 10, 20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//交换两个变量的值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swap01(a, b) //值传递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fmt.Printf("main swap01: a = %d, b = %d\n", a, b)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swap02(&amp;a, &amp;b) //地址传递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	fmt.Printf("main swap02: a = %d, b = %d\n", a, b)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  <a:p>
            <a:pPr marL="0" algn="l">
              <a:lnSpc>
                <a:spcPts val="640"/>
              </a:lnSpc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sz="1200" kern="500" dirty="0">
                <a:uFillTx/>
                <a:latin typeface="微软雅黑" charset="0"/>
                <a:ea typeface="微软雅黑" panose="020B0503020204020204" pitchFamily="34" charset="-122"/>
              </a:rPr>
              <a:t>}</a:t>
            </a:r>
            <a:endParaRPr sz="1200" kern="500" dirty="0">
              <a:uFillTx/>
              <a:latin typeface="微软雅黑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数组是指一系列同一类型数据的集合</a:t>
            </a: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数组中包含的每个数据被称为数组元素（element）</a:t>
            </a: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一个数组包含的元素个数被称为数组的长度</a:t>
            </a: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数组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度必须是常量，且是类型的组成部分. [2]int 和 [3]int 是不同类型.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3091993" y="6363061"/>
            <a:ext cx="575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新一代网络安全领军者</a:t>
            </a:r>
            <a:endParaRPr lang="en-US" altLang="zh-CN" sz="14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LEADER IN NEXT GENERATION CYBERSECURITY</a:t>
            </a:r>
            <a:endParaRPr lang="zh-CN" altLang="en-US" sz="1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73842" y="79375"/>
            <a:ext cx="2189570" cy="163657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E1B191-8799-42CE-95E8-BAC3C396D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天体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true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true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true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true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true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true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16408</Words>
  <Application>WPS 演示</Application>
  <PresentationFormat>宽屏</PresentationFormat>
  <Paragraphs>1012</Paragraphs>
  <Slides>47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64" baseType="lpstr">
      <vt:lpstr>Arial</vt:lpstr>
      <vt:lpstr>宋体</vt:lpstr>
      <vt:lpstr>Wingdings</vt:lpstr>
      <vt:lpstr>Arial</vt:lpstr>
      <vt:lpstr>DejaVu Sans</vt:lpstr>
      <vt:lpstr>Calibri</vt:lpstr>
      <vt:lpstr>微软雅黑</vt:lpstr>
      <vt:lpstr>Droid Sans Fallback</vt:lpstr>
      <vt:lpstr>微软雅黑</vt:lpstr>
      <vt:lpstr>宋体</vt:lpstr>
      <vt:lpstr>Arial Unicode MS</vt:lpstr>
      <vt:lpstr>Calibri Light</vt:lpstr>
      <vt:lpstr>aakar</vt:lpstr>
      <vt:lpstr>Abyssinica SIL</vt:lpstr>
      <vt:lpstr>AR PL UKai CN</vt:lpstr>
      <vt:lpstr>天体</vt:lpstr>
      <vt:lpstr>回顾</vt:lpstr>
      <vt:lpstr>Go语言</vt:lpstr>
      <vt:lpstr>本节学习计划</vt:lpstr>
      <vt:lpstr>指针</vt:lpstr>
      <vt:lpstr>指针---基本操作</vt:lpstr>
      <vt:lpstr>指针---基本操作</vt:lpstr>
      <vt:lpstr>指针---new函数</vt:lpstr>
      <vt:lpstr>指针---new函数</vt:lpstr>
      <vt:lpstr>指针---指针做函数参数</vt:lpstr>
      <vt:lpstr>数组</vt:lpstr>
      <vt:lpstr>数组---注意事项</vt:lpstr>
      <vt:lpstr>数组---基本操作</vt:lpstr>
      <vt:lpstr>数组---基本操作</vt:lpstr>
      <vt:lpstr>数组---一维数组初始化</vt:lpstr>
      <vt:lpstr>数组---二维数组初始化</vt:lpstr>
      <vt:lpstr>数组---数组的比较和赋值</vt:lpstr>
      <vt:lpstr>数组---函数间传递数组</vt:lpstr>
      <vt:lpstr>数组---函数间传递数组(C++)</vt:lpstr>
      <vt:lpstr>数组---函数间传递数组(值传递)</vt:lpstr>
      <vt:lpstr>数组---函数间传递数组(数组指针)</vt:lpstr>
      <vt:lpstr>切片</vt:lpstr>
      <vt:lpstr>切片</vt:lpstr>
      <vt:lpstr>切片---创建和初始化</vt:lpstr>
      <vt:lpstr>切片---切片的截取</vt:lpstr>
      <vt:lpstr>切片---切片的截取</vt:lpstr>
      <vt:lpstr>切片---切片和底层数组关系</vt:lpstr>
      <vt:lpstr>切片---內建函数append</vt:lpstr>
      <vt:lpstr>切片---內建函数append</vt:lpstr>
      <vt:lpstr>切片---內建函数copy</vt:lpstr>
      <vt:lpstr>切片---做函数参数</vt:lpstr>
      <vt:lpstr>切片---做函数参数</vt:lpstr>
      <vt:lpstr>字典</vt:lpstr>
      <vt:lpstr>字典</vt:lpstr>
      <vt:lpstr>字典---字典的创建和初始化</vt:lpstr>
      <vt:lpstr>字典---基本操作(赋值)</vt:lpstr>
      <vt:lpstr>字典---基本操作(遍历)</vt:lpstr>
      <vt:lpstr>字典---基本操作(删除)</vt:lpstr>
      <vt:lpstr>字典---map做函数参数</vt:lpstr>
      <vt:lpstr>结构体</vt:lpstr>
      <vt:lpstr>结构体---普通结构体变量初始化</vt:lpstr>
      <vt:lpstr>结构体---结构体指针变量初始化</vt:lpstr>
      <vt:lpstr>结构体---普通结构体变量成员使用</vt:lpstr>
      <vt:lpstr>结构体---指针结构体变量成员使用</vt:lpstr>
      <vt:lpstr>位运算符</vt:lpstr>
      <vt:lpstr>赋值运算符</vt:lpstr>
      <vt:lpstr>其他运算符</vt:lpstr>
      <vt:lpstr>运算符优先级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Go语言</dc:title>
  <dc:creator>pc</dc:creator>
  <cp:lastModifiedBy>jun</cp:lastModifiedBy>
  <cp:revision>167</cp:revision>
  <dcterms:created xsi:type="dcterms:W3CDTF">2021-02-24T15:31:03Z</dcterms:created>
  <dcterms:modified xsi:type="dcterms:W3CDTF">2021-02-24T15:31:03Z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2052-11.1.0.9615</vt:lpwstr>
  </property>
</Properties>
</file>