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59" r:id="rId2"/>
    <p:sldId id="260" r:id="rId3"/>
  </p:sldIdLst>
  <p:sldSz cx="31261050" cy="17584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2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5" d="100"/>
          <a:sy n="25" d="100"/>
        </p:scale>
        <p:origin x="95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07631" y="2877874"/>
            <a:ext cx="23445788" cy="6122094"/>
          </a:xfrm>
        </p:spPr>
        <p:txBody>
          <a:bodyPr anchor="b"/>
          <a:lstStyle>
            <a:lvl1pPr algn="ctr">
              <a:defRPr sz="1538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07631" y="9236059"/>
            <a:ext cx="23445788" cy="4245573"/>
          </a:xfrm>
        </p:spPr>
        <p:txBody>
          <a:bodyPr/>
          <a:lstStyle>
            <a:lvl1pPr marL="0" indent="0" algn="ctr">
              <a:buNone/>
              <a:defRPr sz="6154"/>
            </a:lvl1pPr>
            <a:lvl2pPr marL="1172307" indent="0" algn="ctr">
              <a:buNone/>
              <a:defRPr sz="5128"/>
            </a:lvl2pPr>
            <a:lvl3pPr marL="2344613" indent="0" algn="ctr">
              <a:buNone/>
              <a:defRPr sz="4615"/>
            </a:lvl3pPr>
            <a:lvl4pPr marL="3516920" indent="0" algn="ctr">
              <a:buNone/>
              <a:defRPr sz="4103"/>
            </a:lvl4pPr>
            <a:lvl5pPr marL="4689226" indent="0" algn="ctr">
              <a:buNone/>
              <a:defRPr sz="4103"/>
            </a:lvl5pPr>
            <a:lvl6pPr marL="5861533" indent="0" algn="ctr">
              <a:buNone/>
              <a:defRPr sz="4103"/>
            </a:lvl6pPr>
            <a:lvl7pPr marL="7033839" indent="0" algn="ctr">
              <a:buNone/>
              <a:defRPr sz="4103"/>
            </a:lvl7pPr>
            <a:lvl8pPr marL="8206146" indent="0" algn="ctr">
              <a:buNone/>
              <a:defRPr sz="4103"/>
            </a:lvl8pPr>
            <a:lvl9pPr marL="9378452" indent="0" algn="ctr">
              <a:buNone/>
              <a:defRPr sz="410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A426-80F6-4FC1-86F6-48F7CBCC50A6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9287B-9A65-4F58-BE31-91C7DA6FDB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096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A426-80F6-4FC1-86F6-48F7CBCC50A6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9287B-9A65-4F58-BE31-91C7DA6FDB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376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371189" y="936224"/>
            <a:ext cx="6740664" cy="1490225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49197" y="936224"/>
            <a:ext cx="19831229" cy="1490225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A426-80F6-4FC1-86F6-48F7CBCC50A6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9287B-9A65-4F58-BE31-91C7DA6FDB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751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A426-80F6-4FC1-86F6-48F7CBCC50A6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9287B-9A65-4F58-BE31-91C7DA6FDB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563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2915" y="4383976"/>
            <a:ext cx="26962656" cy="7314761"/>
          </a:xfrm>
        </p:spPr>
        <p:txBody>
          <a:bodyPr anchor="b"/>
          <a:lstStyle>
            <a:lvl1pPr>
              <a:defRPr sz="1538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2915" y="11767937"/>
            <a:ext cx="26962656" cy="3846660"/>
          </a:xfrm>
        </p:spPr>
        <p:txBody>
          <a:bodyPr/>
          <a:lstStyle>
            <a:lvl1pPr marL="0" indent="0">
              <a:buNone/>
              <a:defRPr sz="6154">
                <a:solidFill>
                  <a:schemeClr val="tx1">
                    <a:tint val="75000"/>
                  </a:schemeClr>
                </a:solidFill>
              </a:defRPr>
            </a:lvl1pPr>
            <a:lvl2pPr marL="1172307" indent="0">
              <a:buNone/>
              <a:defRPr sz="5128">
                <a:solidFill>
                  <a:schemeClr val="tx1">
                    <a:tint val="75000"/>
                  </a:schemeClr>
                </a:solidFill>
              </a:defRPr>
            </a:lvl2pPr>
            <a:lvl3pPr marL="2344613" indent="0">
              <a:buNone/>
              <a:defRPr sz="4615">
                <a:solidFill>
                  <a:schemeClr val="tx1">
                    <a:tint val="75000"/>
                  </a:schemeClr>
                </a:solidFill>
              </a:defRPr>
            </a:lvl3pPr>
            <a:lvl4pPr marL="3516920" indent="0">
              <a:buNone/>
              <a:defRPr sz="4103">
                <a:solidFill>
                  <a:schemeClr val="tx1">
                    <a:tint val="75000"/>
                  </a:schemeClr>
                </a:solidFill>
              </a:defRPr>
            </a:lvl4pPr>
            <a:lvl5pPr marL="4689226" indent="0">
              <a:buNone/>
              <a:defRPr sz="4103">
                <a:solidFill>
                  <a:schemeClr val="tx1">
                    <a:tint val="75000"/>
                  </a:schemeClr>
                </a:solidFill>
              </a:defRPr>
            </a:lvl5pPr>
            <a:lvl6pPr marL="5861533" indent="0">
              <a:buNone/>
              <a:defRPr sz="4103">
                <a:solidFill>
                  <a:schemeClr val="tx1">
                    <a:tint val="75000"/>
                  </a:schemeClr>
                </a:solidFill>
              </a:defRPr>
            </a:lvl6pPr>
            <a:lvl7pPr marL="7033839" indent="0">
              <a:buNone/>
              <a:defRPr sz="4103">
                <a:solidFill>
                  <a:schemeClr val="tx1">
                    <a:tint val="75000"/>
                  </a:schemeClr>
                </a:solidFill>
              </a:defRPr>
            </a:lvl7pPr>
            <a:lvl8pPr marL="8206146" indent="0">
              <a:buNone/>
              <a:defRPr sz="4103">
                <a:solidFill>
                  <a:schemeClr val="tx1">
                    <a:tint val="75000"/>
                  </a:schemeClr>
                </a:solidFill>
              </a:defRPr>
            </a:lvl8pPr>
            <a:lvl9pPr marL="9378452" indent="0">
              <a:buNone/>
              <a:defRPr sz="41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A426-80F6-4FC1-86F6-48F7CBCC50A6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9287B-9A65-4F58-BE31-91C7DA6FDB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647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49197" y="4681122"/>
            <a:ext cx="13285946" cy="111573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25907" y="4681122"/>
            <a:ext cx="13285946" cy="111573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A426-80F6-4FC1-86F6-48F7CBCC50A6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9287B-9A65-4F58-BE31-91C7DA6FDB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125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3269" y="936226"/>
            <a:ext cx="26962656" cy="339890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53270" y="4310704"/>
            <a:ext cx="13224888" cy="2112610"/>
          </a:xfrm>
        </p:spPr>
        <p:txBody>
          <a:bodyPr anchor="b"/>
          <a:lstStyle>
            <a:lvl1pPr marL="0" indent="0">
              <a:buNone/>
              <a:defRPr sz="6154" b="1"/>
            </a:lvl1pPr>
            <a:lvl2pPr marL="1172307" indent="0">
              <a:buNone/>
              <a:defRPr sz="5128" b="1"/>
            </a:lvl2pPr>
            <a:lvl3pPr marL="2344613" indent="0">
              <a:buNone/>
              <a:defRPr sz="4615" b="1"/>
            </a:lvl3pPr>
            <a:lvl4pPr marL="3516920" indent="0">
              <a:buNone/>
              <a:defRPr sz="4103" b="1"/>
            </a:lvl4pPr>
            <a:lvl5pPr marL="4689226" indent="0">
              <a:buNone/>
              <a:defRPr sz="4103" b="1"/>
            </a:lvl5pPr>
            <a:lvl6pPr marL="5861533" indent="0">
              <a:buNone/>
              <a:defRPr sz="4103" b="1"/>
            </a:lvl6pPr>
            <a:lvl7pPr marL="7033839" indent="0">
              <a:buNone/>
              <a:defRPr sz="4103" b="1"/>
            </a:lvl7pPr>
            <a:lvl8pPr marL="8206146" indent="0">
              <a:buNone/>
              <a:defRPr sz="4103" b="1"/>
            </a:lvl8pPr>
            <a:lvl9pPr marL="9378452" indent="0">
              <a:buNone/>
              <a:defRPr sz="410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53270" y="6423314"/>
            <a:ext cx="13224888" cy="944772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825907" y="4310704"/>
            <a:ext cx="13290018" cy="2112610"/>
          </a:xfrm>
        </p:spPr>
        <p:txBody>
          <a:bodyPr anchor="b"/>
          <a:lstStyle>
            <a:lvl1pPr marL="0" indent="0">
              <a:buNone/>
              <a:defRPr sz="6154" b="1"/>
            </a:lvl1pPr>
            <a:lvl2pPr marL="1172307" indent="0">
              <a:buNone/>
              <a:defRPr sz="5128" b="1"/>
            </a:lvl2pPr>
            <a:lvl3pPr marL="2344613" indent="0">
              <a:buNone/>
              <a:defRPr sz="4615" b="1"/>
            </a:lvl3pPr>
            <a:lvl4pPr marL="3516920" indent="0">
              <a:buNone/>
              <a:defRPr sz="4103" b="1"/>
            </a:lvl4pPr>
            <a:lvl5pPr marL="4689226" indent="0">
              <a:buNone/>
              <a:defRPr sz="4103" b="1"/>
            </a:lvl5pPr>
            <a:lvl6pPr marL="5861533" indent="0">
              <a:buNone/>
              <a:defRPr sz="4103" b="1"/>
            </a:lvl6pPr>
            <a:lvl7pPr marL="7033839" indent="0">
              <a:buNone/>
              <a:defRPr sz="4103" b="1"/>
            </a:lvl7pPr>
            <a:lvl8pPr marL="8206146" indent="0">
              <a:buNone/>
              <a:defRPr sz="4103" b="1"/>
            </a:lvl8pPr>
            <a:lvl9pPr marL="9378452" indent="0">
              <a:buNone/>
              <a:defRPr sz="410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825907" y="6423314"/>
            <a:ext cx="13290018" cy="944772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A426-80F6-4FC1-86F6-48F7CBCC50A6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9287B-9A65-4F58-BE31-91C7DA6FDB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88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A426-80F6-4FC1-86F6-48F7CBCC50A6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9287B-9A65-4F58-BE31-91C7DA6FDB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74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A426-80F6-4FC1-86F6-48F7CBCC50A6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9287B-9A65-4F58-BE31-91C7DA6FDB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547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3270" y="1172316"/>
            <a:ext cx="10082501" cy="4103106"/>
          </a:xfrm>
        </p:spPr>
        <p:txBody>
          <a:bodyPr anchor="b"/>
          <a:lstStyle>
            <a:lvl1pPr>
              <a:defRPr sz="820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90018" y="2531878"/>
            <a:ext cx="15825907" cy="12496561"/>
          </a:xfrm>
        </p:spPr>
        <p:txBody>
          <a:bodyPr/>
          <a:lstStyle>
            <a:lvl1pPr>
              <a:defRPr sz="8205"/>
            </a:lvl1pPr>
            <a:lvl2pPr>
              <a:defRPr sz="7179"/>
            </a:lvl2pPr>
            <a:lvl3pPr>
              <a:defRPr sz="6154"/>
            </a:lvl3pPr>
            <a:lvl4pPr>
              <a:defRPr sz="5128"/>
            </a:lvl4pPr>
            <a:lvl5pPr>
              <a:defRPr sz="5128"/>
            </a:lvl5pPr>
            <a:lvl6pPr>
              <a:defRPr sz="5128"/>
            </a:lvl6pPr>
            <a:lvl7pPr>
              <a:defRPr sz="5128"/>
            </a:lvl7pPr>
            <a:lvl8pPr>
              <a:defRPr sz="5128"/>
            </a:lvl8pPr>
            <a:lvl9pPr>
              <a:defRPr sz="512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3270" y="5275421"/>
            <a:ext cx="10082501" cy="9773371"/>
          </a:xfrm>
        </p:spPr>
        <p:txBody>
          <a:bodyPr/>
          <a:lstStyle>
            <a:lvl1pPr marL="0" indent="0">
              <a:buNone/>
              <a:defRPr sz="4103"/>
            </a:lvl1pPr>
            <a:lvl2pPr marL="1172307" indent="0">
              <a:buNone/>
              <a:defRPr sz="3590"/>
            </a:lvl2pPr>
            <a:lvl3pPr marL="2344613" indent="0">
              <a:buNone/>
              <a:defRPr sz="3077"/>
            </a:lvl3pPr>
            <a:lvl4pPr marL="3516920" indent="0">
              <a:buNone/>
              <a:defRPr sz="2564"/>
            </a:lvl4pPr>
            <a:lvl5pPr marL="4689226" indent="0">
              <a:buNone/>
              <a:defRPr sz="2564"/>
            </a:lvl5pPr>
            <a:lvl6pPr marL="5861533" indent="0">
              <a:buNone/>
              <a:defRPr sz="2564"/>
            </a:lvl6pPr>
            <a:lvl7pPr marL="7033839" indent="0">
              <a:buNone/>
              <a:defRPr sz="2564"/>
            </a:lvl7pPr>
            <a:lvl8pPr marL="8206146" indent="0">
              <a:buNone/>
              <a:defRPr sz="2564"/>
            </a:lvl8pPr>
            <a:lvl9pPr marL="9378452" indent="0">
              <a:buNone/>
              <a:defRPr sz="256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A426-80F6-4FC1-86F6-48F7CBCC50A6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9287B-9A65-4F58-BE31-91C7DA6FDB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135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3270" y="1172316"/>
            <a:ext cx="10082501" cy="4103106"/>
          </a:xfrm>
        </p:spPr>
        <p:txBody>
          <a:bodyPr anchor="b"/>
          <a:lstStyle>
            <a:lvl1pPr>
              <a:defRPr sz="820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290018" y="2531878"/>
            <a:ext cx="15825907" cy="12496561"/>
          </a:xfrm>
        </p:spPr>
        <p:txBody>
          <a:bodyPr anchor="t"/>
          <a:lstStyle>
            <a:lvl1pPr marL="0" indent="0">
              <a:buNone/>
              <a:defRPr sz="8205"/>
            </a:lvl1pPr>
            <a:lvl2pPr marL="1172307" indent="0">
              <a:buNone/>
              <a:defRPr sz="7179"/>
            </a:lvl2pPr>
            <a:lvl3pPr marL="2344613" indent="0">
              <a:buNone/>
              <a:defRPr sz="6154"/>
            </a:lvl3pPr>
            <a:lvl4pPr marL="3516920" indent="0">
              <a:buNone/>
              <a:defRPr sz="5128"/>
            </a:lvl4pPr>
            <a:lvl5pPr marL="4689226" indent="0">
              <a:buNone/>
              <a:defRPr sz="5128"/>
            </a:lvl5pPr>
            <a:lvl6pPr marL="5861533" indent="0">
              <a:buNone/>
              <a:defRPr sz="5128"/>
            </a:lvl6pPr>
            <a:lvl7pPr marL="7033839" indent="0">
              <a:buNone/>
              <a:defRPr sz="5128"/>
            </a:lvl7pPr>
            <a:lvl8pPr marL="8206146" indent="0">
              <a:buNone/>
              <a:defRPr sz="5128"/>
            </a:lvl8pPr>
            <a:lvl9pPr marL="9378452" indent="0">
              <a:buNone/>
              <a:defRPr sz="5128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3270" y="5275421"/>
            <a:ext cx="10082501" cy="9773371"/>
          </a:xfrm>
        </p:spPr>
        <p:txBody>
          <a:bodyPr/>
          <a:lstStyle>
            <a:lvl1pPr marL="0" indent="0">
              <a:buNone/>
              <a:defRPr sz="4103"/>
            </a:lvl1pPr>
            <a:lvl2pPr marL="1172307" indent="0">
              <a:buNone/>
              <a:defRPr sz="3590"/>
            </a:lvl2pPr>
            <a:lvl3pPr marL="2344613" indent="0">
              <a:buNone/>
              <a:defRPr sz="3077"/>
            </a:lvl3pPr>
            <a:lvl4pPr marL="3516920" indent="0">
              <a:buNone/>
              <a:defRPr sz="2564"/>
            </a:lvl4pPr>
            <a:lvl5pPr marL="4689226" indent="0">
              <a:buNone/>
              <a:defRPr sz="2564"/>
            </a:lvl5pPr>
            <a:lvl6pPr marL="5861533" indent="0">
              <a:buNone/>
              <a:defRPr sz="2564"/>
            </a:lvl6pPr>
            <a:lvl7pPr marL="7033839" indent="0">
              <a:buNone/>
              <a:defRPr sz="2564"/>
            </a:lvl7pPr>
            <a:lvl8pPr marL="8206146" indent="0">
              <a:buNone/>
              <a:defRPr sz="2564"/>
            </a:lvl8pPr>
            <a:lvl9pPr marL="9378452" indent="0">
              <a:buNone/>
              <a:defRPr sz="256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A426-80F6-4FC1-86F6-48F7CBCC50A6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9287B-9A65-4F58-BE31-91C7DA6FDB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97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49197" y="936226"/>
            <a:ext cx="26962656" cy="33989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9197" y="4681122"/>
            <a:ext cx="26962656" cy="11157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49197" y="16298449"/>
            <a:ext cx="7033736" cy="936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8A426-80F6-4FC1-86F6-48F7CBCC50A6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55223" y="16298449"/>
            <a:ext cx="10550604" cy="936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078117" y="16298449"/>
            <a:ext cx="7033736" cy="936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9287B-9A65-4F58-BE31-91C7DA6FDB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639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344613" rtl="0" eaLnBrk="1" latinLnBrk="0" hangingPunct="1">
        <a:lnSpc>
          <a:spcPct val="90000"/>
        </a:lnSpc>
        <a:spcBef>
          <a:spcPct val="0"/>
        </a:spcBef>
        <a:buNone/>
        <a:defRPr sz="1128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86153" indent="-586153" algn="l" defTabSz="2344613" rtl="0" eaLnBrk="1" latinLnBrk="0" hangingPunct="1">
        <a:lnSpc>
          <a:spcPct val="90000"/>
        </a:lnSpc>
        <a:spcBef>
          <a:spcPts val="2564"/>
        </a:spcBef>
        <a:buFont typeface="Arial" panose="020B0604020202020204" pitchFamily="34" charset="0"/>
        <a:buChar char="•"/>
        <a:defRPr sz="7179" kern="1200">
          <a:solidFill>
            <a:schemeClr val="tx1"/>
          </a:solidFill>
          <a:latin typeface="+mn-lt"/>
          <a:ea typeface="+mn-ea"/>
          <a:cs typeface="+mn-cs"/>
        </a:defRPr>
      </a:lvl1pPr>
      <a:lvl2pPr marL="1758460" indent="-586153" algn="l" defTabSz="2344613" rtl="0" eaLnBrk="1" latinLnBrk="0" hangingPunct="1">
        <a:lnSpc>
          <a:spcPct val="90000"/>
        </a:lnSpc>
        <a:spcBef>
          <a:spcPts val="1282"/>
        </a:spcBef>
        <a:buFont typeface="Arial" panose="020B0604020202020204" pitchFamily="34" charset="0"/>
        <a:buChar char="•"/>
        <a:defRPr sz="6154" kern="1200">
          <a:solidFill>
            <a:schemeClr val="tx1"/>
          </a:solidFill>
          <a:latin typeface="+mn-lt"/>
          <a:ea typeface="+mn-ea"/>
          <a:cs typeface="+mn-cs"/>
        </a:defRPr>
      </a:lvl2pPr>
      <a:lvl3pPr marL="2930766" indent="-586153" algn="l" defTabSz="2344613" rtl="0" eaLnBrk="1" latinLnBrk="0" hangingPunct="1">
        <a:lnSpc>
          <a:spcPct val="90000"/>
        </a:lnSpc>
        <a:spcBef>
          <a:spcPts val="1282"/>
        </a:spcBef>
        <a:buFont typeface="Arial" panose="020B0604020202020204" pitchFamily="34" charset="0"/>
        <a:buChar char="•"/>
        <a:defRPr sz="5128" kern="1200">
          <a:solidFill>
            <a:schemeClr val="tx1"/>
          </a:solidFill>
          <a:latin typeface="+mn-lt"/>
          <a:ea typeface="+mn-ea"/>
          <a:cs typeface="+mn-cs"/>
        </a:defRPr>
      </a:lvl3pPr>
      <a:lvl4pPr marL="4103073" indent="-586153" algn="l" defTabSz="2344613" rtl="0" eaLnBrk="1" latinLnBrk="0" hangingPunct="1">
        <a:lnSpc>
          <a:spcPct val="90000"/>
        </a:lnSpc>
        <a:spcBef>
          <a:spcPts val="1282"/>
        </a:spcBef>
        <a:buFont typeface="Arial" panose="020B0604020202020204" pitchFamily="34" charset="0"/>
        <a:buChar char="•"/>
        <a:defRPr sz="4615" kern="1200">
          <a:solidFill>
            <a:schemeClr val="tx1"/>
          </a:solidFill>
          <a:latin typeface="+mn-lt"/>
          <a:ea typeface="+mn-ea"/>
          <a:cs typeface="+mn-cs"/>
        </a:defRPr>
      </a:lvl4pPr>
      <a:lvl5pPr marL="5275379" indent="-586153" algn="l" defTabSz="2344613" rtl="0" eaLnBrk="1" latinLnBrk="0" hangingPunct="1">
        <a:lnSpc>
          <a:spcPct val="90000"/>
        </a:lnSpc>
        <a:spcBef>
          <a:spcPts val="1282"/>
        </a:spcBef>
        <a:buFont typeface="Arial" panose="020B0604020202020204" pitchFamily="34" charset="0"/>
        <a:buChar char="•"/>
        <a:defRPr sz="4615" kern="1200">
          <a:solidFill>
            <a:schemeClr val="tx1"/>
          </a:solidFill>
          <a:latin typeface="+mn-lt"/>
          <a:ea typeface="+mn-ea"/>
          <a:cs typeface="+mn-cs"/>
        </a:defRPr>
      </a:lvl5pPr>
      <a:lvl6pPr marL="6447686" indent="-586153" algn="l" defTabSz="2344613" rtl="0" eaLnBrk="1" latinLnBrk="0" hangingPunct="1">
        <a:lnSpc>
          <a:spcPct val="90000"/>
        </a:lnSpc>
        <a:spcBef>
          <a:spcPts val="1282"/>
        </a:spcBef>
        <a:buFont typeface="Arial" panose="020B0604020202020204" pitchFamily="34" charset="0"/>
        <a:buChar char="•"/>
        <a:defRPr sz="4615" kern="1200">
          <a:solidFill>
            <a:schemeClr val="tx1"/>
          </a:solidFill>
          <a:latin typeface="+mn-lt"/>
          <a:ea typeface="+mn-ea"/>
          <a:cs typeface="+mn-cs"/>
        </a:defRPr>
      </a:lvl6pPr>
      <a:lvl7pPr marL="7619992" indent="-586153" algn="l" defTabSz="2344613" rtl="0" eaLnBrk="1" latinLnBrk="0" hangingPunct="1">
        <a:lnSpc>
          <a:spcPct val="90000"/>
        </a:lnSpc>
        <a:spcBef>
          <a:spcPts val="1282"/>
        </a:spcBef>
        <a:buFont typeface="Arial" panose="020B0604020202020204" pitchFamily="34" charset="0"/>
        <a:buChar char="•"/>
        <a:defRPr sz="4615" kern="1200">
          <a:solidFill>
            <a:schemeClr val="tx1"/>
          </a:solidFill>
          <a:latin typeface="+mn-lt"/>
          <a:ea typeface="+mn-ea"/>
          <a:cs typeface="+mn-cs"/>
        </a:defRPr>
      </a:lvl7pPr>
      <a:lvl8pPr marL="8792299" indent="-586153" algn="l" defTabSz="2344613" rtl="0" eaLnBrk="1" latinLnBrk="0" hangingPunct="1">
        <a:lnSpc>
          <a:spcPct val="90000"/>
        </a:lnSpc>
        <a:spcBef>
          <a:spcPts val="1282"/>
        </a:spcBef>
        <a:buFont typeface="Arial" panose="020B0604020202020204" pitchFamily="34" charset="0"/>
        <a:buChar char="•"/>
        <a:defRPr sz="4615" kern="1200">
          <a:solidFill>
            <a:schemeClr val="tx1"/>
          </a:solidFill>
          <a:latin typeface="+mn-lt"/>
          <a:ea typeface="+mn-ea"/>
          <a:cs typeface="+mn-cs"/>
        </a:defRPr>
      </a:lvl8pPr>
      <a:lvl9pPr marL="9964605" indent="-586153" algn="l" defTabSz="2344613" rtl="0" eaLnBrk="1" latinLnBrk="0" hangingPunct="1">
        <a:lnSpc>
          <a:spcPct val="90000"/>
        </a:lnSpc>
        <a:spcBef>
          <a:spcPts val="1282"/>
        </a:spcBef>
        <a:buFont typeface="Arial" panose="020B0604020202020204" pitchFamily="34" charset="0"/>
        <a:buChar char="•"/>
        <a:defRPr sz="46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44613" rtl="0" eaLnBrk="1" latinLnBrk="0" hangingPunct="1">
        <a:defRPr sz="4615" kern="1200">
          <a:solidFill>
            <a:schemeClr val="tx1"/>
          </a:solidFill>
          <a:latin typeface="+mn-lt"/>
          <a:ea typeface="+mn-ea"/>
          <a:cs typeface="+mn-cs"/>
        </a:defRPr>
      </a:lvl1pPr>
      <a:lvl2pPr marL="1172307" algn="l" defTabSz="2344613" rtl="0" eaLnBrk="1" latinLnBrk="0" hangingPunct="1">
        <a:defRPr sz="4615" kern="1200">
          <a:solidFill>
            <a:schemeClr val="tx1"/>
          </a:solidFill>
          <a:latin typeface="+mn-lt"/>
          <a:ea typeface="+mn-ea"/>
          <a:cs typeface="+mn-cs"/>
        </a:defRPr>
      </a:lvl2pPr>
      <a:lvl3pPr marL="2344613" algn="l" defTabSz="2344613" rtl="0" eaLnBrk="1" latinLnBrk="0" hangingPunct="1">
        <a:defRPr sz="4615" kern="1200">
          <a:solidFill>
            <a:schemeClr val="tx1"/>
          </a:solidFill>
          <a:latin typeface="+mn-lt"/>
          <a:ea typeface="+mn-ea"/>
          <a:cs typeface="+mn-cs"/>
        </a:defRPr>
      </a:lvl3pPr>
      <a:lvl4pPr marL="3516920" algn="l" defTabSz="2344613" rtl="0" eaLnBrk="1" latinLnBrk="0" hangingPunct="1">
        <a:defRPr sz="4615" kern="1200">
          <a:solidFill>
            <a:schemeClr val="tx1"/>
          </a:solidFill>
          <a:latin typeface="+mn-lt"/>
          <a:ea typeface="+mn-ea"/>
          <a:cs typeface="+mn-cs"/>
        </a:defRPr>
      </a:lvl4pPr>
      <a:lvl5pPr marL="4689226" algn="l" defTabSz="2344613" rtl="0" eaLnBrk="1" latinLnBrk="0" hangingPunct="1">
        <a:defRPr sz="4615" kern="1200">
          <a:solidFill>
            <a:schemeClr val="tx1"/>
          </a:solidFill>
          <a:latin typeface="+mn-lt"/>
          <a:ea typeface="+mn-ea"/>
          <a:cs typeface="+mn-cs"/>
        </a:defRPr>
      </a:lvl5pPr>
      <a:lvl6pPr marL="5861533" algn="l" defTabSz="2344613" rtl="0" eaLnBrk="1" latinLnBrk="0" hangingPunct="1">
        <a:defRPr sz="4615" kern="1200">
          <a:solidFill>
            <a:schemeClr val="tx1"/>
          </a:solidFill>
          <a:latin typeface="+mn-lt"/>
          <a:ea typeface="+mn-ea"/>
          <a:cs typeface="+mn-cs"/>
        </a:defRPr>
      </a:lvl6pPr>
      <a:lvl7pPr marL="7033839" algn="l" defTabSz="2344613" rtl="0" eaLnBrk="1" latinLnBrk="0" hangingPunct="1">
        <a:defRPr sz="4615" kern="1200">
          <a:solidFill>
            <a:schemeClr val="tx1"/>
          </a:solidFill>
          <a:latin typeface="+mn-lt"/>
          <a:ea typeface="+mn-ea"/>
          <a:cs typeface="+mn-cs"/>
        </a:defRPr>
      </a:lvl7pPr>
      <a:lvl8pPr marL="8206146" algn="l" defTabSz="2344613" rtl="0" eaLnBrk="1" latinLnBrk="0" hangingPunct="1">
        <a:defRPr sz="4615" kern="1200">
          <a:solidFill>
            <a:schemeClr val="tx1"/>
          </a:solidFill>
          <a:latin typeface="+mn-lt"/>
          <a:ea typeface="+mn-ea"/>
          <a:cs typeface="+mn-cs"/>
        </a:defRPr>
      </a:lvl8pPr>
      <a:lvl9pPr marL="9378452" algn="l" defTabSz="2344613" rtl="0" eaLnBrk="1" latinLnBrk="0" hangingPunct="1">
        <a:defRPr sz="46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文本框 152"/>
          <p:cNvSpPr txBox="1"/>
          <p:nvPr/>
        </p:nvSpPr>
        <p:spPr>
          <a:xfrm>
            <a:off x="12308589" y="6279787"/>
            <a:ext cx="3199480" cy="353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1600" b="1" dirty="0">
                <a:solidFill>
                  <a:srgbClr val="002060"/>
                </a:solidFill>
              </a:rPr>
              <a:t>创新</a:t>
            </a:r>
            <a:r>
              <a:rPr lang="en-US" altLang="zh-CN" sz="1600" b="1" dirty="0">
                <a:solidFill>
                  <a:srgbClr val="002060"/>
                </a:solidFill>
              </a:rPr>
              <a:t>1</a:t>
            </a:r>
            <a:r>
              <a:rPr lang="zh-CN" altLang="en-US" sz="1600" b="1" dirty="0">
                <a:solidFill>
                  <a:srgbClr val="002060"/>
                </a:solidFill>
              </a:rPr>
              <a:t>：深度度量学习算法</a:t>
            </a:r>
            <a:endParaRPr lang="en-US" altLang="zh-CN" sz="1600" b="1" dirty="0">
              <a:solidFill>
                <a:srgbClr val="002060"/>
              </a:solidFill>
            </a:endParaRPr>
          </a:p>
          <a:p>
            <a:pPr>
              <a:lnSpc>
                <a:spcPct val="125000"/>
              </a:lnSpc>
            </a:pP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已有病人相似性计算均基于基本的距离函数，无法反映医疗领域特征，无法结合医生反馈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本项目通过深度学习获得病人表示模型，通过基于四元组的优化目标获得病人度量模型，通过领域专家反馈，不断优化已有模型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效果：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医院全集数据测试，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ICD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编码预测准确率可达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90%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以上，传统方法仅为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70%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" name="文本框 153"/>
          <p:cNvSpPr txBox="1"/>
          <p:nvPr/>
        </p:nvSpPr>
        <p:spPr>
          <a:xfrm>
            <a:off x="12308589" y="10496143"/>
            <a:ext cx="3244245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1600" b="1" dirty="0">
                <a:solidFill>
                  <a:srgbClr val="002060"/>
                </a:solidFill>
              </a:rPr>
              <a:t>创新</a:t>
            </a:r>
            <a:r>
              <a:rPr lang="en-US" altLang="zh-CN" sz="1600" b="1" dirty="0">
                <a:solidFill>
                  <a:srgbClr val="002060"/>
                </a:solidFill>
              </a:rPr>
              <a:t>2</a:t>
            </a:r>
            <a:r>
              <a:rPr lang="zh-CN" altLang="en-US" sz="1600" b="1" dirty="0">
                <a:solidFill>
                  <a:srgbClr val="002060"/>
                </a:solidFill>
              </a:rPr>
              <a:t>：迁移学习算法</a:t>
            </a:r>
            <a:endParaRPr lang="en-US" altLang="zh-CN" sz="1600" b="1" dirty="0">
              <a:solidFill>
                <a:srgbClr val="002060"/>
              </a:solidFill>
            </a:endParaRPr>
          </a:p>
          <a:p>
            <a:endParaRPr lang="en-US" altLang="zh-CN" sz="1600" b="1" dirty="0"/>
          </a:p>
          <a:p>
            <a:pPr>
              <a:lnSpc>
                <a:spcPct val="125000"/>
              </a:lnSpc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特定的疾病领域中病人样本的数量有限无法利用传统方式训练，监督信息获取困难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基于模型和参数的迁移学习，将源领域相似度模型迁移到目标领域，将宝贵的专家监督信息重复利用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效果：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脑血管疾病向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I6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缺血性心脏病领域迁移，提升目标领域相似度准确度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10%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5" name="矩形 314"/>
          <p:cNvSpPr/>
          <p:nvPr/>
        </p:nvSpPr>
        <p:spPr>
          <a:xfrm>
            <a:off x="16270921" y="11496144"/>
            <a:ext cx="409564" cy="394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560"/>
              </a:lnSpc>
            </a:pPr>
            <a:r>
              <a:rPr lang="en-US" altLang="zh-CN" b="1" dirty="0"/>
              <a:t>.</a:t>
            </a:r>
          </a:p>
          <a:p>
            <a:pPr>
              <a:lnSpc>
                <a:spcPts val="560"/>
              </a:lnSpc>
            </a:pPr>
            <a:r>
              <a:rPr lang="en-US" altLang="zh-CN" b="1" dirty="0"/>
              <a:t>.</a:t>
            </a:r>
          </a:p>
          <a:p>
            <a:pPr>
              <a:lnSpc>
                <a:spcPts val="560"/>
              </a:lnSpc>
            </a:pPr>
            <a:r>
              <a:rPr lang="en-US" altLang="zh-CN" b="1" dirty="0"/>
              <a:t>.</a:t>
            </a:r>
          </a:p>
        </p:txBody>
      </p:sp>
      <p:grpSp>
        <p:nvGrpSpPr>
          <p:cNvPr id="316" name="组合 315"/>
          <p:cNvGrpSpPr/>
          <p:nvPr/>
        </p:nvGrpSpPr>
        <p:grpSpPr>
          <a:xfrm>
            <a:off x="16117072" y="10606051"/>
            <a:ext cx="2057067" cy="450818"/>
            <a:chOff x="2037879" y="2266370"/>
            <a:chExt cx="2485353" cy="642738"/>
          </a:xfrm>
        </p:grpSpPr>
        <p:sp>
          <p:nvSpPr>
            <p:cNvPr id="348" name="圆柱形 347"/>
            <p:cNvSpPr/>
            <p:nvPr/>
          </p:nvSpPr>
          <p:spPr>
            <a:xfrm>
              <a:off x="2037879" y="2266370"/>
              <a:ext cx="699224" cy="642738"/>
            </a:xfrm>
            <a:prstGeom prst="can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>
                  <a:solidFill>
                    <a:schemeClr val="tx1"/>
                  </a:solidFill>
                </a:rPr>
                <a:t>S1</a:t>
              </a:r>
              <a:endParaRPr lang="zh-CN" altLang="en-US" sz="1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49" name="直接箭头连接符 46"/>
            <p:cNvCxnSpPr/>
            <p:nvPr/>
          </p:nvCxnSpPr>
          <p:spPr>
            <a:xfrm flipV="1">
              <a:off x="3072384" y="2602842"/>
              <a:ext cx="501404" cy="62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0" name="圆角矩形 349"/>
            <p:cNvSpPr/>
            <p:nvPr/>
          </p:nvSpPr>
          <p:spPr>
            <a:xfrm>
              <a:off x="3706368" y="2358704"/>
              <a:ext cx="816864" cy="408362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17" name="矩形 316"/>
              <p:cNvSpPr/>
              <p:nvPr/>
            </p:nvSpPr>
            <p:spPr>
              <a:xfrm>
                <a:off x="17539403" y="10668597"/>
                <a:ext cx="552447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zh-CN" sz="1000" b="1"/>
                      <m:t>∑</m:t>
                    </m:r>
                  </m:oMath>
                </a14:m>
                <a:r>
                  <a:rPr lang="en-US" altLang="zh-CN" sz="1000" b="1" dirty="0"/>
                  <a:t>1</a:t>
                </a:r>
                <a:endParaRPr lang="zh-CN" altLang="en-US" sz="1000" b="1" dirty="0"/>
              </a:p>
            </p:txBody>
          </p:sp>
        </mc:Choice>
        <mc:Fallback>
          <p:sp>
            <p:nvSpPr>
              <p:cNvPr id="317" name="矩形 3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9403" y="10668597"/>
                <a:ext cx="552447" cy="246221"/>
              </a:xfrm>
              <a:prstGeom prst="rect">
                <a:avLst/>
              </a:prstGeom>
              <a:blipFill>
                <a:blip r:embed="rId2"/>
                <a:stretch>
                  <a:fillRect b="-1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8" name="组合 317"/>
          <p:cNvGrpSpPr/>
          <p:nvPr/>
        </p:nvGrpSpPr>
        <p:grpSpPr>
          <a:xfrm>
            <a:off x="16132770" y="11115306"/>
            <a:ext cx="2057067" cy="422536"/>
            <a:chOff x="2037879" y="3555461"/>
            <a:chExt cx="2485353" cy="648561"/>
          </a:xfrm>
        </p:grpSpPr>
        <p:grpSp>
          <p:nvGrpSpPr>
            <p:cNvPr id="343" name="组合 342"/>
            <p:cNvGrpSpPr/>
            <p:nvPr/>
          </p:nvGrpSpPr>
          <p:grpSpPr>
            <a:xfrm>
              <a:off x="2037879" y="3555461"/>
              <a:ext cx="2485353" cy="648561"/>
              <a:chOff x="2037879" y="2266370"/>
              <a:chExt cx="2485353" cy="648561"/>
            </a:xfrm>
          </p:grpSpPr>
          <p:sp>
            <p:nvSpPr>
              <p:cNvPr id="345" name="圆柱形 344"/>
              <p:cNvSpPr/>
              <p:nvPr/>
            </p:nvSpPr>
            <p:spPr>
              <a:xfrm>
                <a:off x="2037879" y="2266370"/>
                <a:ext cx="699225" cy="648561"/>
              </a:xfrm>
              <a:prstGeom prst="can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b="1" dirty="0">
                    <a:solidFill>
                      <a:schemeClr val="tx1"/>
                    </a:solidFill>
                  </a:rPr>
                  <a:t>S2</a:t>
                </a:r>
                <a:endParaRPr lang="zh-CN" altLang="en-US" sz="10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6" name="直接箭头连接符 46"/>
              <p:cNvCxnSpPr/>
              <p:nvPr/>
            </p:nvCxnSpPr>
            <p:spPr>
              <a:xfrm flipV="1">
                <a:off x="3072384" y="2602842"/>
                <a:ext cx="501404" cy="624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7" name="圆角矩形 346"/>
              <p:cNvSpPr/>
              <p:nvPr/>
            </p:nvSpPr>
            <p:spPr>
              <a:xfrm>
                <a:off x="3706368" y="2358702"/>
                <a:ext cx="816864" cy="463895"/>
              </a:xfrm>
              <a:prstGeom prst="round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4" name="矩形 343"/>
                <p:cNvSpPr/>
                <p:nvPr/>
              </p:nvSpPr>
              <p:spPr>
                <a:xfrm>
                  <a:off x="3880349" y="3713043"/>
                  <a:ext cx="387739" cy="377931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zh-CN" sz="1000" b="1"/>
                        <m:t>∑</m:t>
                      </m:r>
                    </m:oMath>
                  </a14:m>
                  <a:r>
                    <a:rPr lang="en-US" altLang="zh-CN" sz="1000" b="1" dirty="0"/>
                    <a:t>2</a:t>
                  </a:r>
                  <a:endParaRPr lang="zh-CN" altLang="en-US" sz="1000" b="1" dirty="0"/>
                </a:p>
              </p:txBody>
            </p:sp>
          </mc:Choice>
          <mc:Fallback>
            <p:sp>
              <p:nvSpPr>
                <p:cNvPr id="344" name="矩形 3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0349" y="3713043"/>
                  <a:ext cx="387739" cy="377931"/>
                </a:xfrm>
                <a:prstGeom prst="rect">
                  <a:avLst/>
                </a:prstGeom>
                <a:blipFill>
                  <a:blip r:embed="rId3"/>
                  <a:stretch>
                    <a:fillRect b="-1463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9" name="组合 318"/>
          <p:cNvGrpSpPr/>
          <p:nvPr/>
        </p:nvGrpSpPr>
        <p:grpSpPr>
          <a:xfrm>
            <a:off x="16117071" y="11728540"/>
            <a:ext cx="2089720" cy="404917"/>
            <a:chOff x="2037879" y="3555461"/>
            <a:chExt cx="2524805" cy="648561"/>
          </a:xfrm>
        </p:grpSpPr>
        <p:grpSp>
          <p:nvGrpSpPr>
            <p:cNvPr id="338" name="组合 337"/>
            <p:cNvGrpSpPr/>
            <p:nvPr/>
          </p:nvGrpSpPr>
          <p:grpSpPr>
            <a:xfrm>
              <a:off x="2037879" y="3555461"/>
              <a:ext cx="2485353" cy="648561"/>
              <a:chOff x="2037879" y="2266370"/>
              <a:chExt cx="2485353" cy="648561"/>
            </a:xfrm>
          </p:grpSpPr>
          <p:sp>
            <p:nvSpPr>
              <p:cNvPr id="340" name="圆柱形 339"/>
              <p:cNvSpPr/>
              <p:nvPr/>
            </p:nvSpPr>
            <p:spPr>
              <a:xfrm>
                <a:off x="2037879" y="2266370"/>
                <a:ext cx="699224" cy="648561"/>
              </a:xfrm>
              <a:prstGeom prst="can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b="1" dirty="0">
                    <a:solidFill>
                      <a:schemeClr val="tx1"/>
                    </a:solidFill>
                  </a:rPr>
                  <a:t>S</a:t>
                </a:r>
                <a:r>
                  <a:rPr lang="en-US" altLang="zh-CN" sz="1000" b="1" baseline="-25000" dirty="0">
                    <a:solidFill>
                      <a:schemeClr val="tx1"/>
                    </a:solidFill>
                  </a:rPr>
                  <a:t>m-1</a:t>
                </a:r>
                <a:endParaRPr lang="zh-CN" altLang="en-US" sz="1000" b="1" baseline="-25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1" name="直接箭头连接符 46"/>
              <p:cNvCxnSpPr/>
              <p:nvPr/>
            </p:nvCxnSpPr>
            <p:spPr>
              <a:xfrm flipV="1">
                <a:off x="3072384" y="2602842"/>
                <a:ext cx="501404" cy="624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2" name="圆角矩形 341"/>
              <p:cNvSpPr/>
              <p:nvPr/>
            </p:nvSpPr>
            <p:spPr>
              <a:xfrm>
                <a:off x="3706368" y="2358702"/>
                <a:ext cx="816864" cy="463895"/>
              </a:xfrm>
              <a:prstGeom prst="round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9" name="矩形 338"/>
                <p:cNvSpPr/>
                <p:nvPr/>
              </p:nvSpPr>
              <p:spPr>
                <a:xfrm>
                  <a:off x="3706368" y="3697304"/>
                  <a:ext cx="856316" cy="394375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zh-CN" sz="1000" b="1"/>
                        <m:t>∑</m:t>
                      </m:r>
                    </m:oMath>
                  </a14:m>
                  <a:r>
                    <a:rPr lang="en-US" altLang="zh-CN" sz="1000" b="1" dirty="0"/>
                    <a:t>m-1</a:t>
                  </a:r>
                  <a:endParaRPr lang="zh-CN" altLang="en-US" sz="1000" b="1" dirty="0"/>
                </a:p>
              </p:txBody>
            </p:sp>
          </mc:Choice>
          <mc:Fallback xmlns="">
            <p:sp>
              <p:nvSpPr>
                <p:cNvPr id="339" name="矩形 3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6369" y="3697303"/>
                  <a:ext cx="856315" cy="39437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</p:grpSp>
      <p:cxnSp>
        <p:nvCxnSpPr>
          <p:cNvPr id="320" name="直接连接符 319"/>
          <p:cNvCxnSpPr/>
          <p:nvPr/>
        </p:nvCxnSpPr>
        <p:spPr>
          <a:xfrm flipH="1" flipV="1">
            <a:off x="16458821" y="12679478"/>
            <a:ext cx="2078437" cy="21747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4" name="组合 323"/>
          <p:cNvGrpSpPr/>
          <p:nvPr/>
        </p:nvGrpSpPr>
        <p:grpSpPr>
          <a:xfrm>
            <a:off x="16122958" y="12768312"/>
            <a:ext cx="2287688" cy="872422"/>
            <a:chOff x="5538492" y="2583153"/>
            <a:chExt cx="2103424" cy="1685153"/>
          </a:xfrm>
        </p:grpSpPr>
        <p:sp>
          <p:nvSpPr>
            <p:cNvPr id="330" name="圆角矩形 329"/>
            <p:cNvSpPr/>
            <p:nvPr/>
          </p:nvSpPr>
          <p:spPr>
            <a:xfrm>
              <a:off x="6825051" y="3604484"/>
              <a:ext cx="816865" cy="663822"/>
            </a:xfrm>
            <a:prstGeom prst="roundRect">
              <a:avLst/>
            </a:prstGeom>
            <a:solidFill>
              <a:srgbClr val="F6A2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331" name="直接箭头连接符 330"/>
            <p:cNvCxnSpPr>
              <a:stCxn id="336" idx="4"/>
              <a:endCxn id="330" idx="1"/>
            </p:cNvCxnSpPr>
            <p:nvPr/>
          </p:nvCxnSpPr>
          <p:spPr>
            <a:xfrm>
              <a:off x="6284899" y="3928765"/>
              <a:ext cx="540152" cy="76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4" name="矩形 333"/>
            <p:cNvSpPr/>
            <p:nvPr/>
          </p:nvSpPr>
          <p:spPr>
            <a:xfrm>
              <a:off x="6877003" y="2594712"/>
              <a:ext cx="735765" cy="8917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200" b="1" dirty="0"/>
                <a:t>目标领域</a:t>
              </a:r>
              <a:endParaRPr lang="en-US" altLang="zh-CN" sz="1200" b="1" dirty="0"/>
            </a:p>
            <a:p>
              <a:pPr algn="ctr"/>
              <a:r>
                <a:rPr lang="zh-CN" altLang="en-US" sz="1200" b="1" dirty="0"/>
                <a:t>度量矩阵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5" name="矩形 334"/>
                <p:cNvSpPr/>
                <p:nvPr/>
              </p:nvSpPr>
              <p:spPr>
                <a:xfrm>
                  <a:off x="6864478" y="3500350"/>
                  <a:ext cx="736945" cy="65394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zh-CN" sz="1600" b="1"/>
                        <m:t>∑</m:t>
                      </m:r>
                    </m:oMath>
                  </a14:m>
                  <a:r>
                    <a:rPr lang="en-US" altLang="zh-CN" sz="1600" b="1" dirty="0"/>
                    <a:t>m</a:t>
                  </a:r>
                  <a:endParaRPr lang="zh-CN" altLang="en-US" sz="1600" b="1" dirty="0"/>
                </a:p>
              </p:txBody>
            </p:sp>
          </mc:Choice>
          <mc:Fallback>
            <p:sp>
              <p:nvSpPr>
                <p:cNvPr id="335" name="矩形 3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4478" y="3500350"/>
                  <a:ext cx="736945" cy="653944"/>
                </a:xfrm>
                <a:prstGeom prst="rect">
                  <a:avLst/>
                </a:prstGeom>
                <a:blipFill>
                  <a:blip r:embed="rId5"/>
                  <a:stretch>
                    <a:fillRect t="-5357" b="-214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6" name="圆柱形 335"/>
            <p:cNvSpPr/>
            <p:nvPr/>
          </p:nvSpPr>
          <p:spPr>
            <a:xfrm>
              <a:off x="5585675" y="3604484"/>
              <a:ext cx="699225" cy="648561"/>
            </a:xfrm>
            <a:prstGeom prst="can">
              <a:avLst/>
            </a:prstGeom>
            <a:solidFill>
              <a:srgbClr val="F6A2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>
                  <a:solidFill>
                    <a:schemeClr val="tx1"/>
                  </a:solidFill>
                </a:rPr>
                <a:t>Sm</a:t>
              </a:r>
              <a:endParaRPr lang="zh-CN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337" name="矩形 336"/>
            <p:cNvSpPr/>
            <p:nvPr/>
          </p:nvSpPr>
          <p:spPr>
            <a:xfrm>
              <a:off x="5538492" y="2583153"/>
              <a:ext cx="768190" cy="8917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200" b="1" dirty="0"/>
                <a:t>目标领域 </a:t>
              </a:r>
              <a:endParaRPr lang="en-US" altLang="zh-CN" sz="1200" b="1" dirty="0"/>
            </a:p>
            <a:p>
              <a:pPr algn="ctr"/>
              <a:r>
                <a:rPr lang="zh-CN" altLang="en-US" sz="1200" b="1" dirty="0"/>
                <a:t>病例数据</a:t>
              </a:r>
            </a:p>
          </p:txBody>
        </p:sp>
      </p:grpSp>
      <p:sp>
        <p:nvSpPr>
          <p:cNvPr id="325" name="矩形 324"/>
          <p:cNvSpPr/>
          <p:nvPr/>
        </p:nvSpPr>
        <p:spPr>
          <a:xfrm>
            <a:off x="17179568" y="10331489"/>
            <a:ext cx="1683684" cy="1862416"/>
          </a:xfrm>
          <a:prstGeom prst="rect">
            <a:avLst/>
          </a:prstGeom>
          <a:noFill/>
          <a:ln w="317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8" name="直接箭头连接符 327"/>
          <p:cNvCxnSpPr/>
          <p:nvPr/>
        </p:nvCxnSpPr>
        <p:spPr>
          <a:xfrm>
            <a:off x="17274131" y="12384414"/>
            <a:ext cx="2908" cy="590062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文本框 326"/>
          <p:cNvSpPr txBox="1"/>
          <p:nvPr/>
        </p:nvSpPr>
        <p:spPr>
          <a:xfrm>
            <a:off x="17942812" y="10324705"/>
            <a:ext cx="10470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b="1" dirty="0"/>
              <a:t>源疾病领域</a:t>
            </a:r>
            <a:endParaRPr lang="en-US" altLang="zh-CN" sz="1100" b="1" dirty="0"/>
          </a:p>
          <a:p>
            <a:pPr algn="ctr"/>
            <a:r>
              <a:rPr lang="zh-CN" altLang="en-US" sz="1100" b="1" dirty="0"/>
              <a:t>度量矩阵</a:t>
            </a:r>
          </a:p>
        </p:txBody>
      </p:sp>
      <p:cxnSp>
        <p:nvCxnSpPr>
          <p:cNvPr id="362" name="直接连接符 361"/>
          <p:cNvCxnSpPr/>
          <p:nvPr/>
        </p:nvCxnSpPr>
        <p:spPr>
          <a:xfrm>
            <a:off x="12100028" y="6099990"/>
            <a:ext cx="7008710" cy="1252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36" name="Picture 2" descr="所标（标准版）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3951" y="-33380"/>
            <a:ext cx="880621" cy="401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7" name="Text Box 3"/>
          <p:cNvSpPr txBox="1">
            <a:spLocks noChangeArrowheads="1"/>
          </p:cNvSpPr>
          <p:nvPr/>
        </p:nvSpPr>
        <p:spPr bwMode="auto">
          <a:xfrm>
            <a:off x="12003089" y="480087"/>
            <a:ext cx="7254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病人相似性度量工具及应用</a:t>
            </a:r>
          </a:p>
        </p:txBody>
      </p:sp>
      <p:sp>
        <p:nvSpPr>
          <p:cNvPr id="441" name="矩形 440"/>
          <p:cNvSpPr/>
          <p:nvPr/>
        </p:nvSpPr>
        <p:spPr>
          <a:xfrm>
            <a:off x="12125055" y="-23383"/>
            <a:ext cx="531177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777777"/>
                </a:solidFill>
                <a:ea typeface="方正行楷简体" charset="-122"/>
              </a:rPr>
              <a:t>中国科学院软件研究所 软件工程技术研发中心</a:t>
            </a:r>
            <a:endParaRPr lang="en-US" altLang="zh-CN" sz="1400" b="1" dirty="0">
              <a:solidFill>
                <a:srgbClr val="777777"/>
              </a:solidFill>
              <a:ea typeface="方正行楷简体" charset="-122"/>
            </a:endParaRPr>
          </a:p>
          <a:p>
            <a:pPr algn="ctr"/>
            <a:r>
              <a:rPr lang="zh-CN" altLang="en-US" sz="1100" b="1" dirty="0">
                <a:solidFill>
                  <a:srgbClr val="777777"/>
                </a:solidFill>
                <a:ea typeface="方正行楷简体" charset="-122"/>
              </a:rPr>
              <a:t>健康服务产业技术创新战略联盟 成员单位</a:t>
            </a:r>
            <a:endParaRPr lang="zh-CN" altLang="en-US" b="1" dirty="0">
              <a:solidFill>
                <a:srgbClr val="777777"/>
              </a:solidFill>
              <a:ea typeface="方正行楷简体" charset="-122"/>
            </a:endParaRPr>
          </a:p>
        </p:txBody>
      </p:sp>
      <p:cxnSp>
        <p:nvCxnSpPr>
          <p:cNvPr id="99" name="直接连接符 98"/>
          <p:cNvCxnSpPr/>
          <p:nvPr/>
        </p:nvCxnSpPr>
        <p:spPr>
          <a:xfrm flipV="1">
            <a:off x="12133851" y="10168778"/>
            <a:ext cx="6900347" cy="1268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 flipV="1">
            <a:off x="12124147" y="13812193"/>
            <a:ext cx="6900347" cy="1268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2151175" y="13906923"/>
            <a:ext cx="55193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1600" b="1" dirty="0">
                <a:solidFill>
                  <a:srgbClr val="002060"/>
                </a:solidFill>
                <a:sym typeface="Arial" panose="020B0604020202020204" pitchFamily="34" charset="0"/>
              </a:rPr>
              <a:t>   应用：</a:t>
            </a:r>
            <a:r>
              <a:rPr lang="zh-CN" altLang="en-US" sz="1600" b="1" dirty="0">
                <a:solidFill>
                  <a:srgbClr val="002060"/>
                </a:solidFill>
              </a:rPr>
              <a:t>基于病人相似性度量的病案检索与诊疗支持系统</a:t>
            </a:r>
            <a:endParaRPr lang="zh-CN" altLang="en-US" sz="1600" b="1" dirty="0">
              <a:solidFill>
                <a:srgbClr val="002060"/>
              </a:solidFill>
              <a:sym typeface="Arial" panose="020B0604020202020204" pitchFamily="34" charset="0"/>
            </a:endParaRPr>
          </a:p>
        </p:txBody>
      </p:sp>
      <p:grpSp>
        <p:nvGrpSpPr>
          <p:cNvPr id="261" name="组合 260"/>
          <p:cNvGrpSpPr/>
          <p:nvPr/>
        </p:nvGrpSpPr>
        <p:grpSpPr>
          <a:xfrm>
            <a:off x="14358590" y="1752822"/>
            <a:ext cx="2550713" cy="2255011"/>
            <a:chOff x="2589841" y="1347082"/>
            <a:chExt cx="2550713" cy="2255011"/>
          </a:xfrm>
        </p:grpSpPr>
        <p:grpSp>
          <p:nvGrpSpPr>
            <p:cNvPr id="262" name="组合 261"/>
            <p:cNvGrpSpPr/>
            <p:nvPr/>
          </p:nvGrpSpPr>
          <p:grpSpPr>
            <a:xfrm>
              <a:off x="2589841" y="1347082"/>
              <a:ext cx="2550713" cy="2255011"/>
              <a:chOff x="5908129" y="1710459"/>
              <a:chExt cx="2550713" cy="2255011"/>
            </a:xfrm>
          </p:grpSpPr>
          <p:grpSp>
            <p:nvGrpSpPr>
              <p:cNvPr id="266" name="组合 265"/>
              <p:cNvGrpSpPr/>
              <p:nvPr/>
            </p:nvGrpSpPr>
            <p:grpSpPr>
              <a:xfrm>
                <a:off x="5908129" y="1710459"/>
                <a:ext cx="2550713" cy="2255011"/>
                <a:chOff x="5517105" y="1710459"/>
                <a:chExt cx="2550713" cy="2255011"/>
              </a:xfrm>
            </p:grpSpPr>
            <p:grpSp>
              <p:nvGrpSpPr>
                <p:cNvPr id="270" name="组合 269"/>
                <p:cNvGrpSpPr/>
                <p:nvPr/>
              </p:nvGrpSpPr>
              <p:grpSpPr>
                <a:xfrm>
                  <a:off x="6470254" y="1710459"/>
                  <a:ext cx="597696" cy="599745"/>
                  <a:chOff x="3985311" y="1379961"/>
                  <a:chExt cx="597696" cy="599745"/>
                </a:xfrm>
              </p:grpSpPr>
              <p:sp>
                <p:nvSpPr>
                  <p:cNvPr id="283" name="椭圆 282"/>
                  <p:cNvSpPr/>
                  <p:nvPr/>
                </p:nvSpPr>
                <p:spPr>
                  <a:xfrm>
                    <a:off x="3985311" y="1379961"/>
                    <a:ext cx="597696" cy="599745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284" name="矩形 283"/>
                  <p:cNvSpPr/>
                  <p:nvPr/>
                </p:nvSpPr>
                <p:spPr>
                  <a:xfrm>
                    <a:off x="4012289" y="1529440"/>
                    <a:ext cx="543739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zh-CN" altLang="en-US" sz="14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疾病</a:t>
                    </a:r>
                  </a:p>
                </p:txBody>
              </p:sp>
            </p:grpSp>
            <p:grpSp>
              <p:nvGrpSpPr>
                <p:cNvPr id="271" name="组合 270"/>
                <p:cNvGrpSpPr/>
                <p:nvPr/>
              </p:nvGrpSpPr>
              <p:grpSpPr>
                <a:xfrm>
                  <a:off x="5517105" y="3365725"/>
                  <a:ext cx="597696" cy="599745"/>
                  <a:chOff x="3985311" y="1379961"/>
                  <a:chExt cx="597696" cy="599745"/>
                </a:xfrm>
              </p:grpSpPr>
              <p:sp>
                <p:nvSpPr>
                  <p:cNvPr id="281" name="椭圆 280"/>
                  <p:cNvSpPr/>
                  <p:nvPr/>
                </p:nvSpPr>
                <p:spPr>
                  <a:xfrm>
                    <a:off x="3985311" y="1379961"/>
                    <a:ext cx="597696" cy="599745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282" name="矩形 281"/>
                  <p:cNvSpPr/>
                  <p:nvPr/>
                </p:nvSpPr>
                <p:spPr>
                  <a:xfrm>
                    <a:off x="4012289" y="1529440"/>
                    <a:ext cx="543739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>
                    <a:spAutoFit/>
                  </a:bodyPr>
                  <a:lstStyle/>
                  <a:p>
                    <a:r>
                      <a:rPr lang="zh-CN" altLang="en-US" sz="14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药物</a:t>
                    </a:r>
                  </a:p>
                </p:txBody>
              </p:sp>
            </p:grpSp>
            <p:grpSp>
              <p:nvGrpSpPr>
                <p:cNvPr id="272" name="组合 271"/>
                <p:cNvGrpSpPr/>
                <p:nvPr/>
              </p:nvGrpSpPr>
              <p:grpSpPr>
                <a:xfrm>
                  <a:off x="7470122" y="3365724"/>
                  <a:ext cx="597696" cy="599745"/>
                  <a:chOff x="3985311" y="1379961"/>
                  <a:chExt cx="597696" cy="599745"/>
                </a:xfrm>
              </p:grpSpPr>
              <p:sp>
                <p:nvSpPr>
                  <p:cNvPr id="279" name="椭圆 278"/>
                  <p:cNvSpPr/>
                  <p:nvPr/>
                </p:nvSpPr>
                <p:spPr>
                  <a:xfrm>
                    <a:off x="3985311" y="1379961"/>
                    <a:ext cx="597696" cy="599745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280" name="矩形 279"/>
                  <p:cNvSpPr/>
                  <p:nvPr/>
                </p:nvSpPr>
                <p:spPr>
                  <a:xfrm>
                    <a:off x="4012289" y="1529440"/>
                    <a:ext cx="543739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zh-CN" altLang="en-US" sz="14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化验</a:t>
                    </a:r>
                  </a:p>
                </p:txBody>
              </p:sp>
            </p:grpSp>
            <p:grpSp>
              <p:nvGrpSpPr>
                <p:cNvPr id="273" name="组合 272"/>
                <p:cNvGrpSpPr/>
                <p:nvPr/>
              </p:nvGrpSpPr>
              <p:grpSpPr>
                <a:xfrm>
                  <a:off x="6526165" y="2700902"/>
                  <a:ext cx="510358" cy="847283"/>
                  <a:chOff x="4084140" y="2370404"/>
                  <a:chExt cx="510358" cy="847283"/>
                </a:xfrm>
              </p:grpSpPr>
              <p:pic>
                <p:nvPicPr>
                  <p:cNvPr id="277" name="图片 276"/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084140" y="2370404"/>
                    <a:ext cx="510358" cy="741927"/>
                  </a:xfrm>
                  <a:prstGeom prst="rect">
                    <a:avLst/>
                  </a:prstGeom>
                </p:spPr>
              </p:pic>
              <p:sp>
                <p:nvSpPr>
                  <p:cNvPr id="278" name="矩形 277"/>
                  <p:cNvSpPr/>
                  <p:nvPr/>
                </p:nvSpPr>
                <p:spPr>
                  <a:xfrm>
                    <a:off x="4092517" y="2956077"/>
                    <a:ext cx="466794" cy="2616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zh-CN" altLang="en-US" sz="11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病人</a:t>
                    </a:r>
                    <a:endParaRPr lang="zh-CN" altLang="en-US" sz="14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cxnSp>
              <p:nvCxnSpPr>
                <p:cNvPr id="274" name="直接箭头连接符 273"/>
                <p:cNvCxnSpPr>
                  <a:stCxn id="281" idx="0"/>
                  <a:endCxn id="283" idx="3"/>
                </p:cNvCxnSpPr>
                <p:nvPr/>
              </p:nvCxnSpPr>
              <p:spPr>
                <a:xfrm flipV="1">
                  <a:off x="5815953" y="2222373"/>
                  <a:ext cx="741832" cy="1143352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直接箭头连接符 274"/>
                <p:cNvCxnSpPr>
                  <a:stCxn id="279" idx="2"/>
                  <a:endCxn id="281" idx="6"/>
                </p:cNvCxnSpPr>
                <p:nvPr/>
              </p:nvCxnSpPr>
              <p:spPr>
                <a:xfrm flipH="1">
                  <a:off x="6114801" y="3665597"/>
                  <a:ext cx="1355321" cy="1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直接箭头连接符 275"/>
                <p:cNvCxnSpPr>
                  <a:stCxn id="279" idx="0"/>
                  <a:endCxn id="283" idx="5"/>
                </p:cNvCxnSpPr>
                <p:nvPr/>
              </p:nvCxnSpPr>
              <p:spPr>
                <a:xfrm flipH="1" flipV="1">
                  <a:off x="6980419" y="2222373"/>
                  <a:ext cx="788551" cy="1143351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7" name="直接箭头连接符 266"/>
              <p:cNvCxnSpPr>
                <a:stCxn id="283" idx="4"/>
              </p:cNvCxnSpPr>
              <p:nvPr/>
            </p:nvCxnSpPr>
            <p:spPr>
              <a:xfrm flipH="1">
                <a:off x="7160125" y="2310204"/>
                <a:ext cx="1" cy="405730"/>
              </a:xfrm>
              <a:prstGeom prst="straightConnector1">
                <a:avLst/>
              </a:prstGeom>
              <a:ln w="381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直接箭头连接符 267"/>
              <p:cNvCxnSpPr>
                <a:stCxn id="281" idx="7"/>
              </p:cNvCxnSpPr>
              <p:nvPr/>
            </p:nvCxnSpPr>
            <p:spPr>
              <a:xfrm flipV="1">
                <a:off x="6418294" y="3155900"/>
                <a:ext cx="442984" cy="297656"/>
              </a:xfrm>
              <a:prstGeom prst="straightConnector1">
                <a:avLst/>
              </a:prstGeom>
              <a:ln w="381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直接箭头连接符 268"/>
              <p:cNvCxnSpPr>
                <a:stCxn id="279" idx="1"/>
              </p:cNvCxnSpPr>
              <p:nvPr/>
            </p:nvCxnSpPr>
            <p:spPr>
              <a:xfrm flipH="1" flipV="1">
                <a:off x="7422268" y="3155900"/>
                <a:ext cx="526409" cy="297655"/>
              </a:xfrm>
              <a:prstGeom prst="straightConnector1">
                <a:avLst/>
              </a:prstGeom>
              <a:ln w="381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3" name="曲线连接符 262"/>
            <p:cNvCxnSpPr>
              <a:stCxn id="281" idx="3"/>
              <a:endCxn id="281" idx="2"/>
            </p:cNvCxnSpPr>
            <p:nvPr/>
          </p:nvCxnSpPr>
          <p:spPr>
            <a:xfrm rot="5400000" flipH="1">
              <a:off x="2527586" y="3364477"/>
              <a:ext cx="212041" cy="87531"/>
            </a:xfrm>
            <a:prstGeom prst="curvedConnector4">
              <a:avLst>
                <a:gd name="adj1" fmla="val -71830"/>
                <a:gd name="adj2" fmla="val 361165"/>
              </a:avLst>
            </a:prstGeom>
            <a:ln w="19050">
              <a:solidFill>
                <a:srgbClr val="00B05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曲线连接符 263"/>
            <p:cNvCxnSpPr>
              <a:stCxn id="279" idx="5"/>
              <a:endCxn id="279" idx="6"/>
            </p:cNvCxnSpPr>
            <p:nvPr/>
          </p:nvCxnSpPr>
          <p:spPr>
            <a:xfrm rot="5400000" flipH="1" flipV="1">
              <a:off x="4990767" y="3364475"/>
              <a:ext cx="212041" cy="87531"/>
            </a:xfrm>
            <a:prstGeom prst="curvedConnector4">
              <a:avLst>
                <a:gd name="adj1" fmla="val -82887"/>
                <a:gd name="adj2" fmla="val 361165"/>
              </a:avLst>
            </a:prstGeom>
            <a:ln w="19050">
              <a:solidFill>
                <a:srgbClr val="00B05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曲线连接符 264"/>
            <p:cNvCxnSpPr>
              <a:stCxn id="283" idx="2"/>
              <a:endCxn id="283" idx="1"/>
            </p:cNvCxnSpPr>
            <p:nvPr/>
          </p:nvCxnSpPr>
          <p:spPr>
            <a:xfrm rot="10800000" flipH="1">
              <a:off x="3542989" y="1434913"/>
              <a:ext cx="87531" cy="212042"/>
            </a:xfrm>
            <a:prstGeom prst="curvedConnector4">
              <a:avLst>
                <a:gd name="adj1" fmla="val -261165"/>
                <a:gd name="adj2" fmla="val 155243"/>
              </a:avLst>
            </a:prstGeom>
            <a:ln w="19050">
              <a:solidFill>
                <a:srgbClr val="00B05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组合 284"/>
          <p:cNvGrpSpPr/>
          <p:nvPr/>
        </p:nvGrpSpPr>
        <p:grpSpPr>
          <a:xfrm>
            <a:off x="12388961" y="4911246"/>
            <a:ext cx="6578932" cy="1107248"/>
            <a:chOff x="578837" y="5179782"/>
            <a:chExt cx="7983753" cy="1313182"/>
          </a:xfrm>
        </p:grpSpPr>
        <p:grpSp>
          <p:nvGrpSpPr>
            <p:cNvPr id="286" name="组合 285"/>
            <p:cNvGrpSpPr/>
            <p:nvPr/>
          </p:nvGrpSpPr>
          <p:grpSpPr>
            <a:xfrm>
              <a:off x="578837" y="5185161"/>
              <a:ext cx="1725750" cy="1279901"/>
              <a:chOff x="718959" y="1365447"/>
              <a:chExt cx="1783417" cy="1460538"/>
            </a:xfrm>
          </p:grpSpPr>
          <p:pic>
            <p:nvPicPr>
              <p:cNvPr id="359" name="图片 358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18959" y="1365447"/>
                <a:ext cx="1783417" cy="1059639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</p:pic>
          <p:sp>
            <p:nvSpPr>
              <p:cNvPr id="360" name="矩形 359"/>
              <p:cNvSpPr/>
              <p:nvPr/>
            </p:nvSpPr>
            <p:spPr>
              <a:xfrm>
                <a:off x="1131376" y="2451103"/>
                <a:ext cx="1003542" cy="3748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用药推荐</a:t>
                </a:r>
              </a:p>
            </p:txBody>
          </p:sp>
        </p:grpSp>
        <p:grpSp>
          <p:nvGrpSpPr>
            <p:cNvPr id="287" name="组合 286"/>
            <p:cNvGrpSpPr/>
            <p:nvPr/>
          </p:nvGrpSpPr>
          <p:grpSpPr>
            <a:xfrm>
              <a:off x="6836840" y="5179782"/>
              <a:ext cx="1725750" cy="1285279"/>
              <a:chOff x="3163750" y="1337268"/>
              <a:chExt cx="1928155" cy="1462513"/>
            </a:xfrm>
          </p:grpSpPr>
          <p:pic>
            <p:nvPicPr>
              <p:cNvPr id="357" name="图片 356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63750" y="1337268"/>
                <a:ext cx="1928155" cy="1088696"/>
              </a:xfrm>
              <a:prstGeom prst="rect">
                <a:avLst/>
              </a:prstGeom>
            </p:spPr>
          </p:pic>
          <p:sp>
            <p:nvSpPr>
              <p:cNvPr id="358" name="矩形 357"/>
              <p:cNvSpPr/>
              <p:nvPr/>
            </p:nvSpPr>
            <p:spPr>
              <a:xfrm>
                <a:off x="3623478" y="2425963"/>
                <a:ext cx="1084987" cy="3738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病案检索</a:t>
                </a:r>
              </a:p>
            </p:txBody>
          </p:sp>
        </p:grpSp>
        <p:grpSp>
          <p:nvGrpSpPr>
            <p:cNvPr id="351" name="组合 350"/>
            <p:cNvGrpSpPr/>
            <p:nvPr/>
          </p:nvGrpSpPr>
          <p:grpSpPr>
            <a:xfrm>
              <a:off x="2708727" y="5185161"/>
              <a:ext cx="1674947" cy="1288535"/>
              <a:chOff x="5475153" y="1334903"/>
              <a:chExt cx="1674947" cy="1288535"/>
            </a:xfrm>
          </p:grpSpPr>
          <p:pic>
            <p:nvPicPr>
              <p:cNvPr id="355" name="图片 354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75153" y="1334903"/>
                <a:ext cx="1674947" cy="960891"/>
              </a:xfrm>
              <a:prstGeom prst="rect">
                <a:avLst/>
              </a:prstGeom>
            </p:spPr>
          </p:pic>
          <p:sp>
            <p:nvSpPr>
              <p:cNvPr id="356" name="矩形 355"/>
              <p:cNvSpPr/>
              <p:nvPr/>
            </p:nvSpPr>
            <p:spPr>
              <a:xfrm>
                <a:off x="5846994" y="2294921"/>
                <a:ext cx="971093" cy="3285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疾病风险</a:t>
                </a:r>
              </a:p>
            </p:txBody>
          </p:sp>
        </p:grpSp>
        <p:grpSp>
          <p:nvGrpSpPr>
            <p:cNvPr id="352" name="组合 351"/>
            <p:cNvGrpSpPr/>
            <p:nvPr/>
          </p:nvGrpSpPr>
          <p:grpSpPr>
            <a:xfrm>
              <a:off x="4795585" y="5207849"/>
              <a:ext cx="1616667" cy="1285115"/>
              <a:chOff x="7387633" y="1329481"/>
              <a:chExt cx="1616667" cy="1285115"/>
            </a:xfrm>
          </p:grpSpPr>
          <p:pic>
            <p:nvPicPr>
              <p:cNvPr id="353" name="图片 352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387633" y="1329481"/>
                <a:ext cx="1616667" cy="930544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</p:pic>
          <p:sp>
            <p:nvSpPr>
              <p:cNvPr id="354" name="矩形 353"/>
              <p:cNvSpPr/>
              <p:nvPr/>
            </p:nvSpPr>
            <p:spPr>
              <a:xfrm>
                <a:off x="7744560" y="2286079"/>
                <a:ext cx="971093" cy="3285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病人聚类</a:t>
                </a:r>
              </a:p>
            </p:txBody>
          </p:sp>
        </p:grpSp>
      </p:grpSp>
      <p:grpSp>
        <p:nvGrpSpPr>
          <p:cNvPr id="361" name="组合 360"/>
          <p:cNvGrpSpPr/>
          <p:nvPr/>
        </p:nvGrpSpPr>
        <p:grpSpPr>
          <a:xfrm>
            <a:off x="12388756" y="4237190"/>
            <a:ext cx="6579138" cy="503625"/>
            <a:chOff x="602284" y="4123862"/>
            <a:chExt cx="7983752" cy="617360"/>
          </a:xfrm>
        </p:grpSpPr>
        <p:sp>
          <p:nvSpPr>
            <p:cNvPr id="363" name="椭圆 362"/>
            <p:cNvSpPr/>
            <p:nvPr/>
          </p:nvSpPr>
          <p:spPr>
            <a:xfrm>
              <a:off x="8150502" y="4284232"/>
              <a:ext cx="326081" cy="324029"/>
            </a:xfrm>
            <a:prstGeom prst="ellipse">
              <a:avLst/>
            </a:prstGeom>
            <a:solidFill>
              <a:srgbClr val="0070C0">
                <a:alpha val="50000"/>
              </a:srgb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grpSp>
          <p:nvGrpSpPr>
            <p:cNvPr id="364" name="组合 363"/>
            <p:cNvGrpSpPr/>
            <p:nvPr/>
          </p:nvGrpSpPr>
          <p:grpSpPr>
            <a:xfrm>
              <a:off x="602284" y="4133522"/>
              <a:ext cx="1725751" cy="603608"/>
              <a:chOff x="602284" y="4133522"/>
              <a:chExt cx="1725751" cy="603608"/>
            </a:xfrm>
          </p:grpSpPr>
          <p:sp>
            <p:nvSpPr>
              <p:cNvPr id="452" name="矩形 451"/>
              <p:cNvSpPr/>
              <p:nvPr/>
            </p:nvSpPr>
            <p:spPr>
              <a:xfrm>
                <a:off x="602284" y="4133522"/>
                <a:ext cx="1725751" cy="603608"/>
              </a:xfrm>
              <a:prstGeom prst="rect">
                <a:avLst/>
              </a:prstGeom>
              <a:noFill/>
              <a:ln w="19050">
                <a:solidFill>
                  <a:srgbClr val="0F93D5"/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453" name="组合 452"/>
              <p:cNvGrpSpPr/>
              <p:nvPr/>
            </p:nvGrpSpPr>
            <p:grpSpPr>
              <a:xfrm>
                <a:off x="876656" y="4279201"/>
                <a:ext cx="1162128" cy="336410"/>
                <a:chOff x="876656" y="4279201"/>
                <a:chExt cx="1162128" cy="336410"/>
              </a:xfrm>
            </p:grpSpPr>
            <p:grpSp>
              <p:nvGrpSpPr>
                <p:cNvPr id="454" name="组合 453"/>
                <p:cNvGrpSpPr/>
                <p:nvPr/>
              </p:nvGrpSpPr>
              <p:grpSpPr>
                <a:xfrm>
                  <a:off x="894205" y="4286107"/>
                  <a:ext cx="326082" cy="324029"/>
                  <a:chOff x="1001363" y="4199845"/>
                  <a:chExt cx="597697" cy="599745"/>
                </a:xfrm>
                <a:solidFill>
                  <a:srgbClr val="0070C0">
                    <a:alpha val="50000"/>
                  </a:srgbClr>
                </a:solidFill>
              </p:grpSpPr>
              <p:sp>
                <p:nvSpPr>
                  <p:cNvPr id="461" name="椭圆 460"/>
                  <p:cNvSpPr/>
                  <p:nvPr/>
                </p:nvSpPr>
                <p:spPr>
                  <a:xfrm>
                    <a:off x="1001364" y="4199845"/>
                    <a:ext cx="597696" cy="59974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cxnSp>
                <p:nvCxnSpPr>
                  <p:cNvPr id="462" name="曲线连接符 461"/>
                  <p:cNvCxnSpPr>
                    <a:stCxn id="461" idx="2"/>
                    <a:endCxn id="461" idx="1"/>
                  </p:cNvCxnSpPr>
                  <p:nvPr/>
                </p:nvCxnSpPr>
                <p:spPr>
                  <a:xfrm rot="10800000" flipH="1">
                    <a:off x="1001363" y="4287676"/>
                    <a:ext cx="87531" cy="212042"/>
                  </a:xfrm>
                  <a:prstGeom prst="curvedConnector4">
                    <a:avLst>
                      <a:gd name="adj1" fmla="val -261165"/>
                      <a:gd name="adj2" fmla="val 155243"/>
                    </a:avLst>
                  </a:prstGeom>
                  <a:grpFill/>
                  <a:ln w="19050">
                    <a:solidFill>
                      <a:srgbClr val="00B0F0"/>
                    </a:solidFill>
                    <a:headEnd type="non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55" name="组合 454"/>
                <p:cNvGrpSpPr/>
                <p:nvPr/>
              </p:nvGrpSpPr>
              <p:grpSpPr>
                <a:xfrm>
                  <a:off x="1665788" y="4280141"/>
                  <a:ext cx="326081" cy="324029"/>
                  <a:chOff x="1001364" y="4199845"/>
                  <a:chExt cx="597696" cy="599745"/>
                </a:xfrm>
              </p:grpSpPr>
              <p:sp>
                <p:nvSpPr>
                  <p:cNvPr id="459" name="椭圆 458"/>
                  <p:cNvSpPr/>
                  <p:nvPr/>
                </p:nvSpPr>
                <p:spPr>
                  <a:xfrm>
                    <a:off x="1001364" y="4199845"/>
                    <a:ext cx="597696" cy="599745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cxnSp>
                <p:nvCxnSpPr>
                  <p:cNvPr id="460" name="曲线连接符 459"/>
                  <p:cNvCxnSpPr>
                    <a:stCxn id="459" idx="6"/>
                    <a:endCxn id="459" idx="7"/>
                  </p:cNvCxnSpPr>
                  <p:nvPr/>
                </p:nvCxnSpPr>
                <p:spPr>
                  <a:xfrm flipH="1" flipV="1">
                    <a:off x="1511530" y="4287676"/>
                    <a:ext cx="87530" cy="212043"/>
                  </a:xfrm>
                  <a:prstGeom prst="curvedConnector4">
                    <a:avLst>
                      <a:gd name="adj1" fmla="val -403127"/>
                      <a:gd name="adj2" fmla="val 172928"/>
                    </a:avLst>
                  </a:prstGeom>
                  <a:ln w="19050">
                    <a:solidFill>
                      <a:srgbClr val="00B0F0"/>
                    </a:solidFill>
                    <a:headEnd type="non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56" name="矩形 455"/>
                <p:cNvSpPr/>
                <p:nvPr/>
              </p:nvSpPr>
              <p:spPr>
                <a:xfrm>
                  <a:off x="876656" y="4294921"/>
                  <a:ext cx="395272" cy="32069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11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药</a:t>
                  </a:r>
                </a:p>
              </p:txBody>
            </p:sp>
            <p:sp>
              <p:nvSpPr>
                <p:cNvPr id="457" name="矩形 456"/>
                <p:cNvSpPr/>
                <p:nvPr/>
              </p:nvSpPr>
              <p:spPr>
                <a:xfrm>
                  <a:off x="1643512" y="4279201"/>
                  <a:ext cx="395272" cy="32069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11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人</a:t>
                  </a:r>
                </a:p>
              </p:txBody>
            </p:sp>
            <p:cxnSp>
              <p:nvCxnSpPr>
                <p:cNvPr id="458" name="直接箭头连接符 457"/>
                <p:cNvCxnSpPr>
                  <a:stCxn id="461" idx="6"/>
                  <a:endCxn id="459" idx="2"/>
                </p:cNvCxnSpPr>
                <p:nvPr/>
              </p:nvCxnSpPr>
              <p:spPr>
                <a:xfrm flipV="1">
                  <a:off x="1220287" y="4442156"/>
                  <a:ext cx="445501" cy="5966"/>
                </a:xfrm>
                <a:prstGeom prst="straightConnector1">
                  <a:avLst/>
                </a:prstGeom>
                <a:ln w="19050"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65" name="组合 364"/>
            <p:cNvGrpSpPr/>
            <p:nvPr/>
          </p:nvGrpSpPr>
          <p:grpSpPr>
            <a:xfrm>
              <a:off x="2729292" y="4129280"/>
              <a:ext cx="1597019" cy="603608"/>
              <a:chOff x="639032" y="4133522"/>
              <a:chExt cx="1597019" cy="603608"/>
            </a:xfrm>
          </p:grpSpPr>
          <p:sp>
            <p:nvSpPr>
              <p:cNvPr id="440" name="矩形 439"/>
              <p:cNvSpPr/>
              <p:nvPr/>
            </p:nvSpPr>
            <p:spPr>
              <a:xfrm>
                <a:off x="639032" y="4133522"/>
                <a:ext cx="1597019" cy="603608"/>
              </a:xfrm>
              <a:prstGeom prst="rect">
                <a:avLst/>
              </a:prstGeom>
              <a:noFill/>
              <a:ln w="19050">
                <a:solidFill>
                  <a:srgbClr val="0F93D5"/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442" name="组合 441"/>
              <p:cNvGrpSpPr/>
              <p:nvPr/>
            </p:nvGrpSpPr>
            <p:grpSpPr>
              <a:xfrm>
                <a:off x="865097" y="4279201"/>
                <a:ext cx="1173686" cy="330935"/>
                <a:chOff x="865097" y="4279201"/>
                <a:chExt cx="1173686" cy="330935"/>
              </a:xfrm>
            </p:grpSpPr>
            <p:grpSp>
              <p:nvGrpSpPr>
                <p:cNvPr id="443" name="组合 442"/>
                <p:cNvGrpSpPr/>
                <p:nvPr/>
              </p:nvGrpSpPr>
              <p:grpSpPr>
                <a:xfrm>
                  <a:off x="894205" y="4286107"/>
                  <a:ext cx="326082" cy="324029"/>
                  <a:chOff x="1001363" y="4199845"/>
                  <a:chExt cx="597697" cy="599745"/>
                </a:xfrm>
                <a:solidFill>
                  <a:srgbClr val="0070C0">
                    <a:alpha val="50000"/>
                  </a:srgbClr>
                </a:solidFill>
              </p:grpSpPr>
              <p:sp>
                <p:nvSpPr>
                  <p:cNvPr id="450" name="椭圆 449"/>
                  <p:cNvSpPr/>
                  <p:nvPr/>
                </p:nvSpPr>
                <p:spPr>
                  <a:xfrm>
                    <a:off x="1001364" y="4199845"/>
                    <a:ext cx="597696" cy="599745"/>
                  </a:xfrm>
                  <a:prstGeom prst="ellipse">
                    <a:avLst/>
                  </a:prstGeom>
                  <a:solidFill>
                    <a:srgbClr val="C00000">
                      <a:alpha val="5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cxnSp>
                <p:nvCxnSpPr>
                  <p:cNvPr id="451" name="曲线连接符 450"/>
                  <p:cNvCxnSpPr>
                    <a:stCxn id="450" idx="2"/>
                    <a:endCxn id="450" idx="1"/>
                  </p:cNvCxnSpPr>
                  <p:nvPr/>
                </p:nvCxnSpPr>
                <p:spPr>
                  <a:xfrm rot="10800000" flipH="1">
                    <a:off x="1001363" y="4287676"/>
                    <a:ext cx="87531" cy="212042"/>
                  </a:xfrm>
                  <a:prstGeom prst="curvedConnector4">
                    <a:avLst>
                      <a:gd name="adj1" fmla="val -261165"/>
                      <a:gd name="adj2" fmla="val 155243"/>
                    </a:avLst>
                  </a:prstGeom>
                  <a:grpFill/>
                  <a:ln w="19050">
                    <a:solidFill>
                      <a:srgbClr val="00B0F0"/>
                    </a:solidFill>
                    <a:headEnd type="non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44" name="组合 443"/>
                <p:cNvGrpSpPr/>
                <p:nvPr/>
              </p:nvGrpSpPr>
              <p:grpSpPr>
                <a:xfrm>
                  <a:off x="1665788" y="4280141"/>
                  <a:ext cx="326081" cy="324029"/>
                  <a:chOff x="1001364" y="4199845"/>
                  <a:chExt cx="597696" cy="599745"/>
                </a:xfrm>
              </p:grpSpPr>
              <p:sp>
                <p:nvSpPr>
                  <p:cNvPr id="448" name="椭圆 447"/>
                  <p:cNvSpPr/>
                  <p:nvPr/>
                </p:nvSpPr>
                <p:spPr>
                  <a:xfrm>
                    <a:off x="1001364" y="4199845"/>
                    <a:ext cx="597696" cy="599745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cxnSp>
                <p:nvCxnSpPr>
                  <p:cNvPr id="449" name="曲线连接符 448"/>
                  <p:cNvCxnSpPr>
                    <a:stCxn id="448" idx="6"/>
                    <a:endCxn id="448" idx="7"/>
                  </p:cNvCxnSpPr>
                  <p:nvPr/>
                </p:nvCxnSpPr>
                <p:spPr>
                  <a:xfrm flipH="1" flipV="1">
                    <a:off x="1511530" y="4287676"/>
                    <a:ext cx="87530" cy="212043"/>
                  </a:xfrm>
                  <a:prstGeom prst="curvedConnector4">
                    <a:avLst>
                      <a:gd name="adj1" fmla="val -403127"/>
                      <a:gd name="adj2" fmla="val 172928"/>
                    </a:avLst>
                  </a:prstGeom>
                  <a:ln w="19050">
                    <a:solidFill>
                      <a:srgbClr val="00B0F0"/>
                    </a:solidFill>
                    <a:headEnd type="non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45" name="矩形 444"/>
                <p:cNvSpPr/>
                <p:nvPr/>
              </p:nvSpPr>
              <p:spPr>
                <a:xfrm>
                  <a:off x="865097" y="4283245"/>
                  <a:ext cx="395272" cy="32069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11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病</a:t>
                  </a:r>
                </a:p>
              </p:txBody>
            </p:sp>
            <p:sp>
              <p:nvSpPr>
                <p:cNvPr id="446" name="矩形 445"/>
                <p:cNvSpPr/>
                <p:nvPr/>
              </p:nvSpPr>
              <p:spPr>
                <a:xfrm>
                  <a:off x="1643511" y="4279201"/>
                  <a:ext cx="395272" cy="32069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11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人</a:t>
                  </a:r>
                </a:p>
              </p:txBody>
            </p:sp>
            <p:cxnSp>
              <p:nvCxnSpPr>
                <p:cNvPr id="447" name="直接箭头连接符 446"/>
                <p:cNvCxnSpPr>
                  <a:stCxn id="450" idx="6"/>
                  <a:endCxn id="448" idx="2"/>
                </p:cNvCxnSpPr>
                <p:nvPr/>
              </p:nvCxnSpPr>
              <p:spPr>
                <a:xfrm flipV="1">
                  <a:off x="1220287" y="4442156"/>
                  <a:ext cx="445501" cy="5966"/>
                </a:xfrm>
                <a:prstGeom prst="straightConnector1">
                  <a:avLst/>
                </a:prstGeom>
                <a:ln w="19050"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66" name="组合 365"/>
            <p:cNvGrpSpPr/>
            <p:nvPr/>
          </p:nvGrpSpPr>
          <p:grpSpPr>
            <a:xfrm>
              <a:off x="4819031" y="4123862"/>
              <a:ext cx="1597019" cy="603608"/>
              <a:chOff x="639032" y="4133522"/>
              <a:chExt cx="1597019" cy="603608"/>
            </a:xfrm>
          </p:grpSpPr>
          <p:sp>
            <p:nvSpPr>
              <p:cNvPr id="431" name="矩形 430"/>
              <p:cNvSpPr/>
              <p:nvPr/>
            </p:nvSpPr>
            <p:spPr>
              <a:xfrm>
                <a:off x="639032" y="4133522"/>
                <a:ext cx="1597019" cy="603608"/>
              </a:xfrm>
              <a:prstGeom prst="rect">
                <a:avLst/>
              </a:prstGeom>
              <a:noFill/>
              <a:ln w="19050">
                <a:solidFill>
                  <a:srgbClr val="0F93D5"/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432" name="组合 431"/>
              <p:cNvGrpSpPr/>
              <p:nvPr/>
            </p:nvGrpSpPr>
            <p:grpSpPr>
              <a:xfrm>
                <a:off x="1225504" y="4279201"/>
                <a:ext cx="790163" cy="324969"/>
                <a:chOff x="1225504" y="4279201"/>
                <a:chExt cx="790163" cy="324969"/>
              </a:xfrm>
            </p:grpSpPr>
            <p:sp>
              <p:nvSpPr>
                <p:cNvPr id="433" name="椭圆 432"/>
                <p:cNvSpPr/>
                <p:nvPr/>
              </p:nvSpPr>
              <p:spPr>
                <a:xfrm>
                  <a:off x="1665788" y="4280141"/>
                  <a:ext cx="326081" cy="324029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/>
                </a:p>
              </p:txBody>
            </p:sp>
            <p:sp>
              <p:nvSpPr>
                <p:cNvPr id="434" name="矩形 433"/>
                <p:cNvSpPr/>
                <p:nvPr/>
              </p:nvSpPr>
              <p:spPr>
                <a:xfrm>
                  <a:off x="1620395" y="4279201"/>
                  <a:ext cx="395272" cy="32069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11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人</a:t>
                  </a:r>
                </a:p>
              </p:txBody>
            </p:sp>
            <p:cxnSp>
              <p:nvCxnSpPr>
                <p:cNvPr id="438" name="直接箭头连接符 437"/>
                <p:cNvCxnSpPr>
                  <a:endCxn id="433" idx="2"/>
                </p:cNvCxnSpPr>
                <p:nvPr/>
              </p:nvCxnSpPr>
              <p:spPr>
                <a:xfrm flipV="1">
                  <a:off x="1225504" y="4442156"/>
                  <a:ext cx="440284" cy="6922"/>
                </a:xfrm>
                <a:prstGeom prst="straightConnector1">
                  <a:avLst/>
                </a:prstGeom>
                <a:ln w="19050"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67" name="椭圆 366"/>
            <p:cNvSpPr/>
            <p:nvPr/>
          </p:nvSpPr>
          <p:spPr>
            <a:xfrm>
              <a:off x="5079741" y="4268873"/>
              <a:ext cx="326081" cy="324029"/>
            </a:xfrm>
            <a:prstGeom prst="ellipse">
              <a:avLst/>
            </a:prstGeom>
            <a:solidFill>
              <a:schemeClr val="tx1">
                <a:lumMod val="95000"/>
                <a:lumOff val="5000"/>
                <a:alpha val="5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368" name="矩形 367"/>
            <p:cNvSpPr/>
            <p:nvPr/>
          </p:nvSpPr>
          <p:spPr>
            <a:xfrm>
              <a:off x="5045907" y="4267933"/>
              <a:ext cx="395272" cy="3206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</a:t>
              </a:r>
            </a:p>
          </p:txBody>
        </p:sp>
        <p:grpSp>
          <p:nvGrpSpPr>
            <p:cNvPr id="369" name="组合 368"/>
            <p:cNvGrpSpPr/>
            <p:nvPr/>
          </p:nvGrpSpPr>
          <p:grpSpPr>
            <a:xfrm>
              <a:off x="6884146" y="4137614"/>
              <a:ext cx="1701890" cy="603608"/>
              <a:chOff x="639032" y="4133522"/>
              <a:chExt cx="1597019" cy="603608"/>
            </a:xfrm>
          </p:grpSpPr>
          <p:sp>
            <p:nvSpPr>
              <p:cNvPr id="374" name="矩形 373"/>
              <p:cNvSpPr/>
              <p:nvPr/>
            </p:nvSpPr>
            <p:spPr>
              <a:xfrm>
                <a:off x="639032" y="4133522"/>
                <a:ext cx="1597019" cy="603608"/>
              </a:xfrm>
              <a:prstGeom prst="rect">
                <a:avLst/>
              </a:prstGeom>
              <a:noFill/>
              <a:ln w="19050">
                <a:solidFill>
                  <a:srgbClr val="0F93D5"/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75" name="组合 374"/>
              <p:cNvGrpSpPr/>
              <p:nvPr/>
            </p:nvGrpSpPr>
            <p:grpSpPr>
              <a:xfrm>
                <a:off x="743040" y="4271569"/>
                <a:ext cx="900668" cy="338567"/>
                <a:chOff x="743040" y="4271569"/>
                <a:chExt cx="900668" cy="338567"/>
              </a:xfrm>
            </p:grpSpPr>
            <p:grpSp>
              <p:nvGrpSpPr>
                <p:cNvPr id="376" name="组合 375"/>
                <p:cNvGrpSpPr/>
                <p:nvPr/>
              </p:nvGrpSpPr>
              <p:grpSpPr>
                <a:xfrm>
                  <a:off x="758713" y="4286107"/>
                  <a:ext cx="326082" cy="324029"/>
                  <a:chOff x="753011" y="4199845"/>
                  <a:chExt cx="597697" cy="599745"/>
                </a:xfrm>
                <a:solidFill>
                  <a:srgbClr val="0070C0">
                    <a:alpha val="50000"/>
                  </a:srgbClr>
                </a:solidFill>
              </p:grpSpPr>
              <p:sp>
                <p:nvSpPr>
                  <p:cNvPr id="428" name="椭圆 427"/>
                  <p:cNvSpPr/>
                  <p:nvPr/>
                </p:nvSpPr>
                <p:spPr>
                  <a:xfrm>
                    <a:off x="753013" y="4199845"/>
                    <a:ext cx="597695" cy="599745"/>
                  </a:xfrm>
                  <a:prstGeom prst="ellipse">
                    <a:avLst/>
                  </a:prstGeom>
                  <a:solidFill>
                    <a:srgbClr val="C00000">
                      <a:alpha val="5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cxnSp>
                <p:nvCxnSpPr>
                  <p:cNvPr id="429" name="曲线连接符 428"/>
                  <p:cNvCxnSpPr>
                    <a:stCxn id="428" idx="2"/>
                    <a:endCxn id="428" idx="1"/>
                  </p:cNvCxnSpPr>
                  <p:nvPr/>
                </p:nvCxnSpPr>
                <p:spPr>
                  <a:xfrm rot="10800000" flipH="1">
                    <a:off x="753011" y="4287676"/>
                    <a:ext cx="87530" cy="212043"/>
                  </a:xfrm>
                  <a:prstGeom prst="curvedConnector4">
                    <a:avLst>
                      <a:gd name="adj1" fmla="val -141856"/>
                      <a:gd name="adj2" fmla="val 214937"/>
                    </a:avLst>
                  </a:prstGeom>
                  <a:grpFill/>
                  <a:ln w="19050">
                    <a:solidFill>
                      <a:srgbClr val="00B0F0"/>
                    </a:solidFill>
                    <a:headEnd type="non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77" name="组合 376"/>
                <p:cNvGrpSpPr/>
                <p:nvPr/>
              </p:nvGrpSpPr>
              <p:grpSpPr>
                <a:xfrm>
                  <a:off x="1293210" y="4280141"/>
                  <a:ext cx="326081" cy="324029"/>
                  <a:chOff x="318438" y="4199845"/>
                  <a:chExt cx="597696" cy="599745"/>
                </a:xfrm>
              </p:grpSpPr>
              <p:sp>
                <p:nvSpPr>
                  <p:cNvPr id="426" name="椭圆 425"/>
                  <p:cNvSpPr/>
                  <p:nvPr/>
                </p:nvSpPr>
                <p:spPr>
                  <a:xfrm>
                    <a:off x="318438" y="4199845"/>
                    <a:ext cx="597696" cy="599745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cxnSp>
                <p:nvCxnSpPr>
                  <p:cNvPr id="427" name="曲线连接符 426"/>
                  <p:cNvCxnSpPr>
                    <a:stCxn id="426" idx="7"/>
                    <a:endCxn id="426" idx="1"/>
                  </p:cNvCxnSpPr>
                  <p:nvPr/>
                </p:nvCxnSpPr>
                <p:spPr>
                  <a:xfrm rot="16200000" flipV="1">
                    <a:off x="616455" y="4076358"/>
                    <a:ext cx="23506" cy="422636"/>
                  </a:xfrm>
                  <a:prstGeom prst="curvedConnector3">
                    <a:avLst>
                      <a:gd name="adj1" fmla="val 1036803"/>
                    </a:avLst>
                  </a:prstGeom>
                  <a:ln w="19050">
                    <a:solidFill>
                      <a:srgbClr val="00B0F0"/>
                    </a:solidFill>
                    <a:headEnd type="non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23" name="矩形 422"/>
                <p:cNvSpPr/>
                <p:nvPr/>
              </p:nvSpPr>
              <p:spPr>
                <a:xfrm>
                  <a:off x="743040" y="4271569"/>
                  <a:ext cx="370915" cy="32068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11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病</a:t>
                  </a:r>
                </a:p>
              </p:txBody>
            </p:sp>
            <p:sp>
              <p:nvSpPr>
                <p:cNvPr id="424" name="矩形 423"/>
                <p:cNvSpPr/>
                <p:nvPr/>
              </p:nvSpPr>
              <p:spPr>
                <a:xfrm>
                  <a:off x="1272793" y="4279201"/>
                  <a:ext cx="370915" cy="32068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11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人</a:t>
                  </a:r>
                </a:p>
              </p:txBody>
            </p:sp>
            <p:cxnSp>
              <p:nvCxnSpPr>
                <p:cNvPr id="425" name="直接箭头连接符 424"/>
                <p:cNvCxnSpPr>
                  <a:stCxn id="428" idx="6"/>
                  <a:endCxn id="426" idx="2"/>
                </p:cNvCxnSpPr>
                <p:nvPr/>
              </p:nvCxnSpPr>
              <p:spPr>
                <a:xfrm flipV="1">
                  <a:off x="1084795" y="4442156"/>
                  <a:ext cx="208414" cy="5966"/>
                </a:xfrm>
                <a:prstGeom prst="straightConnector1">
                  <a:avLst/>
                </a:prstGeom>
                <a:ln w="19050"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71" name="曲线连接符 370"/>
            <p:cNvCxnSpPr>
              <a:stCxn id="363" idx="6"/>
              <a:endCxn id="363" idx="0"/>
            </p:cNvCxnSpPr>
            <p:nvPr/>
          </p:nvCxnSpPr>
          <p:spPr>
            <a:xfrm flipH="1" flipV="1">
              <a:off x="8313543" y="4284232"/>
              <a:ext cx="163040" cy="162015"/>
            </a:xfrm>
            <a:prstGeom prst="curvedConnector4">
              <a:avLst>
                <a:gd name="adj1" fmla="val -22139"/>
                <a:gd name="adj2" fmla="val 151983"/>
              </a:avLst>
            </a:prstGeom>
            <a:ln w="19050">
              <a:solidFill>
                <a:srgbClr val="00B0F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2" name="矩形 371"/>
            <p:cNvSpPr/>
            <p:nvPr/>
          </p:nvSpPr>
          <p:spPr>
            <a:xfrm>
              <a:off x="8133323" y="4294296"/>
              <a:ext cx="395272" cy="3206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药</a:t>
              </a:r>
            </a:p>
          </p:txBody>
        </p:sp>
        <p:cxnSp>
          <p:nvCxnSpPr>
            <p:cNvPr id="373" name="直接箭头连接符 372"/>
            <p:cNvCxnSpPr/>
            <p:nvPr/>
          </p:nvCxnSpPr>
          <p:spPr>
            <a:xfrm flipV="1">
              <a:off x="7934340" y="4453170"/>
              <a:ext cx="222100" cy="5966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7" name="矩形 466"/>
          <p:cNvSpPr/>
          <p:nvPr/>
        </p:nvSpPr>
        <p:spPr>
          <a:xfrm>
            <a:off x="16848807" y="1685601"/>
            <a:ext cx="2119086" cy="15497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基于“</a:t>
            </a:r>
            <a:r>
              <a:rPr lang="zh-CN" altLang="en-US" sz="1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大数据</a:t>
            </a:r>
            <a:r>
              <a:rPr lang="en-US" altLang="zh-CN" sz="1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1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机器学习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”构建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领域相关的病人相似性度量模型</a:t>
            </a:r>
            <a:endParaRPr lang="en-US" altLang="zh-CN" sz="1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是医疗大数据核心技术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具有广泛应用场景</a:t>
            </a:r>
          </a:p>
        </p:txBody>
      </p:sp>
      <p:sp>
        <p:nvSpPr>
          <p:cNvPr id="253" name="矩形 252"/>
          <p:cNvSpPr/>
          <p:nvPr/>
        </p:nvSpPr>
        <p:spPr>
          <a:xfrm>
            <a:off x="12987511" y="979152"/>
            <a:ext cx="20254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777777"/>
                </a:solidFill>
                <a:ea typeface="方正行楷简体" charset="-122"/>
              </a:rPr>
              <a:t>作者：倪嘉志 张晨昕等</a:t>
            </a:r>
            <a:endParaRPr lang="zh-CN" altLang="en-US" sz="1400" dirty="0"/>
          </a:p>
        </p:txBody>
      </p:sp>
      <p:cxnSp>
        <p:nvCxnSpPr>
          <p:cNvPr id="470" name="直接连接符 469"/>
          <p:cNvCxnSpPr/>
          <p:nvPr/>
        </p:nvCxnSpPr>
        <p:spPr>
          <a:xfrm>
            <a:off x="12132050" y="1429979"/>
            <a:ext cx="7008710" cy="1252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16435912" y="979276"/>
            <a:ext cx="14814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srgbClr val="777777"/>
                </a:solidFill>
                <a:ea typeface="方正行楷简体" charset="-122"/>
              </a:rPr>
              <a:t>指导老师：刘杰 </a:t>
            </a:r>
            <a:endParaRPr lang="zh-CN" altLang="en-US" sz="1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192021" y="1520705"/>
            <a:ext cx="2211813" cy="183405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577008" y="6292682"/>
            <a:ext cx="3158981" cy="3870923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5933833" y="12339001"/>
            <a:ext cx="1513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rgbClr val="FF0000"/>
                </a:solidFill>
              </a:rPr>
              <a:t>领域知识迁移</a:t>
            </a:r>
          </a:p>
        </p:txBody>
      </p:sp>
      <p:sp>
        <p:nvSpPr>
          <p:cNvPr id="641" name="文本框 640"/>
          <p:cNvSpPr txBox="1"/>
          <p:nvPr/>
        </p:nvSpPr>
        <p:spPr>
          <a:xfrm>
            <a:off x="12308588" y="14370328"/>
            <a:ext cx="228767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研发基于相似度的病案检索系统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辅助医生搜索最接近的治疗案例作为决策支持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依托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国家卫计委脑卒中大数据中心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，基于采集的大量病案构建搜索服务系统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可广泛应用于医疗机构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741468" y="14406577"/>
            <a:ext cx="4433207" cy="2956666"/>
          </a:xfrm>
          <a:prstGeom prst="rect">
            <a:avLst/>
          </a:prstGeom>
        </p:spPr>
      </p:pic>
      <p:sp>
        <p:nvSpPr>
          <p:cNvPr id="135" name="矩形 134"/>
          <p:cNvSpPr/>
          <p:nvPr/>
        </p:nvSpPr>
        <p:spPr>
          <a:xfrm>
            <a:off x="12735155" y="1650482"/>
            <a:ext cx="690880" cy="2546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医疗数据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组合 96">
            <a:extLst>
              <a:ext uri="{FF2B5EF4-FFF2-40B4-BE49-F238E27FC236}">
                <a16:creationId xmlns:a16="http://schemas.microsoft.com/office/drawing/2014/main" id="{6C511C81-F0FD-4049-8A5D-7B32B4F80C21}"/>
              </a:ext>
            </a:extLst>
          </p:cNvPr>
          <p:cNvGrpSpPr/>
          <p:nvPr/>
        </p:nvGrpSpPr>
        <p:grpSpPr>
          <a:xfrm>
            <a:off x="1104900" y="297864"/>
            <a:ext cx="28613100" cy="16809036"/>
            <a:chOff x="11069514" y="297865"/>
            <a:chExt cx="7040732" cy="4682534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EEE1DAD8-CF9E-46CB-AC99-AD9BE2A1CD95}"/>
                </a:ext>
              </a:extLst>
            </p:cNvPr>
            <p:cNvCxnSpPr>
              <a:cxnSpLocks/>
            </p:cNvCxnSpPr>
            <p:nvPr/>
          </p:nvCxnSpPr>
          <p:spPr>
            <a:xfrm>
              <a:off x="11069514" y="4967876"/>
              <a:ext cx="7008710" cy="1252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D7A2A47A-316E-434D-8D65-34A854330977}"/>
                </a:ext>
              </a:extLst>
            </p:cNvPr>
            <p:cNvGrpSpPr/>
            <p:nvPr/>
          </p:nvGrpSpPr>
          <p:grpSpPr>
            <a:xfrm>
              <a:off x="13328076" y="620708"/>
              <a:ext cx="2550713" cy="2255011"/>
              <a:chOff x="2589841" y="1347082"/>
              <a:chExt cx="2550713" cy="2255011"/>
            </a:xfrm>
          </p:grpSpPr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3B955D17-4298-48DA-A490-63210A00CCDA}"/>
                  </a:ext>
                </a:extLst>
              </p:cNvPr>
              <p:cNvGrpSpPr/>
              <p:nvPr/>
            </p:nvGrpSpPr>
            <p:grpSpPr>
              <a:xfrm>
                <a:off x="2589841" y="1347082"/>
                <a:ext cx="2550713" cy="2255011"/>
                <a:chOff x="5908129" y="1710459"/>
                <a:chExt cx="2550713" cy="2255011"/>
              </a:xfrm>
            </p:grpSpPr>
            <p:grpSp>
              <p:nvGrpSpPr>
                <p:cNvPr id="10" name="组合 9">
                  <a:extLst>
                    <a:ext uri="{FF2B5EF4-FFF2-40B4-BE49-F238E27FC236}">
                      <a16:creationId xmlns:a16="http://schemas.microsoft.com/office/drawing/2014/main" id="{87D07A6F-5FFE-4012-A0A4-7D41A14A4CDF}"/>
                    </a:ext>
                  </a:extLst>
                </p:cNvPr>
                <p:cNvGrpSpPr/>
                <p:nvPr/>
              </p:nvGrpSpPr>
              <p:grpSpPr>
                <a:xfrm>
                  <a:off x="5908129" y="1710459"/>
                  <a:ext cx="2550713" cy="2255011"/>
                  <a:chOff x="5517105" y="1710459"/>
                  <a:chExt cx="2550713" cy="2255011"/>
                </a:xfrm>
              </p:grpSpPr>
              <p:grpSp>
                <p:nvGrpSpPr>
                  <p:cNvPr id="14" name="组合 13">
                    <a:extLst>
                      <a:ext uri="{FF2B5EF4-FFF2-40B4-BE49-F238E27FC236}">
                        <a16:creationId xmlns:a16="http://schemas.microsoft.com/office/drawing/2014/main" id="{D6374465-257C-417D-B06C-1F46D73BD9B5}"/>
                      </a:ext>
                    </a:extLst>
                  </p:cNvPr>
                  <p:cNvGrpSpPr/>
                  <p:nvPr/>
                </p:nvGrpSpPr>
                <p:grpSpPr>
                  <a:xfrm>
                    <a:off x="6470254" y="1710459"/>
                    <a:ext cx="597696" cy="599745"/>
                    <a:chOff x="3985311" y="1379961"/>
                    <a:chExt cx="597696" cy="599745"/>
                  </a:xfrm>
                </p:grpSpPr>
                <p:sp>
                  <p:nvSpPr>
                    <p:cNvPr id="27" name="椭圆 26">
                      <a:extLst>
                        <a:ext uri="{FF2B5EF4-FFF2-40B4-BE49-F238E27FC236}">
                          <a16:creationId xmlns:a16="http://schemas.microsoft.com/office/drawing/2014/main" id="{9E9FE932-AB9F-4200-A038-8336216DE6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85311" y="1379961"/>
                      <a:ext cx="597696" cy="599745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600" dirty="0"/>
                    </a:p>
                  </p:txBody>
                </p:sp>
                <p:sp>
                  <p:nvSpPr>
                    <p:cNvPr id="28" name="矩形 27">
                      <a:extLst>
                        <a:ext uri="{FF2B5EF4-FFF2-40B4-BE49-F238E27FC236}">
                          <a16:creationId xmlns:a16="http://schemas.microsoft.com/office/drawing/2014/main" id="{89B3C615-5398-4FAD-A682-EA33F36498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12289" y="1529440"/>
                      <a:ext cx="543739" cy="30777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疾病</a:t>
                      </a:r>
                    </a:p>
                  </p:txBody>
                </p:sp>
              </p:grpSp>
              <p:grpSp>
                <p:nvGrpSpPr>
                  <p:cNvPr id="15" name="组合 14">
                    <a:extLst>
                      <a:ext uri="{FF2B5EF4-FFF2-40B4-BE49-F238E27FC236}">
                        <a16:creationId xmlns:a16="http://schemas.microsoft.com/office/drawing/2014/main" id="{99E3B920-88CF-431A-AFF9-C55E6FE5A435}"/>
                      </a:ext>
                    </a:extLst>
                  </p:cNvPr>
                  <p:cNvGrpSpPr/>
                  <p:nvPr/>
                </p:nvGrpSpPr>
                <p:grpSpPr>
                  <a:xfrm>
                    <a:off x="5517105" y="3365725"/>
                    <a:ext cx="597696" cy="599745"/>
                    <a:chOff x="3985311" y="1379961"/>
                    <a:chExt cx="597696" cy="599745"/>
                  </a:xfrm>
                </p:grpSpPr>
                <p:sp>
                  <p:nvSpPr>
                    <p:cNvPr id="25" name="椭圆 24">
                      <a:extLst>
                        <a:ext uri="{FF2B5EF4-FFF2-40B4-BE49-F238E27FC236}">
                          <a16:creationId xmlns:a16="http://schemas.microsoft.com/office/drawing/2014/main" id="{31422746-CC85-41F9-89B5-39507BD5AA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85311" y="1379961"/>
                      <a:ext cx="597696" cy="599745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600" dirty="0"/>
                    </a:p>
                  </p:txBody>
                </p:sp>
                <p:sp>
                  <p:nvSpPr>
                    <p:cNvPr id="26" name="矩形 25">
                      <a:extLst>
                        <a:ext uri="{FF2B5EF4-FFF2-40B4-BE49-F238E27FC236}">
                          <a16:creationId xmlns:a16="http://schemas.microsoft.com/office/drawing/2014/main" id="{2AFD56FA-FDC8-4843-916B-728EDC5259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12289" y="1529440"/>
                      <a:ext cx="543739" cy="30777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none">
                      <a:spAutoFit/>
                    </a:bodyPr>
                    <a:lstStyle/>
                    <a:p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药物</a:t>
                      </a:r>
                    </a:p>
                  </p:txBody>
                </p:sp>
              </p:grpSp>
              <p:grpSp>
                <p:nvGrpSpPr>
                  <p:cNvPr id="16" name="组合 15">
                    <a:extLst>
                      <a:ext uri="{FF2B5EF4-FFF2-40B4-BE49-F238E27FC236}">
                        <a16:creationId xmlns:a16="http://schemas.microsoft.com/office/drawing/2014/main" id="{7AB8C06A-59C2-4A1D-B474-EA65E4FBE81C}"/>
                      </a:ext>
                    </a:extLst>
                  </p:cNvPr>
                  <p:cNvGrpSpPr/>
                  <p:nvPr/>
                </p:nvGrpSpPr>
                <p:grpSpPr>
                  <a:xfrm>
                    <a:off x="7470122" y="3365724"/>
                    <a:ext cx="597696" cy="599745"/>
                    <a:chOff x="3985311" y="1379961"/>
                    <a:chExt cx="597696" cy="599745"/>
                  </a:xfrm>
                </p:grpSpPr>
                <p:sp>
                  <p:nvSpPr>
                    <p:cNvPr id="23" name="椭圆 22">
                      <a:extLst>
                        <a:ext uri="{FF2B5EF4-FFF2-40B4-BE49-F238E27FC236}">
                          <a16:creationId xmlns:a16="http://schemas.microsoft.com/office/drawing/2014/main" id="{DDD5EC7E-C081-4E0D-B9A3-9A06CE2D56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85311" y="1379961"/>
                      <a:ext cx="597696" cy="599745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600" dirty="0"/>
                    </a:p>
                  </p:txBody>
                </p:sp>
                <p:sp>
                  <p:nvSpPr>
                    <p:cNvPr id="24" name="矩形 23">
                      <a:extLst>
                        <a:ext uri="{FF2B5EF4-FFF2-40B4-BE49-F238E27FC236}">
                          <a16:creationId xmlns:a16="http://schemas.microsoft.com/office/drawing/2014/main" id="{62C870CC-7C1E-43E4-9030-D75B9AEB04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12289" y="1529440"/>
                      <a:ext cx="543739" cy="30777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化验</a:t>
                      </a:r>
                    </a:p>
                  </p:txBody>
                </p:sp>
              </p:grpSp>
              <p:grpSp>
                <p:nvGrpSpPr>
                  <p:cNvPr id="17" name="组合 16">
                    <a:extLst>
                      <a:ext uri="{FF2B5EF4-FFF2-40B4-BE49-F238E27FC236}">
                        <a16:creationId xmlns:a16="http://schemas.microsoft.com/office/drawing/2014/main" id="{9F33712C-9CE2-4D79-99F5-FB7719C2F1E1}"/>
                      </a:ext>
                    </a:extLst>
                  </p:cNvPr>
                  <p:cNvGrpSpPr/>
                  <p:nvPr/>
                </p:nvGrpSpPr>
                <p:grpSpPr>
                  <a:xfrm>
                    <a:off x="6526165" y="2700902"/>
                    <a:ext cx="510358" cy="847283"/>
                    <a:chOff x="4084140" y="2370404"/>
                    <a:chExt cx="510358" cy="847283"/>
                  </a:xfrm>
                </p:grpSpPr>
                <p:pic>
                  <p:nvPicPr>
                    <p:cNvPr id="21" name="图片 20">
                      <a:extLst>
                        <a:ext uri="{FF2B5EF4-FFF2-40B4-BE49-F238E27FC236}">
                          <a16:creationId xmlns:a16="http://schemas.microsoft.com/office/drawing/2014/main" id="{96D7A22E-5EF0-430C-8E26-03FA88ECF54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/>
                    <a:stretch>
                      <a:fillRect/>
                    </a:stretch>
                  </p:blipFill>
                  <p:spPr>
                    <a:xfrm>
                      <a:off x="4084140" y="2370404"/>
                      <a:ext cx="510358" cy="741927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2" name="矩形 21">
                      <a:extLst>
                        <a:ext uri="{FF2B5EF4-FFF2-40B4-BE49-F238E27FC236}">
                          <a16:creationId xmlns:a16="http://schemas.microsoft.com/office/drawing/2014/main" id="{BD374DE6-5673-4373-BD14-9DA1CEDD6B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92517" y="2956077"/>
                      <a:ext cx="466794" cy="26161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zh-CN" altLang="en-US" sz="11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病人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p:grpSp>
              <p:cxnSp>
                <p:nvCxnSpPr>
                  <p:cNvPr id="18" name="直接箭头连接符 17">
                    <a:extLst>
                      <a:ext uri="{FF2B5EF4-FFF2-40B4-BE49-F238E27FC236}">
                        <a16:creationId xmlns:a16="http://schemas.microsoft.com/office/drawing/2014/main" id="{E42FBBEB-8B59-46F6-AEA4-1284BC8B5B7C}"/>
                      </a:ext>
                    </a:extLst>
                  </p:cNvPr>
                  <p:cNvCxnSpPr>
                    <a:stCxn id="25" idx="0"/>
                    <a:endCxn id="27" idx="3"/>
                  </p:cNvCxnSpPr>
                  <p:nvPr/>
                </p:nvCxnSpPr>
                <p:spPr>
                  <a:xfrm flipV="1">
                    <a:off x="5815953" y="2222373"/>
                    <a:ext cx="741832" cy="1143352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接箭头连接符 18">
                    <a:extLst>
                      <a:ext uri="{FF2B5EF4-FFF2-40B4-BE49-F238E27FC236}">
                        <a16:creationId xmlns:a16="http://schemas.microsoft.com/office/drawing/2014/main" id="{273AE531-2E33-4F74-8471-B7A58EE0F02C}"/>
                      </a:ext>
                    </a:extLst>
                  </p:cNvPr>
                  <p:cNvCxnSpPr>
                    <a:stCxn id="23" idx="2"/>
                    <a:endCxn id="25" idx="6"/>
                  </p:cNvCxnSpPr>
                  <p:nvPr/>
                </p:nvCxnSpPr>
                <p:spPr>
                  <a:xfrm flipH="1">
                    <a:off x="6114801" y="3665597"/>
                    <a:ext cx="1355321" cy="1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直接箭头连接符 19">
                    <a:extLst>
                      <a:ext uri="{FF2B5EF4-FFF2-40B4-BE49-F238E27FC236}">
                        <a16:creationId xmlns:a16="http://schemas.microsoft.com/office/drawing/2014/main" id="{72CD94C6-10DA-4715-8AE7-ACDFDDAFD1CA}"/>
                      </a:ext>
                    </a:extLst>
                  </p:cNvPr>
                  <p:cNvCxnSpPr>
                    <a:stCxn id="23" idx="0"/>
                    <a:endCxn id="27" idx="5"/>
                  </p:cNvCxnSpPr>
                  <p:nvPr/>
                </p:nvCxnSpPr>
                <p:spPr>
                  <a:xfrm flipH="1" flipV="1">
                    <a:off x="6980419" y="2222373"/>
                    <a:ext cx="788551" cy="1143351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直接箭头连接符 10">
                  <a:extLst>
                    <a:ext uri="{FF2B5EF4-FFF2-40B4-BE49-F238E27FC236}">
                      <a16:creationId xmlns:a16="http://schemas.microsoft.com/office/drawing/2014/main" id="{E0DA26C8-7E37-4115-917F-DE76484C0A8F}"/>
                    </a:ext>
                  </a:extLst>
                </p:cNvPr>
                <p:cNvCxnSpPr>
                  <a:stCxn id="27" idx="4"/>
                </p:cNvCxnSpPr>
                <p:nvPr/>
              </p:nvCxnSpPr>
              <p:spPr>
                <a:xfrm flipH="1">
                  <a:off x="7160125" y="2310204"/>
                  <a:ext cx="1" cy="405730"/>
                </a:xfrm>
                <a:prstGeom prst="straightConnector1">
                  <a:avLst/>
                </a:prstGeom>
                <a:ln w="38100"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接箭头连接符 11">
                  <a:extLst>
                    <a:ext uri="{FF2B5EF4-FFF2-40B4-BE49-F238E27FC236}">
                      <a16:creationId xmlns:a16="http://schemas.microsoft.com/office/drawing/2014/main" id="{1F8C825B-EC96-4F7C-837D-E116679FDF6F}"/>
                    </a:ext>
                  </a:extLst>
                </p:cNvPr>
                <p:cNvCxnSpPr>
                  <a:stCxn id="25" idx="7"/>
                </p:cNvCxnSpPr>
                <p:nvPr/>
              </p:nvCxnSpPr>
              <p:spPr>
                <a:xfrm flipV="1">
                  <a:off x="6418294" y="3155900"/>
                  <a:ext cx="442984" cy="297656"/>
                </a:xfrm>
                <a:prstGeom prst="straightConnector1">
                  <a:avLst/>
                </a:prstGeom>
                <a:ln w="38100"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箭头连接符 12">
                  <a:extLst>
                    <a:ext uri="{FF2B5EF4-FFF2-40B4-BE49-F238E27FC236}">
                      <a16:creationId xmlns:a16="http://schemas.microsoft.com/office/drawing/2014/main" id="{28917F55-082F-4CF4-9B49-142DC73814DC}"/>
                    </a:ext>
                  </a:extLst>
                </p:cNvPr>
                <p:cNvCxnSpPr>
                  <a:stCxn id="23" idx="1"/>
                </p:cNvCxnSpPr>
                <p:nvPr/>
              </p:nvCxnSpPr>
              <p:spPr>
                <a:xfrm flipH="1" flipV="1">
                  <a:off x="7422268" y="3155900"/>
                  <a:ext cx="526409" cy="297655"/>
                </a:xfrm>
                <a:prstGeom prst="straightConnector1">
                  <a:avLst/>
                </a:prstGeom>
                <a:ln w="38100"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" name="曲线连接符 262">
                <a:extLst>
                  <a:ext uri="{FF2B5EF4-FFF2-40B4-BE49-F238E27FC236}">
                    <a16:creationId xmlns:a16="http://schemas.microsoft.com/office/drawing/2014/main" id="{23FD6382-4405-46E5-95C0-BB4A2E8B2015}"/>
                  </a:ext>
                </a:extLst>
              </p:cNvPr>
              <p:cNvCxnSpPr>
                <a:stCxn id="25" idx="3"/>
                <a:endCxn id="25" idx="2"/>
              </p:cNvCxnSpPr>
              <p:nvPr/>
            </p:nvCxnSpPr>
            <p:spPr>
              <a:xfrm rot="5400000" flipH="1">
                <a:off x="2527586" y="3364477"/>
                <a:ext cx="212041" cy="87531"/>
              </a:xfrm>
              <a:prstGeom prst="curvedConnector4">
                <a:avLst>
                  <a:gd name="adj1" fmla="val -71830"/>
                  <a:gd name="adj2" fmla="val 361165"/>
                </a:avLst>
              </a:prstGeom>
              <a:ln w="19050">
                <a:solidFill>
                  <a:srgbClr val="00B050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曲线连接符 263">
                <a:extLst>
                  <a:ext uri="{FF2B5EF4-FFF2-40B4-BE49-F238E27FC236}">
                    <a16:creationId xmlns:a16="http://schemas.microsoft.com/office/drawing/2014/main" id="{CEB308B2-2F38-4D01-9CD1-E4C0FD173316}"/>
                  </a:ext>
                </a:extLst>
              </p:cNvPr>
              <p:cNvCxnSpPr>
                <a:stCxn id="23" idx="5"/>
                <a:endCxn id="23" idx="6"/>
              </p:cNvCxnSpPr>
              <p:nvPr/>
            </p:nvCxnSpPr>
            <p:spPr>
              <a:xfrm rot="5400000" flipH="1" flipV="1">
                <a:off x="4990767" y="3364475"/>
                <a:ext cx="212041" cy="87531"/>
              </a:xfrm>
              <a:prstGeom prst="curvedConnector4">
                <a:avLst>
                  <a:gd name="adj1" fmla="val -82887"/>
                  <a:gd name="adj2" fmla="val 361165"/>
                </a:avLst>
              </a:prstGeom>
              <a:ln w="19050">
                <a:solidFill>
                  <a:srgbClr val="00B050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曲线连接符 264">
                <a:extLst>
                  <a:ext uri="{FF2B5EF4-FFF2-40B4-BE49-F238E27FC236}">
                    <a16:creationId xmlns:a16="http://schemas.microsoft.com/office/drawing/2014/main" id="{020DF9B6-6B47-442D-9C23-D4FF0020E227}"/>
                  </a:ext>
                </a:extLst>
              </p:cNvPr>
              <p:cNvCxnSpPr>
                <a:stCxn id="27" idx="2"/>
                <a:endCxn id="27" idx="1"/>
              </p:cNvCxnSpPr>
              <p:nvPr/>
            </p:nvCxnSpPr>
            <p:spPr>
              <a:xfrm rot="10800000" flipH="1">
                <a:off x="3542989" y="1434913"/>
                <a:ext cx="87531" cy="212042"/>
              </a:xfrm>
              <a:prstGeom prst="curvedConnector4">
                <a:avLst>
                  <a:gd name="adj1" fmla="val -261165"/>
                  <a:gd name="adj2" fmla="val 155243"/>
                </a:avLst>
              </a:prstGeom>
              <a:ln w="19050">
                <a:solidFill>
                  <a:srgbClr val="00B050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71E8D80B-D2A6-4084-B294-A35A59229D80}"/>
                </a:ext>
              </a:extLst>
            </p:cNvPr>
            <p:cNvGrpSpPr/>
            <p:nvPr/>
          </p:nvGrpSpPr>
          <p:grpSpPr>
            <a:xfrm>
              <a:off x="11358447" y="3779132"/>
              <a:ext cx="6578932" cy="1107248"/>
              <a:chOff x="578837" y="5179782"/>
              <a:chExt cx="7983753" cy="1313182"/>
            </a:xfrm>
          </p:grpSpPr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6050B863-D364-4CE1-ACA6-C625FC193040}"/>
                  </a:ext>
                </a:extLst>
              </p:cNvPr>
              <p:cNvGrpSpPr/>
              <p:nvPr/>
            </p:nvGrpSpPr>
            <p:grpSpPr>
              <a:xfrm>
                <a:off x="578837" y="5185161"/>
                <a:ext cx="1725750" cy="1279901"/>
                <a:chOff x="718959" y="1365447"/>
                <a:chExt cx="1783417" cy="1460538"/>
              </a:xfrm>
            </p:grpSpPr>
            <p:pic>
              <p:nvPicPr>
                <p:cNvPr id="40" name="图片 39">
                  <a:extLst>
                    <a:ext uri="{FF2B5EF4-FFF2-40B4-BE49-F238E27FC236}">
                      <a16:creationId xmlns:a16="http://schemas.microsoft.com/office/drawing/2014/main" id="{B6531BC3-E186-4E6C-8461-297859D870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8959" y="1365447"/>
                  <a:ext cx="1783417" cy="1059639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</p:pic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3A0C5F71-21C8-439A-A296-555F493F2049}"/>
                    </a:ext>
                  </a:extLst>
                </p:cNvPr>
                <p:cNvSpPr/>
                <p:nvPr/>
              </p:nvSpPr>
              <p:spPr>
                <a:xfrm>
                  <a:off x="1131376" y="2451103"/>
                  <a:ext cx="1003542" cy="3748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12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用药推荐</a:t>
                  </a:r>
                </a:p>
              </p:txBody>
            </p:sp>
          </p:grpSp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F08ACC83-E1C8-459E-A007-3212E27E1D09}"/>
                  </a:ext>
                </a:extLst>
              </p:cNvPr>
              <p:cNvGrpSpPr/>
              <p:nvPr/>
            </p:nvGrpSpPr>
            <p:grpSpPr>
              <a:xfrm>
                <a:off x="6836840" y="5179782"/>
                <a:ext cx="1725750" cy="1285279"/>
                <a:chOff x="3163750" y="1337268"/>
                <a:chExt cx="1928155" cy="1462513"/>
              </a:xfrm>
            </p:grpSpPr>
            <p:pic>
              <p:nvPicPr>
                <p:cNvPr id="38" name="图片 37">
                  <a:extLst>
                    <a:ext uri="{FF2B5EF4-FFF2-40B4-BE49-F238E27FC236}">
                      <a16:creationId xmlns:a16="http://schemas.microsoft.com/office/drawing/2014/main" id="{FB17DD82-9DA4-45AC-8585-ECDD171B9E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163750" y="1337268"/>
                  <a:ext cx="1928155" cy="1088696"/>
                </a:xfrm>
                <a:prstGeom prst="rect">
                  <a:avLst/>
                </a:prstGeom>
              </p:spPr>
            </p:pic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85BD393D-B36A-47F9-A341-176B05042F0C}"/>
                    </a:ext>
                  </a:extLst>
                </p:cNvPr>
                <p:cNvSpPr/>
                <p:nvPr/>
              </p:nvSpPr>
              <p:spPr>
                <a:xfrm>
                  <a:off x="3623478" y="2425963"/>
                  <a:ext cx="1084987" cy="37381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12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病案检索</a:t>
                  </a:r>
                </a:p>
              </p:txBody>
            </p:sp>
          </p:grpSp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id="{EF931C35-1BCA-4216-8FE1-478396F19E33}"/>
                  </a:ext>
                </a:extLst>
              </p:cNvPr>
              <p:cNvGrpSpPr/>
              <p:nvPr/>
            </p:nvGrpSpPr>
            <p:grpSpPr>
              <a:xfrm>
                <a:off x="2708727" y="5185161"/>
                <a:ext cx="1674947" cy="1288535"/>
                <a:chOff x="5475153" y="1334903"/>
                <a:chExt cx="1674947" cy="1288535"/>
              </a:xfrm>
            </p:grpSpPr>
            <p:pic>
              <p:nvPicPr>
                <p:cNvPr id="36" name="图片 35">
                  <a:extLst>
                    <a:ext uri="{FF2B5EF4-FFF2-40B4-BE49-F238E27FC236}">
                      <a16:creationId xmlns:a16="http://schemas.microsoft.com/office/drawing/2014/main" id="{F5DDC5BB-9E45-438D-9819-0894B8EED2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475153" y="1334903"/>
                  <a:ext cx="1674947" cy="960891"/>
                </a:xfrm>
                <a:prstGeom prst="rect">
                  <a:avLst/>
                </a:prstGeom>
              </p:spPr>
            </p:pic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1F6D28A7-99DD-4C92-8BB2-E8C969969BA4}"/>
                    </a:ext>
                  </a:extLst>
                </p:cNvPr>
                <p:cNvSpPr/>
                <p:nvPr/>
              </p:nvSpPr>
              <p:spPr>
                <a:xfrm>
                  <a:off x="5846994" y="2294921"/>
                  <a:ext cx="971093" cy="32851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12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疾病风险</a:t>
                  </a:r>
                </a:p>
              </p:txBody>
            </p:sp>
          </p:grpSp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23E6E7C4-C13D-45B1-825C-80EBD97AF9B0}"/>
                  </a:ext>
                </a:extLst>
              </p:cNvPr>
              <p:cNvGrpSpPr/>
              <p:nvPr/>
            </p:nvGrpSpPr>
            <p:grpSpPr>
              <a:xfrm>
                <a:off x="4795585" y="5207849"/>
                <a:ext cx="1616667" cy="1285115"/>
                <a:chOff x="7387633" y="1329481"/>
                <a:chExt cx="1616667" cy="1285115"/>
              </a:xfrm>
            </p:grpSpPr>
            <p:pic>
              <p:nvPicPr>
                <p:cNvPr id="34" name="图片 33">
                  <a:extLst>
                    <a:ext uri="{FF2B5EF4-FFF2-40B4-BE49-F238E27FC236}">
                      <a16:creationId xmlns:a16="http://schemas.microsoft.com/office/drawing/2014/main" id="{46F986FA-8E6E-43C1-A78A-16AC60C300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387633" y="1329481"/>
                  <a:ext cx="1616667" cy="930544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</p:pic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C8293D5C-388E-451A-8A4B-DCFF2890ABE5}"/>
                    </a:ext>
                  </a:extLst>
                </p:cNvPr>
                <p:cNvSpPr/>
                <p:nvPr/>
              </p:nvSpPr>
              <p:spPr>
                <a:xfrm>
                  <a:off x="7744560" y="2286079"/>
                  <a:ext cx="971093" cy="32851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12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病人聚类</a:t>
                  </a:r>
                </a:p>
              </p:txBody>
            </p:sp>
          </p:grp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D9E0C8F2-12DB-48A0-9BC8-5294EDAAA62B}"/>
                </a:ext>
              </a:extLst>
            </p:cNvPr>
            <p:cNvGrpSpPr/>
            <p:nvPr/>
          </p:nvGrpSpPr>
          <p:grpSpPr>
            <a:xfrm>
              <a:off x="11358242" y="3105076"/>
              <a:ext cx="6579138" cy="503625"/>
              <a:chOff x="602284" y="4123862"/>
              <a:chExt cx="7983752" cy="617360"/>
            </a:xfrm>
          </p:grpSpPr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36FBCEEA-19E6-424F-B385-06391E660398}"/>
                  </a:ext>
                </a:extLst>
              </p:cNvPr>
              <p:cNvSpPr/>
              <p:nvPr/>
            </p:nvSpPr>
            <p:spPr>
              <a:xfrm>
                <a:off x="8150502" y="4284232"/>
                <a:ext cx="326081" cy="324029"/>
              </a:xfrm>
              <a:prstGeom prst="ellipse">
                <a:avLst/>
              </a:prstGeom>
              <a:solidFill>
                <a:srgbClr val="0070C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/>
              </a:p>
            </p:txBody>
          </p:sp>
          <p:grpSp>
            <p:nvGrpSpPr>
              <p:cNvPr id="44" name="组合 43">
                <a:extLst>
                  <a:ext uri="{FF2B5EF4-FFF2-40B4-BE49-F238E27FC236}">
                    <a16:creationId xmlns:a16="http://schemas.microsoft.com/office/drawing/2014/main" id="{C2A62178-B2DE-4954-B8D7-4B133D7A233C}"/>
                  </a:ext>
                </a:extLst>
              </p:cNvPr>
              <p:cNvGrpSpPr/>
              <p:nvPr/>
            </p:nvGrpSpPr>
            <p:grpSpPr>
              <a:xfrm>
                <a:off x="602284" y="4133522"/>
                <a:ext cx="1725751" cy="603608"/>
                <a:chOff x="602284" y="4133522"/>
                <a:chExt cx="1725751" cy="603608"/>
              </a:xfrm>
            </p:grpSpPr>
            <p:sp>
              <p:nvSpPr>
                <p:cNvPr id="80" name="矩形 79">
                  <a:extLst>
                    <a:ext uri="{FF2B5EF4-FFF2-40B4-BE49-F238E27FC236}">
                      <a16:creationId xmlns:a16="http://schemas.microsoft.com/office/drawing/2014/main" id="{924709FB-4267-4183-9384-E3B931A14BDB}"/>
                    </a:ext>
                  </a:extLst>
                </p:cNvPr>
                <p:cNvSpPr/>
                <p:nvPr/>
              </p:nvSpPr>
              <p:spPr>
                <a:xfrm>
                  <a:off x="602284" y="4133522"/>
                  <a:ext cx="1725751" cy="603608"/>
                </a:xfrm>
                <a:prstGeom prst="rect">
                  <a:avLst/>
                </a:prstGeom>
                <a:noFill/>
                <a:ln w="19050">
                  <a:solidFill>
                    <a:srgbClr val="0F93D5"/>
                  </a:solidFill>
                  <a:prstDash val="lg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50000"/>
                    </a:lnSpc>
                  </a:pPr>
                  <a:endPara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81" name="组合 80">
                  <a:extLst>
                    <a:ext uri="{FF2B5EF4-FFF2-40B4-BE49-F238E27FC236}">
                      <a16:creationId xmlns:a16="http://schemas.microsoft.com/office/drawing/2014/main" id="{5EAF8C1E-DABF-4329-AE26-0B82787C1CCD}"/>
                    </a:ext>
                  </a:extLst>
                </p:cNvPr>
                <p:cNvGrpSpPr/>
                <p:nvPr/>
              </p:nvGrpSpPr>
              <p:grpSpPr>
                <a:xfrm>
                  <a:off x="876656" y="4279201"/>
                  <a:ext cx="1162128" cy="336410"/>
                  <a:chOff x="876656" y="4279201"/>
                  <a:chExt cx="1162128" cy="336410"/>
                </a:xfrm>
              </p:grpSpPr>
              <p:grpSp>
                <p:nvGrpSpPr>
                  <p:cNvPr id="82" name="组合 81">
                    <a:extLst>
                      <a:ext uri="{FF2B5EF4-FFF2-40B4-BE49-F238E27FC236}">
                        <a16:creationId xmlns:a16="http://schemas.microsoft.com/office/drawing/2014/main" id="{C39A7FB7-1F50-4D80-B97B-AC5CFA8827A7}"/>
                      </a:ext>
                    </a:extLst>
                  </p:cNvPr>
                  <p:cNvGrpSpPr/>
                  <p:nvPr/>
                </p:nvGrpSpPr>
                <p:grpSpPr>
                  <a:xfrm>
                    <a:off x="894205" y="4286107"/>
                    <a:ext cx="326082" cy="324029"/>
                    <a:chOff x="1001363" y="4199845"/>
                    <a:chExt cx="597697" cy="599745"/>
                  </a:xfrm>
                  <a:solidFill>
                    <a:srgbClr val="0070C0">
                      <a:alpha val="50000"/>
                    </a:srgbClr>
                  </a:solidFill>
                </p:grpSpPr>
                <p:sp>
                  <p:nvSpPr>
                    <p:cNvPr id="89" name="椭圆 88">
                      <a:extLst>
                        <a:ext uri="{FF2B5EF4-FFF2-40B4-BE49-F238E27FC236}">
                          <a16:creationId xmlns:a16="http://schemas.microsoft.com/office/drawing/2014/main" id="{2FA9C795-4AAD-462C-A1DE-F9EA136E00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01364" y="4199845"/>
                      <a:ext cx="597696" cy="599745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600" dirty="0"/>
                    </a:p>
                  </p:txBody>
                </p:sp>
                <p:cxnSp>
                  <p:nvCxnSpPr>
                    <p:cNvPr id="90" name="曲线连接符 461">
                      <a:extLst>
                        <a:ext uri="{FF2B5EF4-FFF2-40B4-BE49-F238E27FC236}">
                          <a16:creationId xmlns:a16="http://schemas.microsoft.com/office/drawing/2014/main" id="{A346D159-E6A8-4893-AD29-297231BF6AAF}"/>
                        </a:ext>
                      </a:extLst>
                    </p:cNvPr>
                    <p:cNvCxnSpPr>
                      <a:stCxn id="89" idx="2"/>
                      <a:endCxn id="89" idx="1"/>
                    </p:cNvCxnSpPr>
                    <p:nvPr/>
                  </p:nvCxnSpPr>
                  <p:spPr>
                    <a:xfrm rot="10800000" flipH="1">
                      <a:off x="1001363" y="4287676"/>
                      <a:ext cx="87531" cy="212042"/>
                    </a:xfrm>
                    <a:prstGeom prst="curvedConnector4">
                      <a:avLst>
                        <a:gd name="adj1" fmla="val -261165"/>
                        <a:gd name="adj2" fmla="val 155243"/>
                      </a:avLst>
                    </a:prstGeom>
                    <a:grpFill/>
                    <a:ln w="19050">
                      <a:solidFill>
                        <a:srgbClr val="00B0F0"/>
                      </a:solidFill>
                      <a:headEnd type="non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3" name="组合 82">
                    <a:extLst>
                      <a:ext uri="{FF2B5EF4-FFF2-40B4-BE49-F238E27FC236}">
                        <a16:creationId xmlns:a16="http://schemas.microsoft.com/office/drawing/2014/main" id="{D827C30C-DE37-404C-B154-0E07072819FB}"/>
                      </a:ext>
                    </a:extLst>
                  </p:cNvPr>
                  <p:cNvGrpSpPr/>
                  <p:nvPr/>
                </p:nvGrpSpPr>
                <p:grpSpPr>
                  <a:xfrm>
                    <a:off x="1665788" y="4280141"/>
                    <a:ext cx="326081" cy="324029"/>
                    <a:chOff x="1001364" y="4199845"/>
                    <a:chExt cx="597696" cy="599745"/>
                  </a:xfrm>
                </p:grpSpPr>
                <p:sp>
                  <p:nvSpPr>
                    <p:cNvPr id="87" name="椭圆 86">
                      <a:extLst>
                        <a:ext uri="{FF2B5EF4-FFF2-40B4-BE49-F238E27FC236}">
                          <a16:creationId xmlns:a16="http://schemas.microsoft.com/office/drawing/2014/main" id="{D2A5B7B3-AAF3-48F6-A319-9F4AE4728B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01364" y="4199845"/>
                      <a:ext cx="597696" cy="599745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  <a:alpha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600" dirty="0"/>
                    </a:p>
                  </p:txBody>
                </p:sp>
                <p:cxnSp>
                  <p:nvCxnSpPr>
                    <p:cNvPr id="88" name="曲线连接符 459">
                      <a:extLst>
                        <a:ext uri="{FF2B5EF4-FFF2-40B4-BE49-F238E27FC236}">
                          <a16:creationId xmlns:a16="http://schemas.microsoft.com/office/drawing/2014/main" id="{39A81D88-3F76-4374-89F0-485B35EBE36A}"/>
                        </a:ext>
                      </a:extLst>
                    </p:cNvPr>
                    <p:cNvCxnSpPr>
                      <a:stCxn id="87" idx="6"/>
                      <a:endCxn id="87" idx="7"/>
                    </p:cNvCxnSpPr>
                    <p:nvPr/>
                  </p:nvCxnSpPr>
                  <p:spPr>
                    <a:xfrm flipH="1" flipV="1">
                      <a:off x="1511530" y="4287676"/>
                      <a:ext cx="87530" cy="212043"/>
                    </a:xfrm>
                    <a:prstGeom prst="curvedConnector4">
                      <a:avLst>
                        <a:gd name="adj1" fmla="val -403127"/>
                        <a:gd name="adj2" fmla="val 172928"/>
                      </a:avLst>
                    </a:prstGeom>
                    <a:ln w="19050">
                      <a:solidFill>
                        <a:srgbClr val="00B0F0"/>
                      </a:solidFill>
                      <a:headEnd type="non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84" name="矩形 83">
                    <a:extLst>
                      <a:ext uri="{FF2B5EF4-FFF2-40B4-BE49-F238E27FC236}">
                        <a16:creationId xmlns:a16="http://schemas.microsoft.com/office/drawing/2014/main" id="{DE50CE70-9012-456C-856E-CBA083190247}"/>
                      </a:ext>
                    </a:extLst>
                  </p:cNvPr>
                  <p:cNvSpPr/>
                  <p:nvPr/>
                </p:nvSpPr>
                <p:spPr>
                  <a:xfrm>
                    <a:off x="876656" y="4294921"/>
                    <a:ext cx="395272" cy="32069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zh-CN" altLang="en-US" sz="11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药</a:t>
                    </a:r>
                  </a:p>
                </p:txBody>
              </p:sp>
              <p:sp>
                <p:nvSpPr>
                  <p:cNvPr id="85" name="矩形 84">
                    <a:extLst>
                      <a:ext uri="{FF2B5EF4-FFF2-40B4-BE49-F238E27FC236}">
                        <a16:creationId xmlns:a16="http://schemas.microsoft.com/office/drawing/2014/main" id="{94304958-D461-4A1B-91F7-971D1331C65D}"/>
                      </a:ext>
                    </a:extLst>
                  </p:cNvPr>
                  <p:cNvSpPr/>
                  <p:nvPr/>
                </p:nvSpPr>
                <p:spPr>
                  <a:xfrm>
                    <a:off x="1643512" y="4279201"/>
                    <a:ext cx="395272" cy="32069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zh-CN" altLang="en-US" sz="11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人</a:t>
                    </a:r>
                  </a:p>
                </p:txBody>
              </p:sp>
              <p:cxnSp>
                <p:nvCxnSpPr>
                  <p:cNvPr id="86" name="直接箭头连接符 85">
                    <a:extLst>
                      <a:ext uri="{FF2B5EF4-FFF2-40B4-BE49-F238E27FC236}">
                        <a16:creationId xmlns:a16="http://schemas.microsoft.com/office/drawing/2014/main" id="{1DEA1E7E-2F9B-4BC6-9529-015821B85828}"/>
                      </a:ext>
                    </a:extLst>
                  </p:cNvPr>
                  <p:cNvCxnSpPr>
                    <a:stCxn id="89" idx="6"/>
                    <a:endCxn id="87" idx="2"/>
                  </p:cNvCxnSpPr>
                  <p:nvPr/>
                </p:nvCxnSpPr>
                <p:spPr>
                  <a:xfrm flipV="1">
                    <a:off x="1220287" y="4442156"/>
                    <a:ext cx="445501" cy="5966"/>
                  </a:xfrm>
                  <a:prstGeom prst="straightConnector1">
                    <a:avLst/>
                  </a:prstGeom>
                  <a:ln w="19050"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5" name="组合 44">
                <a:extLst>
                  <a:ext uri="{FF2B5EF4-FFF2-40B4-BE49-F238E27FC236}">
                    <a16:creationId xmlns:a16="http://schemas.microsoft.com/office/drawing/2014/main" id="{40212965-00AF-49C5-B47E-4D454EE595F7}"/>
                  </a:ext>
                </a:extLst>
              </p:cNvPr>
              <p:cNvGrpSpPr/>
              <p:nvPr/>
            </p:nvGrpSpPr>
            <p:grpSpPr>
              <a:xfrm>
                <a:off x="2729292" y="4129280"/>
                <a:ext cx="1597019" cy="603608"/>
                <a:chOff x="639032" y="4133522"/>
                <a:chExt cx="1597019" cy="603608"/>
              </a:xfrm>
            </p:grpSpPr>
            <p:sp>
              <p:nvSpPr>
                <p:cNvPr id="69" name="矩形 68">
                  <a:extLst>
                    <a:ext uri="{FF2B5EF4-FFF2-40B4-BE49-F238E27FC236}">
                      <a16:creationId xmlns:a16="http://schemas.microsoft.com/office/drawing/2014/main" id="{0692AD3C-BE71-4738-9308-E6FCDE5B139C}"/>
                    </a:ext>
                  </a:extLst>
                </p:cNvPr>
                <p:cNvSpPr/>
                <p:nvPr/>
              </p:nvSpPr>
              <p:spPr>
                <a:xfrm>
                  <a:off x="639032" y="4133522"/>
                  <a:ext cx="1597019" cy="603608"/>
                </a:xfrm>
                <a:prstGeom prst="rect">
                  <a:avLst/>
                </a:prstGeom>
                <a:noFill/>
                <a:ln w="19050">
                  <a:solidFill>
                    <a:srgbClr val="0F93D5"/>
                  </a:solidFill>
                  <a:prstDash val="lg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50000"/>
                    </a:lnSpc>
                  </a:pPr>
                  <a:endPara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70" name="组合 69">
                  <a:extLst>
                    <a:ext uri="{FF2B5EF4-FFF2-40B4-BE49-F238E27FC236}">
                      <a16:creationId xmlns:a16="http://schemas.microsoft.com/office/drawing/2014/main" id="{26B417F8-024D-45D9-A41B-CC0AC79F7336}"/>
                    </a:ext>
                  </a:extLst>
                </p:cNvPr>
                <p:cNvGrpSpPr/>
                <p:nvPr/>
              </p:nvGrpSpPr>
              <p:grpSpPr>
                <a:xfrm>
                  <a:off x="865097" y="4279201"/>
                  <a:ext cx="1173686" cy="330935"/>
                  <a:chOff x="865097" y="4279201"/>
                  <a:chExt cx="1173686" cy="330935"/>
                </a:xfrm>
              </p:grpSpPr>
              <p:grpSp>
                <p:nvGrpSpPr>
                  <p:cNvPr id="71" name="组合 70">
                    <a:extLst>
                      <a:ext uri="{FF2B5EF4-FFF2-40B4-BE49-F238E27FC236}">
                        <a16:creationId xmlns:a16="http://schemas.microsoft.com/office/drawing/2014/main" id="{86EA5918-4E36-4739-98A2-E3E778A6A601}"/>
                      </a:ext>
                    </a:extLst>
                  </p:cNvPr>
                  <p:cNvGrpSpPr/>
                  <p:nvPr/>
                </p:nvGrpSpPr>
                <p:grpSpPr>
                  <a:xfrm>
                    <a:off x="894205" y="4286107"/>
                    <a:ext cx="326082" cy="324029"/>
                    <a:chOff x="1001363" y="4199845"/>
                    <a:chExt cx="597697" cy="599745"/>
                  </a:xfrm>
                  <a:solidFill>
                    <a:srgbClr val="0070C0">
                      <a:alpha val="50000"/>
                    </a:srgbClr>
                  </a:solidFill>
                </p:grpSpPr>
                <p:sp>
                  <p:nvSpPr>
                    <p:cNvPr id="78" name="椭圆 77">
                      <a:extLst>
                        <a:ext uri="{FF2B5EF4-FFF2-40B4-BE49-F238E27FC236}">
                          <a16:creationId xmlns:a16="http://schemas.microsoft.com/office/drawing/2014/main" id="{09836C72-0525-4535-AF3E-45B99F5128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01364" y="4199845"/>
                      <a:ext cx="597696" cy="599745"/>
                    </a:xfrm>
                    <a:prstGeom prst="ellipse">
                      <a:avLst/>
                    </a:prstGeom>
                    <a:solidFill>
                      <a:srgbClr val="C00000">
                        <a:alpha val="50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600" dirty="0"/>
                    </a:p>
                  </p:txBody>
                </p:sp>
                <p:cxnSp>
                  <p:nvCxnSpPr>
                    <p:cNvPr id="79" name="曲线连接符 450">
                      <a:extLst>
                        <a:ext uri="{FF2B5EF4-FFF2-40B4-BE49-F238E27FC236}">
                          <a16:creationId xmlns:a16="http://schemas.microsoft.com/office/drawing/2014/main" id="{5E0A5F37-A2EA-42BF-A093-DE3E07DCE689}"/>
                        </a:ext>
                      </a:extLst>
                    </p:cNvPr>
                    <p:cNvCxnSpPr>
                      <a:stCxn id="78" idx="2"/>
                      <a:endCxn id="78" idx="1"/>
                    </p:cNvCxnSpPr>
                    <p:nvPr/>
                  </p:nvCxnSpPr>
                  <p:spPr>
                    <a:xfrm rot="10800000" flipH="1">
                      <a:off x="1001363" y="4287676"/>
                      <a:ext cx="87531" cy="212042"/>
                    </a:xfrm>
                    <a:prstGeom prst="curvedConnector4">
                      <a:avLst>
                        <a:gd name="adj1" fmla="val -261165"/>
                        <a:gd name="adj2" fmla="val 155243"/>
                      </a:avLst>
                    </a:prstGeom>
                    <a:grpFill/>
                    <a:ln w="19050">
                      <a:solidFill>
                        <a:srgbClr val="00B0F0"/>
                      </a:solidFill>
                      <a:headEnd type="non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2" name="组合 71">
                    <a:extLst>
                      <a:ext uri="{FF2B5EF4-FFF2-40B4-BE49-F238E27FC236}">
                        <a16:creationId xmlns:a16="http://schemas.microsoft.com/office/drawing/2014/main" id="{D0C8CB0C-C793-4480-80E0-0317F5BDE94C}"/>
                      </a:ext>
                    </a:extLst>
                  </p:cNvPr>
                  <p:cNvGrpSpPr/>
                  <p:nvPr/>
                </p:nvGrpSpPr>
                <p:grpSpPr>
                  <a:xfrm>
                    <a:off x="1665788" y="4280141"/>
                    <a:ext cx="326081" cy="324029"/>
                    <a:chOff x="1001364" y="4199845"/>
                    <a:chExt cx="597696" cy="599745"/>
                  </a:xfrm>
                </p:grpSpPr>
                <p:sp>
                  <p:nvSpPr>
                    <p:cNvPr id="76" name="椭圆 75">
                      <a:extLst>
                        <a:ext uri="{FF2B5EF4-FFF2-40B4-BE49-F238E27FC236}">
                          <a16:creationId xmlns:a16="http://schemas.microsoft.com/office/drawing/2014/main" id="{CFA28B35-3409-4CF9-819B-06E5859188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01364" y="4199845"/>
                      <a:ext cx="597696" cy="599745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  <a:alpha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600" dirty="0"/>
                    </a:p>
                  </p:txBody>
                </p:sp>
                <p:cxnSp>
                  <p:nvCxnSpPr>
                    <p:cNvPr id="77" name="曲线连接符 448">
                      <a:extLst>
                        <a:ext uri="{FF2B5EF4-FFF2-40B4-BE49-F238E27FC236}">
                          <a16:creationId xmlns:a16="http://schemas.microsoft.com/office/drawing/2014/main" id="{35F85F0D-1906-4968-9D86-74DC665B34D8}"/>
                        </a:ext>
                      </a:extLst>
                    </p:cNvPr>
                    <p:cNvCxnSpPr>
                      <a:stCxn id="76" idx="6"/>
                      <a:endCxn id="76" idx="7"/>
                    </p:cNvCxnSpPr>
                    <p:nvPr/>
                  </p:nvCxnSpPr>
                  <p:spPr>
                    <a:xfrm flipH="1" flipV="1">
                      <a:off x="1511530" y="4287676"/>
                      <a:ext cx="87530" cy="212043"/>
                    </a:xfrm>
                    <a:prstGeom prst="curvedConnector4">
                      <a:avLst>
                        <a:gd name="adj1" fmla="val -403127"/>
                        <a:gd name="adj2" fmla="val 172928"/>
                      </a:avLst>
                    </a:prstGeom>
                    <a:ln w="19050">
                      <a:solidFill>
                        <a:srgbClr val="00B0F0"/>
                      </a:solidFill>
                      <a:headEnd type="non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3" name="矩形 72">
                    <a:extLst>
                      <a:ext uri="{FF2B5EF4-FFF2-40B4-BE49-F238E27FC236}">
                        <a16:creationId xmlns:a16="http://schemas.microsoft.com/office/drawing/2014/main" id="{7D8A0AF3-27F4-4432-84B5-703324D5A249}"/>
                      </a:ext>
                    </a:extLst>
                  </p:cNvPr>
                  <p:cNvSpPr/>
                  <p:nvPr/>
                </p:nvSpPr>
                <p:spPr>
                  <a:xfrm>
                    <a:off x="865097" y="4283245"/>
                    <a:ext cx="395272" cy="32069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zh-CN" altLang="en-US" sz="11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病</a:t>
                    </a:r>
                  </a:p>
                </p:txBody>
              </p:sp>
              <p:sp>
                <p:nvSpPr>
                  <p:cNvPr id="74" name="矩形 73">
                    <a:extLst>
                      <a:ext uri="{FF2B5EF4-FFF2-40B4-BE49-F238E27FC236}">
                        <a16:creationId xmlns:a16="http://schemas.microsoft.com/office/drawing/2014/main" id="{75FD373D-34E7-41B5-B27A-9828F5BC3AE9}"/>
                      </a:ext>
                    </a:extLst>
                  </p:cNvPr>
                  <p:cNvSpPr/>
                  <p:nvPr/>
                </p:nvSpPr>
                <p:spPr>
                  <a:xfrm>
                    <a:off x="1643511" y="4279201"/>
                    <a:ext cx="395272" cy="32069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zh-CN" altLang="en-US" sz="11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人</a:t>
                    </a:r>
                  </a:p>
                </p:txBody>
              </p:sp>
              <p:cxnSp>
                <p:nvCxnSpPr>
                  <p:cNvPr id="75" name="直接箭头连接符 74">
                    <a:extLst>
                      <a:ext uri="{FF2B5EF4-FFF2-40B4-BE49-F238E27FC236}">
                        <a16:creationId xmlns:a16="http://schemas.microsoft.com/office/drawing/2014/main" id="{BA88C95E-DBEE-4C68-A62B-9D04D335455F}"/>
                      </a:ext>
                    </a:extLst>
                  </p:cNvPr>
                  <p:cNvCxnSpPr>
                    <a:stCxn id="78" idx="6"/>
                    <a:endCxn id="76" idx="2"/>
                  </p:cNvCxnSpPr>
                  <p:nvPr/>
                </p:nvCxnSpPr>
                <p:spPr>
                  <a:xfrm flipV="1">
                    <a:off x="1220287" y="4442156"/>
                    <a:ext cx="445501" cy="5966"/>
                  </a:xfrm>
                  <a:prstGeom prst="straightConnector1">
                    <a:avLst/>
                  </a:prstGeom>
                  <a:ln w="19050"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6" name="组合 45">
                <a:extLst>
                  <a:ext uri="{FF2B5EF4-FFF2-40B4-BE49-F238E27FC236}">
                    <a16:creationId xmlns:a16="http://schemas.microsoft.com/office/drawing/2014/main" id="{DE5DE845-9023-42C6-9FCB-F9BBB2548722}"/>
                  </a:ext>
                </a:extLst>
              </p:cNvPr>
              <p:cNvGrpSpPr/>
              <p:nvPr/>
            </p:nvGrpSpPr>
            <p:grpSpPr>
              <a:xfrm>
                <a:off x="4819031" y="4123862"/>
                <a:ext cx="1597019" cy="603608"/>
                <a:chOff x="639032" y="4133522"/>
                <a:chExt cx="1597019" cy="603608"/>
              </a:xfrm>
            </p:grpSpPr>
            <p:sp>
              <p:nvSpPr>
                <p:cNvPr id="64" name="矩形 63">
                  <a:extLst>
                    <a:ext uri="{FF2B5EF4-FFF2-40B4-BE49-F238E27FC236}">
                      <a16:creationId xmlns:a16="http://schemas.microsoft.com/office/drawing/2014/main" id="{BB1E82C2-64C3-45A3-82B6-F005B6FF2EB0}"/>
                    </a:ext>
                  </a:extLst>
                </p:cNvPr>
                <p:cNvSpPr/>
                <p:nvPr/>
              </p:nvSpPr>
              <p:spPr>
                <a:xfrm>
                  <a:off x="639032" y="4133522"/>
                  <a:ext cx="1597019" cy="603608"/>
                </a:xfrm>
                <a:prstGeom prst="rect">
                  <a:avLst/>
                </a:prstGeom>
                <a:noFill/>
                <a:ln w="19050">
                  <a:solidFill>
                    <a:srgbClr val="0F93D5"/>
                  </a:solidFill>
                  <a:prstDash val="lg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50000"/>
                    </a:lnSpc>
                  </a:pPr>
                  <a:endPara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65" name="组合 64">
                  <a:extLst>
                    <a:ext uri="{FF2B5EF4-FFF2-40B4-BE49-F238E27FC236}">
                      <a16:creationId xmlns:a16="http://schemas.microsoft.com/office/drawing/2014/main" id="{F1A30AFE-309E-40A1-8507-5412B5E0C7BE}"/>
                    </a:ext>
                  </a:extLst>
                </p:cNvPr>
                <p:cNvGrpSpPr/>
                <p:nvPr/>
              </p:nvGrpSpPr>
              <p:grpSpPr>
                <a:xfrm>
                  <a:off x="1225504" y="4279201"/>
                  <a:ext cx="790163" cy="324969"/>
                  <a:chOff x="1225504" y="4279201"/>
                  <a:chExt cx="790163" cy="324969"/>
                </a:xfrm>
              </p:grpSpPr>
              <p:sp>
                <p:nvSpPr>
                  <p:cNvPr id="66" name="椭圆 65">
                    <a:extLst>
                      <a:ext uri="{FF2B5EF4-FFF2-40B4-BE49-F238E27FC236}">
                        <a16:creationId xmlns:a16="http://schemas.microsoft.com/office/drawing/2014/main" id="{E1F19C58-FBE5-4AF8-B7EF-25D6AC94E990}"/>
                      </a:ext>
                    </a:extLst>
                  </p:cNvPr>
                  <p:cNvSpPr/>
                  <p:nvPr/>
                </p:nvSpPr>
                <p:spPr>
                  <a:xfrm>
                    <a:off x="1665788" y="4280141"/>
                    <a:ext cx="326081" cy="32402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67" name="矩形 66">
                    <a:extLst>
                      <a:ext uri="{FF2B5EF4-FFF2-40B4-BE49-F238E27FC236}">
                        <a16:creationId xmlns:a16="http://schemas.microsoft.com/office/drawing/2014/main" id="{91982BB9-0C53-466E-8023-832882DDDDA2}"/>
                      </a:ext>
                    </a:extLst>
                  </p:cNvPr>
                  <p:cNvSpPr/>
                  <p:nvPr/>
                </p:nvSpPr>
                <p:spPr>
                  <a:xfrm>
                    <a:off x="1620395" y="4279201"/>
                    <a:ext cx="395272" cy="32069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zh-CN" altLang="en-US" sz="11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人</a:t>
                    </a:r>
                  </a:p>
                </p:txBody>
              </p:sp>
              <p:cxnSp>
                <p:nvCxnSpPr>
                  <p:cNvPr id="68" name="直接箭头连接符 67">
                    <a:extLst>
                      <a:ext uri="{FF2B5EF4-FFF2-40B4-BE49-F238E27FC236}">
                        <a16:creationId xmlns:a16="http://schemas.microsoft.com/office/drawing/2014/main" id="{4A04B72D-E2D7-45E0-8BB9-921953B636C0}"/>
                      </a:ext>
                    </a:extLst>
                  </p:cNvPr>
                  <p:cNvCxnSpPr>
                    <a:endCxn id="66" idx="2"/>
                  </p:cNvCxnSpPr>
                  <p:nvPr/>
                </p:nvCxnSpPr>
                <p:spPr>
                  <a:xfrm flipV="1">
                    <a:off x="1225504" y="4442156"/>
                    <a:ext cx="440284" cy="6922"/>
                  </a:xfrm>
                  <a:prstGeom prst="straightConnector1">
                    <a:avLst/>
                  </a:prstGeom>
                  <a:ln w="19050"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D27C07F9-45DA-4BD6-8D08-F196626D9D58}"/>
                  </a:ext>
                </a:extLst>
              </p:cNvPr>
              <p:cNvSpPr/>
              <p:nvPr/>
            </p:nvSpPr>
            <p:spPr>
              <a:xfrm>
                <a:off x="5079741" y="4268873"/>
                <a:ext cx="326081" cy="324029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1A2AA8D9-CBF2-4994-B12D-5E9AE99EA559}"/>
                  </a:ext>
                </a:extLst>
              </p:cNvPr>
              <p:cNvSpPr/>
              <p:nvPr/>
            </p:nvSpPr>
            <p:spPr>
              <a:xfrm>
                <a:off x="5045907" y="4267933"/>
                <a:ext cx="395272" cy="3206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1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人</a:t>
                </a:r>
              </a:p>
            </p:txBody>
          </p: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62D35D87-EC54-49A7-847B-9A1FA22910AF}"/>
                  </a:ext>
                </a:extLst>
              </p:cNvPr>
              <p:cNvGrpSpPr/>
              <p:nvPr/>
            </p:nvGrpSpPr>
            <p:grpSpPr>
              <a:xfrm>
                <a:off x="6884146" y="4137614"/>
                <a:ext cx="1701890" cy="603608"/>
                <a:chOff x="639032" y="4133522"/>
                <a:chExt cx="1597019" cy="603608"/>
              </a:xfrm>
            </p:grpSpPr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5D70CDBE-5D3B-4CD7-88BD-FD479029FE70}"/>
                    </a:ext>
                  </a:extLst>
                </p:cNvPr>
                <p:cNvSpPr/>
                <p:nvPr/>
              </p:nvSpPr>
              <p:spPr>
                <a:xfrm>
                  <a:off x="639032" y="4133522"/>
                  <a:ext cx="1597019" cy="603608"/>
                </a:xfrm>
                <a:prstGeom prst="rect">
                  <a:avLst/>
                </a:prstGeom>
                <a:noFill/>
                <a:ln w="19050">
                  <a:solidFill>
                    <a:srgbClr val="0F93D5"/>
                  </a:solidFill>
                  <a:prstDash val="lg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50000"/>
                    </a:lnSpc>
                  </a:pPr>
                  <a:endPara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54" name="组合 53">
                  <a:extLst>
                    <a:ext uri="{FF2B5EF4-FFF2-40B4-BE49-F238E27FC236}">
                      <a16:creationId xmlns:a16="http://schemas.microsoft.com/office/drawing/2014/main" id="{FA633176-4ABC-447B-AF31-9DFCF21F2847}"/>
                    </a:ext>
                  </a:extLst>
                </p:cNvPr>
                <p:cNvGrpSpPr/>
                <p:nvPr/>
              </p:nvGrpSpPr>
              <p:grpSpPr>
                <a:xfrm>
                  <a:off x="743040" y="4271569"/>
                  <a:ext cx="900668" cy="338567"/>
                  <a:chOff x="743040" y="4271569"/>
                  <a:chExt cx="900668" cy="338567"/>
                </a:xfrm>
              </p:grpSpPr>
              <p:grpSp>
                <p:nvGrpSpPr>
                  <p:cNvPr id="55" name="组合 54">
                    <a:extLst>
                      <a:ext uri="{FF2B5EF4-FFF2-40B4-BE49-F238E27FC236}">
                        <a16:creationId xmlns:a16="http://schemas.microsoft.com/office/drawing/2014/main" id="{52EF569C-E819-4D4C-92EA-E22626FC8914}"/>
                      </a:ext>
                    </a:extLst>
                  </p:cNvPr>
                  <p:cNvGrpSpPr/>
                  <p:nvPr/>
                </p:nvGrpSpPr>
                <p:grpSpPr>
                  <a:xfrm>
                    <a:off x="758713" y="4286107"/>
                    <a:ext cx="326082" cy="324029"/>
                    <a:chOff x="753011" y="4199845"/>
                    <a:chExt cx="597697" cy="599745"/>
                  </a:xfrm>
                  <a:solidFill>
                    <a:srgbClr val="0070C0">
                      <a:alpha val="50000"/>
                    </a:srgbClr>
                  </a:solidFill>
                </p:grpSpPr>
                <p:sp>
                  <p:nvSpPr>
                    <p:cNvPr id="62" name="椭圆 61">
                      <a:extLst>
                        <a:ext uri="{FF2B5EF4-FFF2-40B4-BE49-F238E27FC236}">
                          <a16:creationId xmlns:a16="http://schemas.microsoft.com/office/drawing/2014/main" id="{49275C8C-27F5-4C25-98A6-E56F0DFA51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013" y="4199845"/>
                      <a:ext cx="597695" cy="599745"/>
                    </a:xfrm>
                    <a:prstGeom prst="ellipse">
                      <a:avLst/>
                    </a:prstGeom>
                    <a:solidFill>
                      <a:srgbClr val="C00000">
                        <a:alpha val="50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600" dirty="0"/>
                    </a:p>
                  </p:txBody>
                </p:sp>
                <p:cxnSp>
                  <p:nvCxnSpPr>
                    <p:cNvPr id="63" name="曲线连接符 428">
                      <a:extLst>
                        <a:ext uri="{FF2B5EF4-FFF2-40B4-BE49-F238E27FC236}">
                          <a16:creationId xmlns:a16="http://schemas.microsoft.com/office/drawing/2014/main" id="{DB594046-6014-456F-8053-B82B1FF380E0}"/>
                        </a:ext>
                      </a:extLst>
                    </p:cNvPr>
                    <p:cNvCxnSpPr>
                      <a:stCxn id="62" idx="2"/>
                      <a:endCxn id="62" idx="1"/>
                    </p:cNvCxnSpPr>
                    <p:nvPr/>
                  </p:nvCxnSpPr>
                  <p:spPr>
                    <a:xfrm rot="10800000" flipH="1">
                      <a:off x="753011" y="4287676"/>
                      <a:ext cx="87530" cy="212043"/>
                    </a:xfrm>
                    <a:prstGeom prst="curvedConnector4">
                      <a:avLst>
                        <a:gd name="adj1" fmla="val -141856"/>
                        <a:gd name="adj2" fmla="val 214937"/>
                      </a:avLst>
                    </a:prstGeom>
                    <a:grpFill/>
                    <a:ln w="19050">
                      <a:solidFill>
                        <a:srgbClr val="00B0F0"/>
                      </a:solidFill>
                      <a:headEnd type="non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6" name="组合 55">
                    <a:extLst>
                      <a:ext uri="{FF2B5EF4-FFF2-40B4-BE49-F238E27FC236}">
                        <a16:creationId xmlns:a16="http://schemas.microsoft.com/office/drawing/2014/main" id="{7B66C9C9-1D04-48F1-A1AD-EC5ADF6486D9}"/>
                      </a:ext>
                    </a:extLst>
                  </p:cNvPr>
                  <p:cNvGrpSpPr/>
                  <p:nvPr/>
                </p:nvGrpSpPr>
                <p:grpSpPr>
                  <a:xfrm>
                    <a:off x="1293210" y="4280141"/>
                    <a:ext cx="326081" cy="324029"/>
                    <a:chOff x="318438" y="4199845"/>
                    <a:chExt cx="597696" cy="599745"/>
                  </a:xfrm>
                </p:grpSpPr>
                <p:sp>
                  <p:nvSpPr>
                    <p:cNvPr id="60" name="椭圆 59">
                      <a:extLst>
                        <a:ext uri="{FF2B5EF4-FFF2-40B4-BE49-F238E27FC236}">
                          <a16:creationId xmlns:a16="http://schemas.microsoft.com/office/drawing/2014/main" id="{30E1E702-5A5B-4B36-B12C-3139E0A257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438" y="4199845"/>
                      <a:ext cx="597696" cy="599745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  <a:alpha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600" dirty="0"/>
                    </a:p>
                  </p:txBody>
                </p:sp>
                <p:cxnSp>
                  <p:nvCxnSpPr>
                    <p:cNvPr id="61" name="曲线连接符 426">
                      <a:extLst>
                        <a:ext uri="{FF2B5EF4-FFF2-40B4-BE49-F238E27FC236}">
                          <a16:creationId xmlns:a16="http://schemas.microsoft.com/office/drawing/2014/main" id="{1D4D8E60-C818-40B8-BF7F-0339F9BFD0EF}"/>
                        </a:ext>
                      </a:extLst>
                    </p:cNvPr>
                    <p:cNvCxnSpPr>
                      <a:stCxn id="60" idx="7"/>
                      <a:endCxn id="60" idx="1"/>
                    </p:cNvCxnSpPr>
                    <p:nvPr/>
                  </p:nvCxnSpPr>
                  <p:spPr>
                    <a:xfrm rot="16200000" flipV="1">
                      <a:off x="616455" y="4076358"/>
                      <a:ext cx="23506" cy="422636"/>
                    </a:xfrm>
                    <a:prstGeom prst="curvedConnector3">
                      <a:avLst>
                        <a:gd name="adj1" fmla="val 1036803"/>
                      </a:avLst>
                    </a:prstGeom>
                    <a:ln w="19050">
                      <a:solidFill>
                        <a:srgbClr val="00B0F0"/>
                      </a:solidFill>
                      <a:headEnd type="non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7" name="矩形 56">
                    <a:extLst>
                      <a:ext uri="{FF2B5EF4-FFF2-40B4-BE49-F238E27FC236}">
                        <a16:creationId xmlns:a16="http://schemas.microsoft.com/office/drawing/2014/main" id="{C63158E0-9B15-4632-8239-04206C790350}"/>
                      </a:ext>
                    </a:extLst>
                  </p:cNvPr>
                  <p:cNvSpPr/>
                  <p:nvPr/>
                </p:nvSpPr>
                <p:spPr>
                  <a:xfrm>
                    <a:off x="743040" y="4271569"/>
                    <a:ext cx="370915" cy="32068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zh-CN" altLang="en-US" sz="11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病</a:t>
                    </a:r>
                  </a:p>
                </p:txBody>
              </p:sp>
              <p:sp>
                <p:nvSpPr>
                  <p:cNvPr id="58" name="矩形 57">
                    <a:extLst>
                      <a:ext uri="{FF2B5EF4-FFF2-40B4-BE49-F238E27FC236}">
                        <a16:creationId xmlns:a16="http://schemas.microsoft.com/office/drawing/2014/main" id="{9DCE20B2-30D7-476F-AEF7-995381B34616}"/>
                      </a:ext>
                    </a:extLst>
                  </p:cNvPr>
                  <p:cNvSpPr/>
                  <p:nvPr/>
                </p:nvSpPr>
                <p:spPr>
                  <a:xfrm>
                    <a:off x="1272793" y="4279201"/>
                    <a:ext cx="370915" cy="32068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zh-CN" altLang="en-US" sz="11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人</a:t>
                    </a:r>
                  </a:p>
                </p:txBody>
              </p:sp>
              <p:cxnSp>
                <p:nvCxnSpPr>
                  <p:cNvPr id="59" name="直接箭头连接符 58">
                    <a:extLst>
                      <a:ext uri="{FF2B5EF4-FFF2-40B4-BE49-F238E27FC236}">
                        <a16:creationId xmlns:a16="http://schemas.microsoft.com/office/drawing/2014/main" id="{FD18FD3B-903B-41B4-83F2-31937BAA6317}"/>
                      </a:ext>
                    </a:extLst>
                  </p:cNvPr>
                  <p:cNvCxnSpPr>
                    <a:stCxn id="62" idx="6"/>
                    <a:endCxn id="60" idx="2"/>
                  </p:cNvCxnSpPr>
                  <p:nvPr/>
                </p:nvCxnSpPr>
                <p:spPr>
                  <a:xfrm flipV="1">
                    <a:off x="1084795" y="4442156"/>
                    <a:ext cx="208414" cy="5966"/>
                  </a:xfrm>
                  <a:prstGeom prst="straightConnector1">
                    <a:avLst/>
                  </a:prstGeom>
                  <a:ln w="19050"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50" name="曲线连接符 370">
                <a:extLst>
                  <a:ext uri="{FF2B5EF4-FFF2-40B4-BE49-F238E27FC236}">
                    <a16:creationId xmlns:a16="http://schemas.microsoft.com/office/drawing/2014/main" id="{6DAC3500-9EF1-45E6-9ECD-66541E2157D1}"/>
                  </a:ext>
                </a:extLst>
              </p:cNvPr>
              <p:cNvCxnSpPr>
                <a:stCxn id="43" idx="6"/>
                <a:endCxn id="43" idx="0"/>
              </p:cNvCxnSpPr>
              <p:nvPr/>
            </p:nvCxnSpPr>
            <p:spPr>
              <a:xfrm flipH="1" flipV="1">
                <a:off x="8313543" y="4284232"/>
                <a:ext cx="163040" cy="162015"/>
              </a:xfrm>
              <a:prstGeom prst="curvedConnector4">
                <a:avLst>
                  <a:gd name="adj1" fmla="val -22139"/>
                  <a:gd name="adj2" fmla="val 151983"/>
                </a:avLst>
              </a:prstGeom>
              <a:ln w="19050">
                <a:solidFill>
                  <a:srgbClr val="00B0F0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CEA5DFDB-AA4C-4594-AA25-2C55E4ABE03C}"/>
                  </a:ext>
                </a:extLst>
              </p:cNvPr>
              <p:cNvSpPr/>
              <p:nvPr/>
            </p:nvSpPr>
            <p:spPr>
              <a:xfrm>
                <a:off x="8133323" y="4294296"/>
                <a:ext cx="395272" cy="3206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1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药</a:t>
                </a:r>
              </a:p>
            </p:txBody>
          </p:sp>
          <p:cxnSp>
            <p:nvCxnSpPr>
              <p:cNvPr id="52" name="直接箭头连接符 51">
                <a:extLst>
                  <a:ext uri="{FF2B5EF4-FFF2-40B4-BE49-F238E27FC236}">
                    <a16:creationId xmlns:a16="http://schemas.microsoft.com/office/drawing/2014/main" id="{D8475361-EC04-4B47-8FB6-3F89F5EF7A4B}"/>
                  </a:ext>
                </a:extLst>
              </p:cNvPr>
              <p:cNvCxnSpPr/>
              <p:nvPr/>
            </p:nvCxnSpPr>
            <p:spPr>
              <a:xfrm flipV="1">
                <a:off x="7934340" y="4453170"/>
                <a:ext cx="222100" cy="5966"/>
              </a:xfrm>
              <a:prstGeom prst="straightConnector1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7C3E30E4-599B-4ED8-B18B-42C4A9AB0CAB}"/>
                </a:ext>
              </a:extLst>
            </p:cNvPr>
            <p:cNvSpPr/>
            <p:nvPr/>
          </p:nvSpPr>
          <p:spPr>
            <a:xfrm>
              <a:off x="15818293" y="553487"/>
              <a:ext cx="2119086" cy="154977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黑体" panose="02010609060101010101" pitchFamily="49" charset="-122"/>
                  <a:ea typeface="黑体" panose="02010609060101010101" pitchFamily="49" charset="-122"/>
                </a:rPr>
                <a:t>基于“</a:t>
              </a:r>
              <a:r>
                <a:rPr lang="zh-CN" altLang="en-US" sz="14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大数据</a:t>
              </a:r>
              <a:r>
                <a:rPr lang="en-US" altLang="zh-CN" sz="14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+</a:t>
              </a:r>
              <a:r>
                <a:rPr lang="zh-CN" altLang="en-US" sz="14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机器学习</a:t>
              </a:r>
              <a:r>
                <a:rPr lang="zh-CN" altLang="en-US" sz="1400" dirty="0">
                  <a:latin typeface="黑体" panose="02010609060101010101" pitchFamily="49" charset="-122"/>
                  <a:ea typeface="黑体" panose="02010609060101010101" pitchFamily="49" charset="-122"/>
                </a:rPr>
                <a:t>”构建</a:t>
              </a:r>
              <a:endPara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/>
              <a:r>
                <a:rPr lang="zh-CN" altLang="en-US" sz="14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领域相关的病人相似性度量模型</a:t>
              </a:r>
              <a:endParaRPr lang="en-US" altLang="zh-CN" sz="1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/>
              <a:r>
                <a:rPr lang="zh-CN" altLang="en-US" sz="1400" dirty="0">
                  <a:latin typeface="黑体" panose="02010609060101010101" pitchFamily="49" charset="-122"/>
                  <a:ea typeface="黑体" panose="02010609060101010101" pitchFamily="49" charset="-122"/>
                </a:rPr>
                <a:t>是医疗大数据核心技术</a:t>
              </a:r>
              <a:endPara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/>
              <a:r>
                <a:rPr lang="zh-CN" altLang="en-US" sz="1400" dirty="0">
                  <a:latin typeface="黑体" panose="02010609060101010101" pitchFamily="49" charset="-122"/>
                  <a:ea typeface="黑体" panose="02010609060101010101" pitchFamily="49" charset="-122"/>
                </a:rPr>
                <a:t>具有广泛应用场景</a:t>
              </a:r>
            </a:p>
          </p:txBody>
        </p: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6C9DA130-360B-400B-8B92-83F58D81F60C}"/>
                </a:ext>
              </a:extLst>
            </p:cNvPr>
            <p:cNvCxnSpPr>
              <a:cxnSpLocks/>
            </p:cNvCxnSpPr>
            <p:nvPr/>
          </p:nvCxnSpPr>
          <p:spPr>
            <a:xfrm>
              <a:off x="11101536" y="297865"/>
              <a:ext cx="7008710" cy="1252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93" name="图片 92">
              <a:extLst>
                <a:ext uri="{FF2B5EF4-FFF2-40B4-BE49-F238E27FC236}">
                  <a16:creationId xmlns:a16="http://schemas.microsoft.com/office/drawing/2014/main" id="{7A307116-7C06-4190-BAA1-5AF3CE14B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61507" y="388591"/>
              <a:ext cx="2211813" cy="1834052"/>
            </a:xfrm>
            <a:prstGeom prst="rect">
              <a:avLst/>
            </a:prstGeom>
          </p:spPr>
        </p:pic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73951AB4-BC92-4CBD-AC7C-220D2B45330F}"/>
                </a:ext>
              </a:extLst>
            </p:cNvPr>
            <p:cNvSpPr/>
            <p:nvPr/>
          </p:nvSpPr>
          <p:spPr>
            <a:xfrm>
              <a:off x="11704641" y="518368"/>
              <a:ext cx="690880" cy="2546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0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医疗数据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6558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377</Words>
  <Application>Microsoft Office PowerPoint</Application>
  <PresentationFormat>自定义</PresentationFormat>
  <Paragraphs>82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黑体</vt:lpstr>
      <vt:lpstr>微软雅黑</vt:lpstr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448596173@qq.com</dc:creator>
  <cp:lastModifiedBy>andyni(倪嘉志)</cp:lastModifiedBy>
  <cp:revision>78</cp:revision>
  <dcterms:created xsi:type="dcterms:W3CDTF">2017-03-22T07:24:00Z</dcterms:created>
  <dcterms:modified xsi:type="dcterms:W3CDTF">2019-03-16T08:13:01Z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