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85" r:id="rId6"/>
    <p:sldId id="287" r:id="rId7"/>
    <p:sldId id="282" r:id="rId8"/>
    <p:sldId id="288" r:id="rId9"/>
    <p:sldId id="284" r:id="rId10"/>
    <p:sldId id="286" r:id="rId11"/>
    <p:sldId id="289" r:id="rId12"/>
    <p:sldId id="290" r:id="rId13"/>
    <p:sldId id="278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AD1"/>
    <a:srgbClr val="987557"/>
    <a:srgbClr val="5B3520"/>
    <a:srgbClr val="BB9F87"/>
    <a:srgbClr val="5A6C6A"/>
    <a:srgbClr val="698263"/>
    <a:srgbClr val="3B4746"/>
    <a:srgbClr val="F4F4F4"/>
    <a:srgbClr val="E1E1E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4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29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3655" y="-25400"/>
            <a:ext cx="12235815" cy="69742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0" b="51583"/>
          <a:stretch>
            <a:fillRect/>
          </a:stretch>
        </p:blipFill>
        <p:spPr>
          <a:xfrm flipH="1">
            <a:off x="-33655" y="-25400"/>
            <a:ext cx="1530350" cy="259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334276" y="3206059"/>
            <a:ext cx="51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3B4746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  <a:cs typeface="+mn-ea"/>
                <a:sym typeface="+mn-lt"/>
              </a:rPr>
              <a:t>109</a:t>
            </a:r>
            <a:r>
              <a:rPr lang="zh-TW" altLang="en-US" sz="3600" b="1" dirty="0">
                <a:solidFill>
                  <a:srgbClr val="3B4746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  <a:cs typeface="+mn-ea"/>
                <a:sym typeface="+mn-lt"/>
              </a:rPr>
              <a:t>年網頁設計</a:t>
            </a:r>
            <a:r>
              <a:rPr lang="zh-TW" altLang="en-US" sz="3600" dirty="0">
                <a:solidFill>
                  <a:srgbClr val="3B4746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專題報告</a:t>
            </a:r>
            <a:endParaRPr lang="zh-CN" altLang="en-US" sz="3600" dirty="0">
              <a:solidFill>
                <a:srgbClr val="3B4746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endParaRPr lang="zh-CN" altLang="en-US" sz="4800" dirty="0">
              <a:solidFill>
                <a:schemeClr val="bg2">
                  <a:lumMod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34276" y="4240786"/>
            <a:ext cx="2780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網站主題</a:t>
            </a:r>
            <a:r>
              <a:rPr lang="en-US" altLang="zh-TW" sz="28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28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電商</a:t>
            </a:r>
            <a:endParaRPr lang="en-US" altLang="zh-TW" sz="28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zh-TW" altLang="en-US" sz="24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店名</a:t>
            </a:r>
            <a:r>
              <a:rPr lang="en-US" altLang="zh-TW" sz="28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28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享家點</a:t>
            </a:r>
            <a:endParaRPr lang="en-US" altLang="zh-TW" sz="28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endParaRPr lang="en-US" altLang="zh-CN" sz="28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zh-TW" altLang="en-US" sz="2000" dirty="0">
                <a:solidFill>
                  <a:srgbClr val="3B4746"/>
                </a:solidFill>
                <a:latin typeface="仿宋" panose="02010609060101010101" charset="-122"/>
                <a:ea typeface="仿宋" panose="02010609060101010101" charset="-122"/>
              </a:rPr>
              <a:t>報告人</a:t>
            </a:r>
            <a:r>
              <a:rPr lang="zh-CN" altLang="en-US" sz="2000" dirty="0">
                <a:solidFill>
                  <a:srgbClr val="3B4746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zh-TW" altLang="en-US" sz="2000" dirty="0">
                <a:solidFill>
                  <a:srgbClr val="3B4746"/>
                </a:solidFill>
                <a:latin typeface="仿宋" panose="02010609060101010101" charset="-122"/>
                <a:ea typeface="仿宋" panose="02010609060101010101" charset="-122"/>
              </a:rPr>
              <a:t>王奕淳</a:t>
            </a:r>
            <a:endParaRPr lang="zh-CN" altLang="en-US" sz="2000" dirty="0">
              <a:solidFill>
                <a:srgbClr val="3B4746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1" y="3898556"/>
            <a:ext cx="3392805" cy="31065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8699138" y="282644"/>
            <a:ext cx="1086347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7"/>
            <a:chOff x="3205133" y="4105896"/>
            <a:chExt cx="1097629" cy="390477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853601"/>
            <a:ext cx="12192000" cy="4865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98377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3036638" y="267795"/>
            <a:ext cx="1721860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1316043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12741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會員</a:t>
            </a:r>
            <a:r>
              <a:rPr lang="zh-TW" altLang="en-US" sz="3200" dirty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後</a:t>
            </a: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77192" y="205354"/>
            <a:ext cx="1285221" cy="60920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資料修</a:t>
            </a:r>
            <a:r>
              <a:rPr lang="zh-TW" altLang="en-US" sz="2000" dirty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改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11108" y="205354"/>
            <a:ext cx="142183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訂單查詢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33758" y="206258"/>
            <a:ext cx="124330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回饋分享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934456" y="20950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5371513" y="21244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7791022" y="205354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39" y="1052381"/>
            <a:ext cx="7027132" cy="58056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54" y="1052381"/>
            <a:ext cx="7027132" cy="58056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39" y="1045294"/>
            <a:ext cx="7027132" cy="5805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926544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417 L 0.2014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0.00069 L 0.40065 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580481" y="281883"/>
            <a:ext cx="1721860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1316043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1216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管理</a:t>
            </a:r>
            <a:endParaRPr lang="en-US" altLang="zh-TW" sz="3200" dirty="0" smtClean="0">
              <a:solidFill>
                <a:schemeClr val="bg1"/>
              </a:solidFill>
              <a:latin typeface="仿宋" panose="02010609060101010101" charset="-122"/>
              <a:ea typeface="Noto Sans CJK TC Medium" panose="020B0600000000000000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後台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84983" y="209343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315705" y="22200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5154491" y="239245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035094" y="239558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8924233" y="204759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712654" y="212655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上架產品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61" y="212655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回饋管理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1541" y="222001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會員管理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70776" y="222001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訂單管理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06529" y="204759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問</a:t>
            </a:r>
            <a:r>
              <a:rPr lang="zh-TW" altLang="en-US" sz="2000" dirty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題</a:t>
            </a: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75" y="972383"/>
            <a:ext cx="7692152" cy="576911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99" y="989312"/>
            <a:ext cx="7723228" cy="57521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99" y="972383"/>
            <a:ext cx="7692152" cy="57691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99" y="954826"/>
            <a:ext cx="7692152" cy="57691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99" y="971755"/>
            <a:ext cx="7692152" cy="5769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794976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15221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1 0.00139 L 0.30208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8 0.00278 L 0.45521 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21 0.00278 L 0.61224 -0.001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 bwMode="auto">
          <a:xfrm>
            <a:off x="4239260" y="436741"/>
            <a:ext cx="3974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3600" dirty="0" smtClean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網站色系</a:t>
            </a:r>
            <a:endParaRPr lang="zh-CN" altLang="zh-CN" sz="36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4" b="16388"/>
          <a:stretch/>
        </p:blipFill>
        <p:spPr>
          <a:xfrm>
            <a:off x="1805768" y="1528988"/>
            <a:ext cx="5208773" cy="524386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9745772" y="3589747"/>
            <a:ext cx="923925" cy="923925"/>
          </a:xfrm>
          <a:prstGeom prst="ellipse">
            <a:avLst/>
          </a:prstGeom>
          <a:solidFill>
            <a:srgbClr val="BB9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449921" y="3589747"/>
            <a:ext cx="923925" cy="923925"/>
          </a:xfrm>
          <a:prstGeom prst="ellipse">
            <a:avLst/>
          </a:prstGeom>
          <a:solidFill>
            <a:srgbClr val="5B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594938" y="3589747"/>
            <a:ext cx="923925" cy="923925"/>
          </a:xfrm>
          <a:prstGeom prst="ellipse">
            <a:avLst/>
          </a:prstGeom>
          <a:solidFill>
            <a:srgbClr val="987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861992" y="3591728"/>
            <a:ext cx="923925" cy="923925"/>
          </a:xfrm>
          <a:prstGeom prst="ellipse">
            <a:avLst/>
          </a:prstGeom>
          <a:solidFill>
            <a:srgbClr val="E3D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352290" y="519430"/>
            <a:ext cx="3513455" cy="5244465"/>
            <a:chOff x="6854" y="818"/>
            <a:chExt cx="5533" cy="8259"/>
          </a:xfrm>
        </p:grpSpPr>
        <p:grpSp>
          <p:nvGrpSpPr>
            <p:cNvPr id="28" name="组合 27"/>
            <p:cNvGrpSpPr/>
            <p:nvPr/>
          </p:nvGrpSpPr>
          <p:grpSpPr>
            <a:xfrm>
              <a:off x="6854" y="971"/>
              <a:ext cx="5533" cy="7998"/>
              <a:chOff x="4562351" y="826142"/>
              <a:chExt cx="3192664" cy="507871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615281" y="1152660"/>
                <a:ext cx="1293255" cy="1862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1500" dirty="0" smtClean="0">
                    <a:solidFill>
                      <a:srgbClr val="161317"/>
                    </a:solidFill>
                    <a:latin typeface="Noto Sans CJK TC Medium"/>
                    <a:ea typeface="仿宋" panose="02010609060101010101" charset="-122"/>
                  </a:rPr>
                  <a:t>感</a:t>
                </a:r>
                <a:endParaRPr lang="zh-CN" altLang="en-US" sz="11500" dirty="0">
                  <a:solidFill>
                    <a:srgbClr val="161317"/>
                  </a:solidFill>
                  <a:latin typeface="Noto Sans CJK TC Medium"/>
                  <a:ea typeface="仿宋" panose="02010609060101010101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461760" y="2270848"/>
                <a:ext cx="1293255" cy="144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800" dirty="0">
                    <a:solidFill>
                      <a:srgbClr val="161317"/>
                    </a:solidFill>
                    <a:latin typeface="Noto Sans CJK TC Medium"/>
                    <a:ea typeface="仿宋" panose="02010609060101010101" charset="-122"/>
                  </a:rPr>
                  <a:t>謝</a:t>
                </a:r>
                <a:endParaRPr lang="zh-CN" altLang="en-US" sz="8800" dirty="0">
                  <a:solidFill>
                    <a:srgbClr val="161317"/>
                  </a:solidFill>
                  <a:latin typeface="Noto Sans CJK TC Medium"/>
                  <a:ea typeface="仿宋" panose="02010609060101010101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5908467" y="826142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4562351" y="1483328"/>
                <a:ext cx="3012706" cy="28938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流程图: 接点 33"/>
              <p:cNvSpPr/>
              <p:nvPr/>
            </p:nvSpPr>
            <p:spPr>
              <a:xfrm>
                <a:off x="5622966" y="3501729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622966" y="4572444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654521" y="3448296"/>
                <a:ext cx="866821" cy="92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5400" dirty="0" smtClean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聆</a:t>
                </a:r>
                <a:endParaRPr lang="zh-CN" altLang="en-US" sz="5400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678245" y="4547753"/>
                <a:ext cx="866821" cy="923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5400" dirty="0" smtClean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聽</a:t>
                </a:r>
                <a:endParaRPr lang="zh-CN" altLang="en-US" sz="5400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6191333" y="5287896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10249" y="818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79" y="1943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539" y="8863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4043680" y="2139315"/>
            <a:ext cx="2199005" cy="1911985"/>
          </a:xfrm>
          <a:prstGeom prst="line">
            <a:avLst/>
          </a:prstGeom>
          <a:ln w="12700">
            <a:solidFill>
              <a:srgbClr val="3B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56050" y="3983990"/>
            <a:ext cx="119380" cy="1358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" y="3608656"/>
            <a:ext cx="3392805" cy="31065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02726B1F-7A30-4D60-92F5-A42949BBFAED}"/>
              </a:ext>
            </a:extLst>
          </p:cNvPr>
          <p:cNvGrpSpPr/>
          <p:nvPr/>
        </p:nvGrpSpPr>
        <p:grpSpPr>
          <a:xfrm>
            <a:off x="4731047" y="3492328"/>
            <a:ext cx="2492918" cy="2454912"/>
            <a:chOff x="3623719" y="1976195"/>
            <a:chExt cx="2492918" cy="2454912"/>
          </a:xfrm>
        </p:grpSpPr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4487274" y="3851910"/>
              <a:ext cx="162017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TW" altLang="en-US" sz="2400" dirty="0">
                  <a:solidFill>
                    <a:srgbClr val="3B4746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後台設計</a:t>
              </a:r>
              <a:endParaRPr lang="zh-CN" altLang="zh-CN" sz="24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3648006" y="3852225"/>
              <a:ext cx="681677" cy="578882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4639214" y="2035175"/>
              <a:ext cx="143561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r"/>
              <a:r>
                <a:rPr lang="zh-TW" altLang="en-US" sz="2400" dirty="0">
                  <a:solidFill>
                    <a:srgbClr val="3B4746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網站架構</a:t>
              </a:r>
              <a:endParaRPr lang="zh-CN" altLang="zh-CN" sz="24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623719" y="1976195"/>
              <a:ext cx="712949" cy="578882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4496460" y="2937510"/>
              <a:ext cx="162017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r"/>
              <a:r>
                <a:rPr lang="zh-TW" altLang="en-US" sz="2400" dirty="0">
                  <a:solidFill>
                    <a:srgbClr val="3B4746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前台設計</a:t>
              </a:r>
              <a:endParaRPr lang="zh-CN" altLang="zh-CN" sz="24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3623719" y="2878455"/>
              <a:ext cx="681677" cy="578882"/>
            </a:xfrm>
            <a:prstGeom prst="roundRect">
              <a:avLst/>
            </a:prstGeom>
            <a:solidFill>
              <a:srgbClr val="C0C9BE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40922" y="1035513"/>
            <a:ext cx="2510155" cy="2014855"/>
            <a:chOff x="8144" y="-14"/>
            <a:chExt cx="3953" cy="3173"/>
          </a:xfrm>
        </p:grpSpPr>
        <p:sp>
          <p:nvSpPr>
            <p:cNvPr id="4" name="文本框 3"/>
            <p:cNvSpPr txBox="1"/>
            <p:nvPr/>
          </p:nvSpPr>
          <p:spPr>
            <a:xfrm>
              <a:off x="8928" y="1045"/>
              <a:ext cx="316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3B4746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目錄</a:t>
              </a:r>
              <a:endParaRPr lang="zh-CN" altLang="en-US" sz="3600" dirty="0">
                <a:solidFill>
                  <a:srgbClr val="3B4746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 rot="1380000">
              <a:off x="9936" y="1588"/>
              <a:ext cx="1768" cy="1571"/>
              <a:chOff x="9506" y="1541"/>
              <a:chExt cx="1768" cy="1571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>
                <a:off x="9652" y="1541"/>
                <a:ext cx="1622" cy="1438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9506" y="2898"/>
                <a:ext cx="188" cy="2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1380000">
              <a:off x="8144" y="-14"/>
              <a:ext cx="1716" cy="1596"/>
              <a:chOff x="9652" y="1383"/>
              <a:chExt cx="1716" cy="1596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9652" y="1541"/>
                <a:ext cx="1622" cy="1438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1180" y="1383"/>
                <a:ext cx="188" cy="2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0375" y="-26259"/>
            <a:ext cx="5403850" cy="6977506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4239260" y="436741"/>
            <a:ext cx="3974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3600" dirty="0">
                <a:solidFill>
                  <a:srgbClr val="3B474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網站架構</a:t>
            </a:r>
            <a:endParaRPr lang="zh-CN" altLang="zh-CN" sz="3600" dirty="0">
              <a:solidFill>
                <a:srgbClr val="3B474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140072" y="1741743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4300" y="1783591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4443" y="1641801"/>
            <a:ext cx="2867891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7175" y="1683649"/>
            <a:ext cx="2515159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會員後臺台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0910" y="1641801"/>
            <a:ext cx="2127313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45139" y="1683649"/>
            <a:ext cx="1853333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管理後台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250490" y="3833547"/>
            <a:ext cx="1257696" cy="425373"/>
            <a:chOff x="879373" y="3114831"/>
            <a:chExt cx="1257696" cy="425373"/>
          </a:xfrm>
        </p:grpSpPr>
        <p:sp>
          <p:nvSpPr>
            <p:cNvPr id="26" name="圓角矩形 2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269540" y="3001697"/>
            <a:ext cx="1257696" cy="425373"/>
            <a:chOff x="879373" y="3114831"/>
            <a:chExt cx="1257696" cy="425373"/>
          </a:xfrm>
        </p:grpSpPr>
        <p:sp>
          <p:nvSpPr>
            <p:cNvPr id="30" name="圓角矩形 29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269540" y="4665397"/>
            <a:ext cx="1257696" cy="461665"/>
            <a:chOff x="879373" y="3114831"/>
            <a:chExt cx="1257696" cy="461665"/>
          </a:xfrm>
        </p:grpSpPr>
        <p:sp>
          <p:nvSpPr>
            <p:cNvPr id="33" name="圓角矩形 3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250490" y="5430168"/>
            <a:ext cx="1257696" cy="425373"/>
            <a:chOff x="879373" y="3114831"/>
            <a:chExt cx="1257696" cy="425373"/>
          </a:xfrm>
        </p:grpSpPr>
        <p:sp>
          <p:nvSpPr>
            <p:cNvPr id="36" name="圓角矩形 3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260866" y="4019996"/>
            <a:ext cx="1097629" cy="390477"/>
            <a:chOff x="3205133" y="4105896"/>
            <a:chExt cx="1097629" cy="390477"/>
          </a:xfrm>
        </p:grpSpPr>
        <p:sp>
          <p:nvSpPr>
            <p:cNvPr id="39" name="圓角矩形 38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cxnSp>
        <p:nvCxnSpPr>
          <p:cNvPr id="52" name="肘形接點 51"/>
          <p:cNvCxnSpPr>
            <a:stCxn id="36" idx="3"/>
            <a:endCxn id="19" idx="1"/>
          </p:cNvCxnSpPr>
          <p:nvPr/>
        </p:nvCxnSpPr>
        <p:spPr>
          <a:xfrm flipV="1">
            <a:off x="2358668" y="2025282"/>
            <a:ext cx="2335775" cy="3617573"/>
          </a:xfrm>
          <a:prstGeom prst="bentConnector3">
            <a:avLst>
              <a:gd name="adj1" fmla="val 70797"/>
            </a:avLst>
          </a:prstGeom>
          <a:ln>
            <a:solidFill>
              <a:srgbClr val="5A6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85777" y="2997550"/>
            <a:ext cx="1285221" cy="60920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資料修</a:t>
            </a:r>
            <a:r>
              <a:rPr lang="zh-TW" altLang="en-US" sz="2000" dirty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改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82636" y="3822584"/>
            <a:ext cx="142183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訂單查詢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485777" y="4665397"/>
            <a:ext cx="124330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回饋分享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5243041" y="3001697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圓角矩形 71"/>
          <p:cNvSpPr/>
          <p:nvPr/>
        </p:nvSpPr>
        <p:spPr>
          <a:xfrm>
            <a:off x="5243041" y="382967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243041" y="4664493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>
            <a:off x="9165034" y="287497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9153193" y="3582797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9162144" y="4380254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>
            <a:off x="9157022" y="5116291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9165034" y="5885537"/>
            <a:ext cx="1649814" cy="42717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392705" y="2878283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上架產品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347330" y="3573451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回饋管理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29194" y="4363010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會員管理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392704" y="5098734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訂單管理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347330" y="5885537"/>
            <a:ext cx="12852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問</a:t>
            </a:r>
            <a:r>
              <a:rPr lang="zh-TW" altLang="en-US" sz="2000" dirty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題</a:t>
            </a:r>
            <a:r>
              <a:rPr lang="zh-TW" altLang="en-US" sz="2000" dirty="0" smtClean="0">
                <a:solidFill>
                  <a:srgbClr val="698263"/>
                </a:solidFill>
                <a:latin typeface="仿宋" panose="02010609060101010101" charset="-122"/>
                <a:ea typeface="Noto Sans CJK TC Medium" panose="020B0600000000000000"/>
              </a:rPr>
              <a:t>回覆</a:t>
            </a:r>
            <a:endParaRPr lang="zh-CN" altLang="en-US" sz="2000" dirty="0">
              <a:solidFill>
                <a:srgbClr val="698263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 animBg="1"/>
      <p:bldP spid="20" grpId="0"/>
      <p:bldP spid="21" grpId="0" animBg="1"/>
      <p:bldP spid="23" grpId="0"/>
      <p:bldP spid="64" grpId="0"/>
      <p:bldP spid="67" grpId="0"/>
      <p:bldP spid="69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2126198" y="282644"/>
            <a:ext cx="1086347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7"/>
            <a:chOff x="3205133" y="4105896"/>
            <a:chExt cx="1097629" cy="390477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51035" b="67480"/>
          <a:stretch/>
        </p:blipFill>
        <p:spPr>
          <a:xfrm>
            <a:off x="3352800" y="1504965"/>
            <a:ext cx="6124575" cy="503871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3444" r="51334" b="33728"/>
          <a:stretch/>
        </p:blipFill>
        <p:spPr>
          <a:xfrm>
            <a:off x="3319580" y="1495626"/>
            <a:ext cx="6135007" cy="5086350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0" r="51783"/>
          <a:stretch/>
        </p:blipFill>
        <p:spPr>
          <a:xfrm>
            <a:off x="3319580" y="1508094"/>
            <a:ext cx="6130943" cy="504492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2" b="67172"/>
          <a:stretch/>
        </p:blipFill>
        <p:spPr>
          <a:xfrm>
            <a:off x="3329424" y="1510121"/>
            <a:ext cx="6127195" cy="5086336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1" t="34574" r="729" b="32544"/>
          <a:stretch/>
        </p:blipFill>
        <p:spPr>
          <a:xfrm>
            <a:off x="3335339" y="1477063"/>
            <a:ext cx="6125028" cy="50945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4302053" y="282644"/>
            <a:ext cx="1086347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7"/>
            <a:chOff x="3205133" y="4105896"/>
            <a:chExt cx="1097629" cy="390477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61" b="23406"/>
          <a:stretch/>
        </p:blipFill>
        <p:spPr>
          <a:xfrm>
            <a:off x="3114337" y="1574580"/>
            <a:ext cx="6080208" cy="14337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69175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1.32199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4303506" y="747911"/>
            <a:ext cx="1086347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7"/>
            <a:chOff x="3205133" y="4105896"/>
            <a:chExt cx="1097629" cy="390477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44" y="1747704"/>
            <a:ext cx="5917039" cy="100156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670711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2.29167E-6 -0.7564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4300600" y="747911"/>
            <a:ext cx="1038305" cy="44033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8"/>
            <a:chOff x="3205133" y="4105896"/>
            <a:chExt cx="1097629" cy="390478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購買</a:t>
              </a:r>
              <a:r>
                <a:rPr lang="zh-TW" altLang="en-US" sz="16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步驟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4" t="1" r="34520" b="76581"/>
          <a:stretch/>
        </p:blipFill>
        <p:spPr>
          <a:xfrm>
            <a:off x="2702876" y="1641254"/>
            <a:ext cx="6983756" cy="502201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1" t="-216" r="-255" b="76764"/>
          <a:stretch/>
        </p:blipFill>
        <p:spPr>
          <a:xfrm>
            <a:off x="2702876" y="1634067"/>
            <a:ext cx="7028099" cy="502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43343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25" y="1624311"/>
            <a:ext cx="3936338" cy="58718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92" y="1624311"/>
            <a:ext cx="4654803" cy="58718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91" y="1624311"/>
            <a:ext cx="4654803" cy="587186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58" name="圓角矩形 57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79" name="圓角矩形 7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82" name="圓角矩形 8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85" name="圓角矩形 84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90" name="圓角矩形 89"/>
          <p:cNvSpPr/>
          <p:nvPr/>
        </p:nvSpPr>
        <p:spPr>
          <a:xfrm>
            <a:off x="4300600" y="747911"/>
            <a:ext cx="1038305" cy="44033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/>
          <p:cNvGrpSpPr/>
          <p:nvPr/>
        </p:nvGrpSpPr>
        <p:grpSpPr>
          <a:xfrm>
            <a:off x="4241276" y="703311"/>
            <a:ext cx="1097629" cy="390478"/>
            <a:chOff x="3205133" y="4105896"/>
            <a:chExt cx="1097629" cy="390478"/>
          </a:xfrm>
        </p:grpSpPr>
        <p:sp>
          <p:nvSpPr>
            <p:cNvPr id="92" name="圓角矩形 91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217981" y="4108576"/>
              <a:ext cx="1084781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購買</a:t>
              </a:r>
              <a:r>
                <a:rPr lang="zh-TW" altLang="en-US" sz="16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步驟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4081618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6760054" y="306655"/>
            <a:ext cx="1086347" cy="48431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804836" y="0"/>
            <a:ext cx="1387164" cy="766961"/>
          </a:xfrm>
          <a:prstGeom prst="rect">
            <a:avLst/>
          </a:prstGeom>
          <a:solidFill>
            <a:srgbClr val="6982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79064" y="41848"/>
            <a:ext cx="1038707" cy="625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仿宋" panose="02010609060101010101" charset="-122"/>
                <a:ea typeface="Noto Sans CJK TC Medium" panose="020B0600000000000000"/>
              </a:rPr>
              <a:t>前台</a:t>
            </a:r>
            <a:endParaRPr lang="zh-CN" altLang="en-US" sz="3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4205463" y="241646"/>
            <a:ext cx="1257696" cy="425373"/>
            <a:chOff x="879373" y="3114831"/>
            <a:chExt cx="1257696" cy="425373"/>
          </a:xfrm>
        </p:grpSpPr>
        <p:sp>
          <p:nvSpPr>
            <p:cNvPr id="63" name="圓角矩形 62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產品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93881" y="205355"/>
            <a:ext cx="1257696" cy="425373"/>
            <a:chOff x="879373" y="3114831"/>
            <a:chExt cx="1257696" cy="425373"/>
          </a:xfrm>
        </p:grpSpPr>
        <p:sp>
          <p:nvSpPr>
            <p:cNvPr id="66" name="圓角矩形 65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首頁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651109" y="244775"/>
            <a:ext cx="1257696" cy="461665"/>
            <a:chOff x="879373" y="3114831"/>
            <a:chExt cx="1257696" cy="461665"/>
          </a:xfrm>
        </p:grpSpPr>
        <p:sp>
          <p:nvSpPr>
            <p:cNvPr id="69" name="圓角矩形 68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098362" y="3114831"/>
              <a:ext cx="1038707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分享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8578454" y="205354"/>
            <a:ext cx="1257696" cy="425373"/>
            <a:chOff x="879373" y="3114831"/>
            <a:chExt cx="1257696" cy="425373"/>
          </a:xfrm>
        </p:grpSpPr>
        <p:sp>
          <p:nvSpPr>
            <p:cNvPr id="72" name="圓角矩形 71"/>
            <p:cNvSpPr/>
            <p:nvPr/>
          </p:nvSpPr>
          <p:spPr>
            <a:xfrm>
              <a:off x="879373" y="3114831"/>
              <a:ext cx="1108178" cy="4253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98362" y="3114831"/>
              <a:ext cx="1038707" cy="4253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0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登入</a:t>
              </a:r>
              <a:endParaRPr lang="zh-CN" altLang="en-US" sz="20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4241276" y="703311"/>
            <a:ext cx="1097629" cy="390477"/>
            <a:chOff x="3205133" y="4105896"/>
            <a:chExt cx="1097629" cy="390477"/>
          </a:xfrm>
        </p:grpSpPr>
        <p:sp>
          <p:nvSpPr>
            <p:cNvPr id="75" name="圓角矩形 74"/>
            <p:cNvSpPr/>
            <p:nvPr/>
          </p:nvSpPr>
          <p:spPr>
            <a:xfrm>
              <a:off x="3205133" y="4105896"/>
              <a:ext cx="1034127" cy="39047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17981" y="4108576"/>
              <a:ext cx="1084781" cy="3877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rgbClr val="698263"/>
                  </a:solidFill>
                  <a:latin typeface="仿宋" panose="02010609060101010101" charset="-122"/>
                  <a:ea typeface="Noto Sans CJK TC Medium" panose="020B0600000000000000"/>
                </a:rPr>
                <a:t>個別產品</a:t>
              </a:r>
              <a:endParaRPr lang="zh-CN" altLang="en-US" sz="1600" dirty="0">
                <a:solidFill>
                  <a:srgbClr val="698263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22" y="1908455"/>
            <a:ext cx="5292092" cy="87668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22" y="1022930"/>
            <a:ext cx="5292092" cy="5668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5581177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2.08333E-6 -0.6909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千图网海量PPT模板www.58pic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寬螢幕</PresentationFormat>
  <Paragraphs>89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微软雅黑</vt:lpstr>
      <vt:lpstr>Noto Sans CJK TC Black</vt:lpstr>
      <vt:lpstr>Noto Sans CJK TC Medium</vt:lpstr>
      <vt:lpstr>宋体</vt:lpstr>
      <vt:lpstr>Yuanti SC</vt:lpstr>
      <vt:lpstr>仿宋</vt:lpstr>
      <vt:lpstr>Arial</vt:lpstr>
      <vt:lpstr>Calibri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7</cp:revision>
  <dcterms:created xsi:type="dcterms:W3CDTF">2018-03-01T02:03:00Z</dcterms:created>
  <dcterms:modified xsi:type="dcterms:W3CDTF">2020-12-18T07:52:06Z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