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9" r:id="rId23"/>
    <p:sldId id="278" r:id="rId24"/>
    <p:sldId id="273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9" d="100"/>
          <a:sy n="79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1442-F8C7-487D-8FA9-F62E1DD72BC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3563-55BE-4226-B6BA-488F6A2F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4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1442-F8C7-487D-8FA9-F62E1DD72BC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3563-55BE-4226-B6BA-488F6A2F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9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1442-F8C7-487D-8FA9-F62E1DD72BC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3563-55BE-4226-B6BA-488F6A2F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1442-F8C7-487D-8FA9-F62E1DD72BC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3563-55BE-4226-B6BA-488F6A2F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0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1442-F8C7-487D-8FA9-F62E1DD72BC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3563-55BE-4226-B6BA-488F6A2F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1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1442-F8C7-487D-8FA9-F62E1DD72BC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3563-55BE-4226-B6BA-488F6A2F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3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1442-F8C7-487D-8FA9-F62E1DD72BC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3563-55BE-4226-B6BA-488F6A2F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3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1442-F8C7-487D-8FA9-F62E1DD72BC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3563-55BE-4226-B6BA-488F6A2F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1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1442-F8C7-487D-8FA9-F62E1DD72BC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3563-55BE-4226-B6BA-488F6A2F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5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1442-F8C7-487D-8FA9-F62E1DD72BC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3563-55BE-4226-B6BA-488F6A2F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1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1442-F8C7-487D-8FA9-F62E1DD72BC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3563-55BE-4226-B6BA-488F6A2F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9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71442-F8C7-487D-8FA9-F62E1DD72BC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A3563-55BE-4226-B6BA-488F6A2F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tc.ksu.edu.sa/en/policies-and-procedures" TargetMode="External"/><Relationship Id="rId2" Type="http://schemas.openxmlformats.org/officeDocument/2006/relationships/hyperlink" Target="https://etc.ksu.edu.sa/sites/etc.ksu.edu.sa/files/ksu_etc_isms_pol_information_security_policy_v1.1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Anonymity, Security, Privacy, </a:t>
            </a:r>
            <a:br>
              <a:rPr lang="en-US" b="1" dirty="0"/>
            </a:br>
            <a:r>
              <a:rPr lang="en-US" b="1" dirty="0"/>
              <a:t>and Civil Liberties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From: Ethical and social issues in the Information Age </a:t>
            </a:r>
          </a:p>
          <a:p>
            <a:r>
              <a:rPr lang="en-US" dirty="0" smtClean="0"/>
              <a:t>Book of </a:t>
            </a:r>
            <a:r>
              <a:rPr lang="en-US" dirty="0" err="1" smtClean="0"/>
              <a:t>Kizza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1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6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prevent </a:t>
            </a:r>
          </a:p>
          <a:p>
            <a:pPr lvl="1"/>
            <a:r>
              <a:rPr lang="en-US" sz="3200" dirty="0" smtClean="0"/>
              <a:t>unauthorized access</a:t>
            </a:r>
          </a:p>
          <a:p>
            <a:pPr lvl="1"/>
            <a:r>
              <a:rPr lang="en-US" sz="3200" dirty="0" smtClean="0"/>
              <a:t>Unauthorized use</a:t>
            </a:r>
          </a:p>
          <a:p>
            <a:pPr lvl="1"/>
            <a:r>
              <a:rPr lang="en-US" sz="3200" dirty="0" smtClean="0"/>
              <a:t>Theft</a:t>
            </a:r>
          </a:p>
          <a:p>
            <a:pPr lvl="1"/>
            <a:r>
              <a:rPr lang="en-US" sz="3200" dirty="0" smtClean="0"/>
              <a:t>Physical damage to digital properties</a:t>
            </a:r>
          </a:p>
        </p:txBody>
      </p:sp>
    </p:spTree>
    <p:extLst>
      <p:ext uri="{BB962C8B-B14F-4D97-AF65-F5344CB8AC3E}">
        <p14:creationId xmlns:p14="http://schemas.microsoft.com/office/powerpoint/2010/main" val="18274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Confidentiality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means </a:t>
            </a:r>
            <a:r>
              <a:rPr lang="en-US" dirty="0"/>
              <a:t>of preventing unauthorized disclosure to third parties</a:t>
            </a:r>
          </a:p>
          <a:p>
            <a:r>
              <a:rPr lang="en-US" dirty="0"/>
              <a:t>Integrity:  preventing unauthorized modification of files and maintaining the existing situation.</a:t>
            </a:r>
          </a:p>
          <a:p>
            <a:pPr lvl="2"/>
            <a:r>
              <a:rPr lang="en-US" dirty="0"/>
              <a:t>Includes : system, information, and personal integrity</a:t>
            </a:r>
          </a:p>
          <a:p>
            <a:r>
              <a:rPr lang="en-US" dirty="0"/>
              <a:t>Availability: preventing unauthorized </a:t>
            </a:r>
            <a:r>
              <a:rPr lang="en-US" b="1" dirty="0">
                <a:solidFill>
                  <a:srgbClr val="FF0000"/>
                </a:solidFill>
              </a:rPr>
              <a:t>withholding</a:t>
            </a:r>
            <a:r>
              <a:rPr lang="en-US" dirty="0"/>
              <a:t> of information and facility (from and when needed)</a:t>
            </a:r>
          </a:p>
          <a:p>
            <a:r>
              <a:rPr lang="en-US" dirty="0"/>
              <a:t>To prevent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5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Physical Security</a:t>
            </a:r>
          </a:p>
          <a:p>
            <a:pPr lvl="1"/>
            <a:r>
              <a:rPr lang="en-US" dirty="0" smtClean="0"/>
              <a:t>prevention </a:t>
            </a:r>
            <a:r>
              <a:rPr lang="en-US" dirty="0"/>
              <a:t>of access to physical </a:t>
            </a:r>
            <a:r>
              <a:rPr lang="en-US" dirty="0" smtClean="0"/>
              <a:t>facilitates(e.g. computer Systems)</a:t>
            </a:r>
          </a:p>
          <a:p>
            <a:pPr lvl="1"/>
            <a:r>
              <a:rPr lang="en-US" dirty="0" smtClean="0"/>
              <a:t>Defense mechanisms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Deterrence : create an atmosphere which defend against intruder access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Prevention: stop intruder access.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Detection: assume access and monitor who and what intruder is doing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Response: analyze and minimize damage.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Physical access control by:</a:t>
            </a:r>
          </a:p>
          <a:p>
            <a:pPr lvl="2"/>
            <a:r>
              <a:rPr lang="en-US" dirty="0" smtClean="0"/>
              <a:t>Physical security barriers: fences, dogs, </a:t>
            </a:r>
            <a:r>
              <a:rPr lang="en-US" dirty="0" err="1" smtClean="0"/>
              <a:t>sonsors</a:t>
            </a:r>
            <a:r>
              <a:rPr lang="en-US" dirty="0" smtClean="0"/>
              <a:t>, CCTVs,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r>
              <a:rPr lang="en-US" dirty="0" smtClean="0"/>
              <a:t>Electronic access control: cards, firewalls and passwords</a:t>
            </a:r>
          </a:p>
          <a:p>
            <a:pPr lvl="3"/>
            <a:r>
              <a:rPr lang="en-US" dirty="0" smtClean="0"/>
              <a:t>Packet filters firewalls</a:t>
            </a:r>
          </a:p>
          <a:p>
            <a:pPr lvl="3"/>
            <a:r>
              <a:rPr lang="en-US" dirty="0" smtClean="0"/>
              <a:t>Proxy servers</a:t>
            </a:r>
          </a:p>
          <a:p>
            <a:pPr lvl="3"/>
            <a:r>
              <a:rPr lang="en-US" dirty="0" err="1" smtClean="0"/>
              <a:t>Stateful</a:t>
            </a:r>
            <a:r>
              <a:rPr lang="en-US" dirty="0" smtClean="0"/>
              <a:t> inspection (filter +  proxy)</a:t>
            </a:r>
          </a:p>
          <a:p>
            <a:r>
              <a:rPr lang="en-US" dirty="0" smtClean="0"/>
              <a:t>Information security</a:t>
            </a:r>
          </a:p>
          <a:p>
            <a:pPr lvl="1"/>
            <a:r>
              <a:rPr lang="en-US" dirty="0" smtClean="0"/>
              <a:t>prevention </a:t>
            </a:r>
            <a:r>
              <a:rPr lang="en-US" dirty="0"/>
              <a:t>of access to </a:t>
            </a:r>
            <a:r>
              <a:rPr lang="en-US" dirty="0" smtClean="0"/>
              <a:t>information by </a:t>
            </a:r>
            <a:r>
              <a:rPr lang="en-US" dirty="0"/>
              <a:t>encryption, authentication, and other means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Encryption = cryptography </a:t>
            </a:r>
            <a:r>
              <a:rPr lang="en-US" dirty="0" smtClean="0">
                <a:sym typeface="Wingdings" panose="05000000000000000000" pitchFamily="2" charset="2"/>
              </a:rPr>
              <a:t> symmetric, asymmetric and hah 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encryptions (2)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1881867"/>
            <a:ext cx="6634844" cy="497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Authentication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System gathers information about the user and validates them to assure genuine user access.</a:t>
            </a:r>
          </a:p>
          <a:p>
            <a:r>
              <a:rPr lang="en-US" dirty="0" smtClean="0"/>
              <a:t>Ensuring message integrity </a:t>
            </a:r>
          </a:p>
          <a:p>
            <a:r>
              <a:rPr lang="en-US" dirty="0" smtClean="0"/>
              <a:t>Digital signature 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Username, password</a:t>
            </a:r>
          </a:p>
          <a:p>
            <a:pPr lvl="1"/>
            <a:r>
              <a:rPr lang="en-US" dirty="0" smtClean="0"/>
              <a:t>Retinal image</a:t>
            </a:r>
          </a:p>
          <a:p>
            <a:pPr lvl="1"/>
            <a:r>
              <a:rPr lang="en-US" dirty="0" smtClean="0"/>
              <a:t>Fingerprint</a:t>
            </a:r>
          </a:p>
          <a:p>
            <a:pPr lvl="1"/>
            <a:r>
              <a:rPr lang="en-US" dirty="0" smtClean="0"/>
              <a:t>Physical locality</a:t>
            </a:r>
          </a:p>
          <a:p>
            <a:pPr lvl="1"/>
            <a:r>
              <a:rPr lang="en-US" dirty="0" smtClean="0"/>
              <a:t>Identity cards</a:t>
            </a:r>
          </a:p>
          <a:p>
            <a:pPr lvl="1"/>
            <a:r>
              <a:rPr lang="en-US" dirty="0" smtClean="0"/>
              <a:t>Etc.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981" y="2734354"/>
            <a:ext cx="3549175" cy="245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37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versus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Verify that I am whom I claim</a:t>
            </a:r>
          </a:p>
          <a:p>
            <a:pPr lvl="2"/>
            <a:r>
              <a:rPr lang="en-US" dirty="0" smtClean="0"/>
              <a:t>Login</a:t>
            </a:r>
          </a:p>
          <a:p>
            <a:pPr lvl="2"/>
            <a:r>
              <a:rPr lang="en-US" dirty="0" smtClean="0"/>
              <a:t>http authentication</a:t>
            </a:r>
          </a:p>
          <a:p>
            <a:pPr lvl="2"/>
            <a:r>
              <a:rPr lang="en-US" dirty="0" smtClean="0"/>
              <a:t>Certificate</a:t>
            </a:r>
          </a:p>
          <a:p>
            <a:r>
              <a:rPr lang="en-US" dirty="0" smtClean="0"/>
              <a:t>Authorization</a:t>
            </a:r>
          </a:p>
          <a:p>
            <a:pPr lvl="1"/>
            <a:r>
              <a:rPr lang="en-US" dirty="0" smtClean="0"/>
              <a:t>Decides if you have permission to access a resource</a:t>
            </a:r>
          </a:p>
          <a:p>
            <a:pPr lvl="2"/>
            <a:r>
              <a:rPr lang="en-US" dirty="0" smtClean="0"/>
              <a:t>Access control via URL</a:t>
            </a:r>
          </a:p>
          <a:p>
            <a:pPr lvl="2"/>
            <a:r>
              <a:rPr lang="en-US" dirty="0" smtClean="0"/>
              <a:t>Access control lists</a:t>
            </a:r>
          </a:p>
          <a:p>
            <a:pPr lvl="2"/>
            <a:r>
              <a:rPr lang="en-US" dirty="0" smtClean="0"/>
              <a:t>Secure methods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3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Security Policy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document specifying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 organizational security guidelines which are mandatory for all members to follow.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Guidelines about how to handle security incidents.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Example 1: Information 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ecurity policy for using </a:t>
            </a:r>
            <a:r>
              <a:rPr lang="en-US" b="1" dirty="0" smtClean="0">
                <a:solidFill>
                  <a:srgbClr val="FF0000"/>
                </a:solidFill>
                <a:hlinkClick r:id="rId2"/>
              </a:rPr>
              <a:t>KSU</a:t>
            </a:r>
            <a:r>
              <a:rPr lang="en-US" b="1" dirty="0" smtClean="0">
                <a:solidFill>
                  <a:srgbClr val="FF0000"/>
                </a:solidFill>
              </a:rPr>
              <a:t> domain?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Example 2: </a:t>
            </a:r>
            <a:r>
              <a:rPr lang="en-US" b="1" dirty="0" smtClean="0">
                <a:solidFill>
                  <a:srgbClr val="FF0000"/>
                </a:solidFill>
                <a:hlinkClick r:id="rId3"/>
              </a:rPr>
              <a:t>policies and procedures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Sample security policy for a financial organization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Sample security policy of a health institution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Sample security policy for a governmental organization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Sample security policy for a software product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69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Privacy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85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ability of </a:t>
            </a:r>
            <a:r>
              <a:rPr lang="en-US" dirty="0" smtClean="0"/>
              <a:t>individuals or groups to hide or selectively express themselves </a:t>
            </a:r>
            <a:r>
              <a:rPr lang="en-US" dirty="0"/>
              <a:t>or information about </a:t>
            </a:r>
            <a:r>
              <a:rPr lang="en-US" dirty="0" smtClean="0"/>
              <a:t>themselves.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human value with the following </a:t>
            </a:r>
            <a:r>
              <a:rPr lang="en-US" dirty="0" smtClean="0"/>
              <a:t>rights</a:t>
            </a:r>
            <a:r>
              <a:rPr lang="ar-MA" dirty="0" smtClean="0"/>
              <a:t>:</a:t>
            </a:r>
            <a:endParaRPr lang="en-US" dirty="0" smtClean="0"/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Solitude</a:t>
            </a:r>
            <a:r>
              <a:rPr lang="en-US" dirty="0" smtClean="0"/>
              <a:t> </a:t>
            </a:r>
            <a:r>
              <a:rPr lang="en-US" dirty="0"/>
              <a:t>: The right to be alone without </a:t>
            </a:r>
            <a:r>
              <a:rPr lang="en-US" dirty="0" smtClean="0"/>
              <a:t>disturbances </a:t>
            </a:r>
            <a:r>
              <a:rPr lang="ar-MA" dirty="0" smtClean="0"/>
              <a:t>حق العزلة</a:t>
            </a:r>
            <a:endParaRPr lang="en-US" dirty="0"/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Anonymity</a:t>
            </a:r>
            <a:r>
              <a:rPr lang="en-US" dirty="0" smtClean="0"/>
              <a:t> </a:t>
            </a:r>
            <a:r>
              <a:rPr lang="en-US" dirty="0"/>
              <a:t>: The right to have no public personal </a:t>
            </a:r>
            <a:r>
              <a:rPr lang="en-US" dirty="0" smtClean="0"/>
              <a:t>identity </a:t>
            </a:r>
            <a:r>
              <a:rPr lang="ar-MA" dirty="0" smtClean="0"/>
              <a:t>اخفاء الهوية عن العامة</a:t>
            </a:r>
            <a:endParaRPr lang="en-US" dirty="0"/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Intimacy</a:t>
            </a:r>
            <a:r>
              <a:rPr lang="en-US" dirty="0" smtClean="0"/>
              <a:t> : </a:t>
            </a:r>
            <a:r>
              <a:rPr lang="en-US" dirty="0"/>
              <a:t>The right not to be </a:t>
            </a:r>
            <a:r>
              <a:rPr lang="en-US" dirty="0" smtClean="0"/>
              <a:t>monitored</a:t>
            </a:r>
            <a:r>
              <a:rPr lang="ar-MA" dirty="0" smtClean="0"/>
              <a:t> </a:t>
            </a:r>
            <a:endParaRPr lang="en-US" dirty="0"/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Reserve</a:t>
            </a:r>
            <a:r>
              <a:rPr lang="en-US" dirty="0" smtClean="0"/>
              <a:t> </a:t>
            </a:r>
            <a:r>
              <a:rPr lang="en-US" dirty="0"/>
              <a:t>: The right to control one’s personal information including the </a:t>
            </a:r>
            <a:r>
              <a:rPr lang="en-US" dirty="0" smtClean="0"/>
              <a:t>methods of </a:t>
            </a:r>
            <a:r>
              <a:rPr lang="en-US" dirty="0"/>
              <a:t>dissemination of that </a:t>
            </a:r>
            <a:r>
              <a:rPr lang="en-US" dirty="0" smtClean="0"/>
              <a:t>information</a:t>
            </a:r>
          </a:p>
          <a:p>
            <a:pPr marL="914400" lvl="2" indent="0">
              <a:buNone/>
            </a:pPr>
            <a:r>
              <a:rPr lang="en-US" dirty="0" smtClean="0"/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Durlak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J Privacy and security. Communications for tomorrow. http://renda.colunato.yorku.ca/com4tom/1296.html </a:t>
            </a:r>
            <a:endParaRPr lang="en-US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Relative in culture, locality, religion, political system, …etc.</a:t>
            </a:r>
          </a:p>
          <a:p>
            <a:pPr marL="914400" lvl="2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4147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Objectives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to be able to: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Legally summarize the right </a:t>
            </a:r>
            <a:r>
              <a:rPr lang="en-US" dirty="0"/>
              <a:t>to privacy and freedom of expression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Critically analyze </a:t>
            </a:r>
            <a:r>
              <a:rPr lang="en-US" dirty="0"/>
              <a:t>stated security procedures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Propose </a:t>
            </a:r>
            <a:r>
              <a:rPr lang="en-US" dirty="0"/>
              <a:t>appropriate security measures for different situations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Describe </a:t>
            </a:r>
            <a:r>
              <a:rPr lang="en-US" dirty="0"/>
              <a:t>current computer-based threats to privacy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distinguish between proper and improper use of </a:t>
            </a:r>
            <a:r>
              <a:rPr lang="en-US" dirty="0"/>
              <a:t> </a:t>
            </a:r>
            <a:r>
              <a:rPr lang="en-US" dirty="0" smtClean="0"/>
              <a:t>internet tools for freedom of expression.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Describe and suggest solutions for trends facing privacy as the technology develops.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Personal privacy</a:t>
            </a:r>
          </a:p>
          <a:p>
            <a:pPr lvl="1"/>
            <a:r>
              <a:rPr lang="en-US" dirty="0" smtClean="0"/>
              <a:t>All personal attributes</a:t>
            </a:r>
          </a:p>
          <a:p>
            <a:pPr lvl="2"/>
            <a:r>
              <a:rPr lang="en-US" dirty="0" smtClean="0"/>
              <a:t>US fourth amendment</a:t>
            </a:r>
            <a:endParaRPr lang="ar-MA" dirty="0" smtClean="0"/>
          </a:p>
          <a:p>
            <a:pPr lvl="3"/>
            <a:r>
              <a:rPr lang="en-US" dirty="0"/>
              <a:t>right of the people </a:t>
            </a:r>
            <a:r>
              <a:rPr lang="en-US" dirty="0" smtClean="0"/>
              <a:t>to</a:t>
            </a:r>
            <a:r>
              <a:rPr lang="ar-MA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secure in their persons, houses, papers, and effects, against </a:t>
            </a:r>
            <a:r>
              <a:rPr lang="en-US" dirty="0" smtClean="0"/>
              <a:t>unreasonable</a:t>
            </a:r>
            <a:r>
              <a:rPr lang="ar-MA" dirty="0" smtClean="0"/>
              <a:t> </a:t>
            </a:r>
            <a:r>
              <a:rPr lang="en-US" dirty="0" smtClean="0"/>
              <a:t>searches </a:t>
            </a:r>
            <a:r>
              <a:rPr lang="en-US" dirty="0"/>
              <a:t>and seizures.</a:t>
            </a:r>
          </a:p>
          <a:p>
            <a:pPr lvl="2"/>
            <a:r>
              <a:rPr lang="ar-MA" dirty="0" smtClean="0"/>
              <a:t>"ولا تجسسوا"</a:t>
            </a:r>
          </a:p>
          <a:p>
            <a:r>
              <a:rPr lang="en-US" dirty="0" smtClean="0"/>
              <a:t>Information privacy</a:t>
            </a:r>
          </a:p>
          <a:p>
            <a:pPr lvl="1"/>
            <a:r>
              <a:rPr lang="en-US" dirty="0" smtClean="0"/>
              <a:t>Preventing unauthorized access to </a:t>
            </a:r>
          </a:p>
          <a:p>
            <a:pPr lvl="2"/>
            <a:r>
              <a:rPr lang="en-US" dirty="0" smtClean="0"/>
              <a:t>Personal information</a:t>
            </a:r>
          </a:p>
          <a:p>
            <a:pPr lvl="2"/>
            <a:r>
              <a:rPr lang="en-US" dirty="0" smtClean="0"/>
              <a:t>Financial information</a:t>
            </a:r>
          </a:p>
          <a:p>
            <a:pPr lvl="2"/>
            <a:r>
              <a:rPr lang="en-US" dirty="0" smtClean="0"/>
              <a:t>Medical information</a:t>
            </a:r>
          </a:p>
          <a:p>
            <a:pPr lvl="2"/>
            <a:r>
              <a:rPr lang="en-US" dirty="0" smtClean="0"/>
              <a:t>Internet activity</a:t>
            </a:r>
          </a:p>
          <a:p>
            <a:r>
              <a:rPr lang="en-US" dirty="0" smtClean="0"/>
              <a:t>Institutional privacy</a:t>
            </a:r>
          </a:p>
          <a:p>
            <a:pPr lvl="1"/>
            <a:r>
              <a:rPr lang="en-US" dirty="0" smtClean="0"/>
              <a:t>Protecting research data, product data, sales data, marketing strategies,  ..etc.</a:t>
            </a:r>
          </a:p>
          <a:p>
            <a:pPr lvl="1"/>
            <a:endParaRPr lang="ar-MA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1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Guards our personal identity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Preserves our autonomy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Supports establishing new social relationships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How these attributes are violated?!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Technology, national address, national id, iqama ,</a:t>
            </a:r>
            <a:r>
              <a:rPr lang="en-US" dirty="0" err="1" smtClean="0"/>
              <a:t>etc</a:t>
            </a:r>
            <a:r>
              <a:rPr lang="en-US" dirty="0" smtClean="0"/>
              <a:t>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Challenging autonomy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Search on other-side information </a:t>
            </a:r>
            <a:r>
              <a:rPr lang="en-US" dirty="0" smtClean="0"/>
              <a:t>(marriage)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Internet crawlers gather information on us without our consent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acts and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restrict illegal and harmful privacy violation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Privacy policy 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 the </a:t>
            </a:r>
            <a:r>
              <a:rPr lang="en-US" dirty="0"/>
              <a:t>institution is bound to tell us the </a:t>
            </a:r>
            <a:r>
              <a:rPr lang="en-US" dirty="0" smtClean="0"/>
              <a:t>nature, type, usage of information about us.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Right </a:t>
            </a:r>
            <a:r>
              <a:rPr lang="en-US" b="1" dirty="0">
                <a:solidFill>
                  <a:srgbClr val="FF0000"/>
                </a:solidFill>
              </a:rPr>
              <a:t>to opt out 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  the </a:t>
            </a:r>
            <a:r>
              <a:rPr lang="en-US" dirty="0"/>
              <a:t>institution is bound to explain our </a:t>
            </a:r>
            <a:r>
              <a:rPr lang="en-US" dirty="0" smtClean="0"/>
              <a:t>recourse to </a:t>
            </a:r>
            <a:r>
              <a:rPr lang="en-US" dirty="0"/>
              <a:t>prevent the transfer of our data to third-party </a:t>
            </a:r>
            <a:r>
              <a:rPr lang="en-US" dirty="0" smtClean="0"/>
              <a:t>beneficiaries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Safeguards</a:t>
            </a:r>
            <a:r>
              <a:rPr lang="en-US" dirty="0" smtClean="0"/>
              <a:t> :</a:t>
            </a:r>
          </a:p>
          <a:p>
            <a:pPr lvl="2"/>
            <a:r>
              <a:rPr lang="en-US" dirty="0" smtClean="0"/>
              <a:t> the </a:t>
            </a:r>
            <a:r>
              <a:rPr lang="en-US" dirty="0"/>
              <a:t>institution must put in place policies to </a:t>
            </a:r>
            <a:r>
              <a:rPr lang="en-US" dirty="0" smtClean="0"/>
              <a:t>prevent fraudulent </a:t>
            </a:r>
            <a:r>
              <a:rPr lang="en-US" dirty="0"/>
              <a:t>access to </a:t>
            </a:r>
            <a:r>
              <a:rPr lang="en-US" dirty="0" smtClean="0"/>
              <a:t>confidential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8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issues in privacy violations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Privacy violations are  now widespread. We are victims on daily bases due to</a:t>
            </a:r>
          </a:p>
          <a:p>
            <a:pPr lvl="1"/>
            <a:r>
              <a:rPr lang="en-US" dirty="0" smtClean="0"/>
              <a:t>Inadequate privacy policies</a:t>
            </a:r>
          </a:p>
          <a:p>
            <a:pPr lvl="1"/>
            <a:r>
              <a:rPr lang="en-US" dirty="0" smtClean="0"/>
              <a:t>Giving up little or more information when shopping, responding to ads, etc.</a:t>
            </a:r>
          </a:p>
          <a:p>
            <a:pPr lvl="1"/>
            <a:r>
              <a:rPr lang="en-US" dirty="0" smtClean="0"/>
              <a:t>Failure of companies to commit and follow up their own privacy policies</a:t>
            </a:r>
          </a:p>
          <a:p>
            <a:pPr lvl="1"/>
            <a:r>
              <a:rPr lang="en-US" dirty="0" smtClean="0"/>
              <a:t>Internet temptation</a:t>
            </a:r>
          </a:p>
          <a:p>
            <a:pPr lvl="1"/>
            <a:r>
              <a:rPr lang="en-US" dirty="0"/>
              <a:t>Intrusion: wrongful entry, seizing, or acquiring </a:t>
            </a:r>
            <a:r>
              <a:rPr lang="en-US" dirty="0" smtClean="0"/>
              <a:t>possession of </a:t>
            </a:r>
            <a:r>
              <a:rPr lang="en-US" dirty="0"/>
              <a:t>the property of others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Misuse of information</a:t>
            </a:r>
          </a:p>
          <a:p>
            <a:pPr lvl="1"/>
            <a:r>
              <a:rPr lang="en-US" dirty="0" smtClean="0"/>
              <a:t>Interception of information</a:t>
            </a:r>
          </a:p>
          <a:p>
            <a:pPr lvl="1"/>
            <a:r>
              <a:rPr lang="en-US" dirty="0" smtClean="0"/>
              <a:t>Information matching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Technical</a:t>
            </a:r>
          </a:p>
          <a:p>
            <a:pPr lvl="1"/>
            <a:r>
              <a:rPr lang="en-US" dirty="0"/>
              <a:t>Do not reveal personal information inadvertently.</a:t>
            </a:r>
          </a:p>
          <a:p>
            <a:pPr lvl="1"/>
            <a:r>
              <a:rPr lang="en-US" dirty="0" smtClean="0"/>
              <a:t>Turn </a:t>
            </a:r>
            <a:r>
              <a:rPr lang="en-US" dirty="0"/>
              <a:t>on cookie notices in your Web browser, and/or use cookie </a:t>
            </a:r>
            <a:r>
              <a:rPr lang="en-US" dirty="0" smtClean="0"/>
              <a:t>management</a:t>
            </a:r>
            <a:r>
              <a:rPr lang="en-US" dirty="0" smtClean="0"/>
              <a:t>, software </a:t>
            </a:r>
            <a:r>
              <a:rPr lang="en-US" dirty="0"/>
              <a:t>or </a:t>
            </a:r>
            <a:r>
              <a:rPr lang="en-US" dirty="0" err="1" smtClean="0"/>
              <a:t>informdiaries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Keep </a:t>
            </a:r>
            <a:r>
              <a:rPr lang="en-US" dirty="0"/>
              <a:t>a “clean” email address.</a:t>
            </a:r>
          </a:p>
          <a:p>
            <a:pPr lvl="1"/>
            <a:r>
              <a:rPr lang="en-US" dirty="0" smtClean="0"/>
              <a:t>Don’t </a:t>
            </a:r>
            <a:r>
              <a:rPr lang="en-US" dirty="0"/>
              <a:t>reveal personal details to strangers or just-met “friends.”</a:t>
            </a:r>
          </a:p>
          <a:p>
            <a:pPr lvl="1"/>
            <a:r>
              <a:rPr lang="en-US" dirty="0" smtClean="0"/>
              <a:t>Realize </a:t>
            </a:r>
            <a:r>
              <a:rPr lang="en-US" dirty="0"/>
              <a:t>you may be monitored at work. </a:t>
            </a:r>
            <a:endParaRPr lang="en-US" dirty="0" smtClean="0"/>
          </a:p>
          <a:p>
            <a:pPr lvl="1"/>
            <a:r>
              <a:rPr lang="en-US" dirty="0" smtClean="0"/>
              <a:t>Use encryption</a:t>
            </a:r>
          </a:p>
          <a:p>
            <a:pPr lvl="1"/>
            <a:r>
              <a:rPr lang="en-US" dirty="0" smtClean="0"/>
              <a:t>Contractual</a:t>
            </a:r>
          </a:p>
          <a:p>
            <a:pPr lvl="2"/>
            <a:r>
              <a:rPr lang="en-US" dirty="0" smtClean="0"/>
              <a:t>Type and dissemination</a:t>
            </a:r>
          </a:p>
          <a:p>
            <a:r>
              <a:rPr lang="en-US" dirty="0" smtClean="0"/>
              <a:t>Legal</a:t>
            </a:r>
          </a:p>
          <a:p>
            <a:pPr lvl="1"/>
            <a:r>
              <a:rPr lang="en-US" dirty="0" smtClean="0"/>
              <a:t>Protection acts</a:t>
            </a:r>
          </a:p>
          <a:p>
            <a:pPr lvl="2"/>
            <a:r>
              <a:rPr lang="en-US" dirty="0" smtClean="0"/>
              <a:t>Children, family, consumer,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r>
              <a:rPr lang="en-US" dirty="0" smtClean="0"/>
              <a:t>Freedom of information</a:t>
            </a:r>
          </a:p>
          <a:p>
            <a:pPr lvl="2"/>
            <a:r>
              <a:rPr lang="en-US" dirty="0" smtClean="0"/>
              <a:t>Privacy</a:t>
            </a:r>
            <a:endParaRPr lang="en-US" dirty="0" smtClean="0"/>
          </a:p>
          <a:p>
            <a:pPr lvl="2"/>
            <a:r>
              <a:rPr lang="en-US" dirty="0" smtClean="0"/>
              <a:t>Financial privacy</a:t>
            </a:r>
          </a:p>
          <a:p>
            <a:pPr lvl="2"/>
            <a:r>
              <a:rPr lang="en-US" dirty="0" smtClean="0"/>
              <a:t>Financially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Search the internet on possible Saudi Acts available to protect privacy. </a:t>
            </a:r>
          </a:p>
          <a:p>
            <a:r>
              <a:rPr lang="en-US" dirty="0" smtClean="0"/>
              <a:t>Ethics</a:t>
            </a:r>
          </a:p>
        </p:txBody>
      </p:sp>
    </p:spTree>
    <p:extLst>
      <p:ext uri="{BB962C8B-B14F-4D97-AF65-F5344CB8AC3E}">
        <p14:creationId xmlns:p14="http://schemas.microsoft.com/office/powerpoint/2010/main" val="13971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5 of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9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 fi ne security and privacy. Why are both important in the information age?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anonymity? Discuss two forms of anonymity.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Discuss </a:t>
            </a:r>
            <a:r>
              <a:rPr lang="en-US" dirty="0"/>
              <a:t>the importance of anonymity on the Internet.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Develop two scenarios—one dealing with ethical issues involving security and the other dealing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 ethical issues involving privacy.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List and discuss the major threats to individual privacy.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Identity </a:t>
            </a:r>
            <a:r>
              <a:rPr lang="en-US" dirty="0"/>
              <a:t>theft is the fastest growing crime. Why?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Suggest </a:t>
            </a:r>
            <a:r>
              <a:rPr lang="en-US" dirty="0"/>
              <a:t>steps necessary to protect personal identity.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Anonymity </a:t>
            </a:r>
            <a:r>
              <a:rPr lang="en-US" dirty="0"/>
              <a:t>is a doubly edged sword. Discuss.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Modern </a:t>
            </a:r>
            <a:r>
              <a:rPr lang="en-US" dirty="0"/>
              <a:t>day information mining is as good as gold! Why or why not?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do consumers unknowingly contribute to their own privacy violations?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2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There is nowhere to run </a:t>
            </a:r>
            <a:r>
              <a:rPr lang="en-US" dirty="0"/>
              <a:t>… </a:t>
            </a:r>
            <a:r>
              <a:rPr lang="en-US" i="1" dirty="0"/>
              <a:t>nowhere to hide </a:t>
            </a:r>
            <a:r>
              <a:rPr lang="en-US" dirty="0"/>
              <a:t>. </a:t>
            </a:r>
            <a:r>
              <a:rPr lang="en-US" i="1" dirty="0"/>
              <a:t>Personal privacy is dead 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 student describes his digital activity during last week. The student then tabulates the activities in terms of time, type, third party, privacy safeguard (y/n) , third party codes and terms of ethics, relevant advertisements received during last week, third party scoring, self scoring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7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who is reading my bills?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787218"/>
              </p:ext>
            </p:extLst>
          </p:nvPr>
        </p:nvGraphicFramePr>
        <p:xfrm>
          <a:off x="671285" y="2401509"/>
          <a:ext cx="10682515" cy="275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251">
                  <a:extLst>
                    <a:ext uri="{9D8B030D-6E8A-4147-A177-3AD203B41FA5}">
                      <a16:colId xmlns:a16="http://schemas.microsoft.com/office/drawing/2014/main" val="2099997119"/>
                    </a:ext>
                  </a:extLst>
                </a:gridCol>
                <a:gridCol w="1068251">
                  <a:extLst>
                    <a:ext uri="{9D8B030D-6E8A-4147-A177-3AD203B41FA5}">
                      <a16:colId xmlns:a16="http://schemas.microsoft.com/office/drawing/2014/main" val="3828555095"/>
                    </a:ext>
                  </a:extLst>
                </a:gridCol>
                <a:gridCol w="1274356">
                  <a:extLst>
                    <a:ext uri="{9D8B030D-6E8A-4147-A177-3AD203B41FA5}">
                      <a16:colId xmlns:a16="http://schemas.microsoft.com/office/drawing/2014/main" val="478322466"/>
                    </a:ext>
                  </a:extLst>
                </a:gridCol>
                <a:gridCol w="1451118">
                  <a:extLst>
                    <a:ext uri="{9D8B030D-6E8A-4147-A177-3AD203B41FA5}">
                      <a16:colId xmlns:a16="http://schemas.microsoft.com/office/drawing/2014/main" val="636067060"/>
                    </a:ext>
                  </a:extLst>
                </a:gridCol>
                <a:gridCol w="1244704">
                  <a:extLst>
                    <a:ext uri="{9D8B030D-6E8A-4147-A177-3AD203B41FA5}">
                      <a16:colId xmlns:a16="http://schemas.microsoft.com/office/drawing/2014/main" val="1771129040"/>
                    </a:ext>
                  </a:extLst>
                </a:gridCol>
                <a:gridCol w="1341099">
                  <a:extLst>
                    <a:ext uri="{9D8B030D-6E8A-4147-A177-3AD203B41FA5}">
                      <a16:colId xmlns:a16="http://schemas.microsoft.com/office/drawing/2014/main" val="3553981575"/>
                    </a:ext>
                  </a:extLst>
                </a:gridCol>
                <a:gridCol w="640028">
                  <a:extLst>
                    <a:ext uri="{9D8B030D-6E8A-4147-A177-3AD203B41FA5}">
                      <a16:colId xmlns:a16="http://schemas.microsoft.com/office/drawing/2014/main" val="3791191452"/>
                    </a:ext>
                  </a:extLst>
                </a:gridCol>
                <a:gridCol w="657052">
                  <a:extLst>
                    <a:ext uri="{9D8B030D-6E8A-4147-A177-3AD203B41FA5}">
                      <a16:colId xmlns:a16="http://schemas.microsoft.com/office/drawing/2014/main" val="3913321104"/>
                    </a:ext>
                  </a:extLst>
                </a:gridCol>
                <a:gridCol w="869405">
                  <a:extLst>
                    <a:ext uri="{9D8B030D-6E8A-4147-A177-3AD203B41FA5}">
                      <a16:colId xmlns:a16="http://schemas.microsoft.com/office/drawing/2014/main" val="1332109063"/>
                    </a:ext>
                  </a:extLst>
                </a:gridCol>
                <a:gridCol w="1068251">
                  <a:extLst>
                    <a:ext uri="{9D8B030D-6E8A-4147-A177-3AD203B41FA5}">
                      <a16:colId xmlns:a16="http://schemas.microsoft.com/office/drawing/2014/main" val="1813814562"/>
                    </a:ext>
                  </a:extLst>
                </a:gridCol>
              </a:tblGrid>
              <a:tr h="1843920"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Third party</a:t>
                      </a:r>
                      <a:endParaRPr lang="en-US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Membership/discount card</a:t>
                      </a:r>
                      <a:endParaRPr lang="en-US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Privacy safeguard</a:t>
                      </a:r>
                      <a:endParaRPr lang="en-US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r>
                        <a:rPr lang="en-US" baseline="0" dirty="0" smtClean="0"/>
                        <a:t> provider codes of ethics</a:t>
                      </a:r>
                      <a:endParaRPr lang="en-US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or relevant</a:t>
                      </a:r>
                      <a:r>
                        <a:rPr lang="en-US" baseline="0" dirty="0" smtClean="0"/>
                        <a:t> received ads after purchase</a:t>
                      </a:r>
                      <a:endParaRPr lang="en-US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scoring</a:t>
                      </a:r>
                      <a:endParaRPr lang="en-US" dirty="0"/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8607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9:00 </a:t>
                      </a:r>
                      <a:r>
                        <a:rPr lang="en-US" dirty="0" err="1" smtClean="0"/>
                        <a:t>a.m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buying</a:t>
                      </a:r>
                      <a:r>
                        <a:rPr lang="en-US" baseline="0" dirty="0" smtClean="0"/>
                        <a:t> 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Danube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Visa/Bank,</a:t>
                      </a:r>
                      <a:r>
                        <a:rPr lang="en-US" baseline="0" dirty="0" smtClean="0"/>
                        <a:t> cash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e.g.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Iktisab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r>
                        <a:rPr lang="en-US" baseline="0" dirty="0" smtClean="0"/>
                        <a:t> no of adds/ activities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946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8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they are interested in 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is a treasure</a:t>
            </a:r>
          </a:p>
          <a:p>
            <a:r>
              <a:rPr lang="en-US" dirty="0" smtClean="0"/>
              <a:t>Liabilities</a:t>
            </a:r>
          </a:p>
          <a:p>
            <a:r>
              <a:rPr lang="en-US" dirty="0" smtClean="0"/>
              <a:t>High demand </a:t>
            </a:r>
          </a:p>
          <a:p>
            <a:r>
              <a:rPr lang="en-US" dirty="0" smtClean="0"/>
              <a:t>Increased competition</a:t>
            </a:r>
          </a:p>
          <a:p>
            <a:r>
              <a:rPr lang="en-US" dirty="0" smtClean="0"/>
              <a:t>Increased awareness</a:t>
            </a:r>
          </a:p>
          <a:p>
            <a:r>
              <a:rPr lang="en-US" dirty="0" smtClean="0"/>
              <a:t>Increased digitization and </a:t>
            </a:r>
            <a:r>
              <a:rPr lang="en-US" dirty="0" err="1" smtClean="0"/>
              <a:t>smartization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2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Possibility: 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 identity</a:t>
            </a:r>
          </a:p>
          <a:p>
            <a:pPr lvl="1"/>
            <a:r>
              <a:rPr lang="en-US" dirty="0" smtClean="0"/>
              <a:t>Student no</a:t>
            </a:r>
          </a:p>
          <a:p>
            <a:r>
              <a:rPr lang="en-US" dirty="0" smtClean="0"/>
              <a:t>Pseudo address</a:t>
            </a:r>
          </a:p>
          <a:p>
            <a:r>
              <a:rPr lang="en-US" dirty="0" smtClean="0"/>
              <a:t>Untraceable identity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Anonymity in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Anonymous servers</a:t>
            </a:r>
          </a:p>
          <a:p>
            <a:pPr lvl="1"/>
            <a:r>
              <a:rPr lang="en-US" dirty="0" smtClean="0"/>
              <a:t>Via encryption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Anonymous users</a:t>
            </a:r>
          </a:p>
          <a:p>
            <a:pPr lvl="1"/>
            <a:r>
              <a:rPr lang="en-US" dirty="0"/>
              <a:t>Simple </a:t>
            </a:r>
            <a:r>
              <a:rPr lang="en-US" dirty="0" smtClean="0"/>
              <a:t>Mail Transfer </a:t>
            </a:r>
            <a:r>
              <a:rPr lang="en-US" dirty="0"/>
              <a:t>Protocol (SMTP) </a:t>
            </a:r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Network News Transfer Protocol (NNTP),</a:t>
            </a:r>
          </a:p>
        </p:txBody>
      </p:sp>
    </p:spTree>
    <p:extLst>
      <p:ext uri="{BB962C8B-B14F-4D97-AF65-F5344CB8AC3E}">
        <p14:creationId xmlns:p14="http://schemas.microsoft.com/office/powerpoint/2010/main" val="27025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class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Safeguarding privacy</a:t>
            </a:r>
            <a:endParaRPr lang="en-US" i="1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• </a:t>
            </a:r>
            <a:r>
              <a:rPr lang="en-US" i="1" dirty="0"/>
              <a:t>Legislation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• </a:t>
            </a:r>
            <a:r>
              <a:rPr lang="en-US" i="1" dirty="0"/>
              <a:t>Regulation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• </a:t>
            </a:r>
            <a:r>
              <a:rPr lang="en-US" i="1" dirty="0"/>
              <a:t>Self-help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i="1" dirty="0"/>
              <a:t>Do they work?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What </a:t>
            </a:r>
            <a:r>
              <a:rPr lang="en-US" i="1" dirty="0"/>
              <a:t>do you think is the best way to safeguard privacy?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How </a:t>
            </a:r>
            <a:r>
              <a:rPr lang="en-US" i="1" dirty="0"/>
              <a:t>much privacy are you willing to give </a:t>
            </a:r>
            <a:r>
              <a:rPr lang="en-US" i="1" dirty="0" smtClean="0"/>
              <a:t>up/tolerate </a:t>
            </a:r>
            <a:r>
              <a:rPr lang="en-US" i="1" dirty="0"/>
              <a:t>to feel secure?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6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National security</a:t>
            </a:r>
          </a:p>
          <a:p>
            <a:pPr lvl="1"/>
            <a:r>
              <a:rPr lang="en-US" dirty="0" smtClean="0"/>
              <a:t>Whistle blowing:</a:t>
            </a:r>
          </a:p>
          <a:p>
            <a:pPr lvl="2"/>
            <a:r>
              <a:rPr lang="en-US" dirty="0" smtClean="0"/>
              <a:t> e.g. unhealthy, illegal activities.</a:t>
            </a:r>
          </a:p>
          <a:p>
            <a:pPr lvl="1"/>
            <a:r>
              <a:rPr lang="en-US" dirty="0" smtClean="0"/>
              <a:t>Avoiding intimidation</a:t>
            </a:r>
          </a:p>
          <a:p>
            <a:pPr lvl="1"/>
            <a:r>
              <a:rPr lang="en-US" dirty="0" smtClean="0"/>
              <a:t>Self interest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Personal and societal  harm, especially through social media.</a:t>
            </a:r>
          </a:p>
          <a:p>
            <a:pPr lvl="1"/>
            <a:r>
              <a:rPr lang="en-US" dirty="0" smtClean="0"/>
              <a:t>Complicates investigations on  disputes and crimes.</a:t>
            </a:r>
          </a:p>
          <a:p>
            <a:r>
              <a:rPr lang="en-US" dirty="0" smtClean="0"/>
              <a:t>Q</a:t>
            </a:r>
            <a:r>
              <a:rPr lang="en-US" dirty="0" smtClean="0">
                <a:solidFill>
                  <a:srgbClr val="FF0000"/>
                </a:solidFill>
              </a:rPr>
              <a:t>: is there any about who shall legally use anonymity in KSA? How this impact the freedom of internet? 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7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2524</TotalTime>
  <Words>1300</Words>
  <Application>Microsoft Office PowerPoint</Application>
  <PresentationFormat>Widescreen</PresentationFormat>
  <Paragraphs>224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Anonymity, Security, Privacy,  and Civil Liberties</vt:lpstr>
      <vt:lpstr>Objectives to be able to:</vt:lpstr>
      <vt:lpstr>Introduction</vt:lpstr>
      <vt:lpstr>Example: who is reading my bills?</vt:lpstr>
      <vt:lpstr>Why they are interested in me?</vt:lpstr>
      <vt:lpstr>Possibility: Anonymity</vt:lpstr>
      <vt:lpstr>Anonymity in the internet</vt:lpstr>
      <vt:lpstr>During class discussion</vt:lpstr>
      <vt:lpstr>Pros and cons of anonymity</vt:lpstr>
      <vt:lpstr>Security</vt:lpstr>
      <vt:lpstr>Why do we need security?</vt:lpstr>
      <vt:lpstr>Security domains</vt:lpstr>
      <vt:lpstr>Types of encryption</vt:lpstr>
      <vt:lpstr>Types of encryptions (2)</vt:lpstr>
      <vt:lpstr>Authentication</vt:lpstr>
      <vt:lpstr>Authentication versus authorization</vt:lpstr>
      <vt:lpstr>Security Policy</vt:lpstr>
      <vt:lpstr>Privacy</vt:lpstr>
      <vt:lpstr>Definitions</vt:lpstr>
      <vt:lpstr>Types of privacy</vt:lpstr>
      <vt:lpstr>Importance of privacy</vt:lpstr>
      <vt:lpstr>Privacy acts and policies</vt:lpstr>
      <vt:lpstr>Legal issues in privacy violations</vt:lpstr>
      <vt:lpstr>Privacy protection</vt:lpstr>
      <vt:lpstr>Reading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Abdelmonim Mohamed Artoli</dc:creator>
  <cp:lastModifiedBy>Abdelmonim Mohamed Artoli</cp:lastModifiedBy>
  <cp:revision>47</cp:revision>
  <dcterms:created xsi:type="dcterms:W3CDTF">2020-09-14T15:18:42Z</dcterms:created>
  <dcterms:modified xsi:type="dcterms:W3CDTF">2020-09-29T06:50:06Z</dcterms:modified>
</cp:coreProperties>
</file>