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87" r:id="rId19"/>
    <p:sldId id="273" r:id="rId20"/>
    <p:sldId id="279" r:id="rId21"/>
    <p:sldId id="288" r:id="rId22"/>
    <p:sldId id="274" r:id="rId23"/>
    <p:sldId id="275" r:id="rId24"/>
    <p:sldId id="276" r:id="rId25"/>
    <p:sldId id="277" r:id="rId26"/>
    <p:sldId id="278" r:id="rId27"/>
    <p:sldId id="280" r:id="rId28"/>
    <p:sldId id="281" r:id="rId29"/>
    <p:sldId id="285" r:id="rId30"/>
    <p:sldId id="282"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91" d="100"/>
          <a:sy n="91"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24C901-9234-4799-AEC5-C37794204999}"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364255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4C901-9234-4799-AEC5-C37794204999}"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393904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4C901-9234-4799-AEC5-C37794204999}"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77747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4C901-9234-4799-AEC5-C37794204999}"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292489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24C901-9234-4799-AEC5-C37794204999}"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43763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24C901-9234-4799-AEC5-C37794204999}"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322321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24C901-9234-4799-AEC5-C37794204999}"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270901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24C901-9234-4799-AEC5-C37794204999}"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73521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4C901-9234-4799-AEC5-C37794204999}" type="datetimeFigureOut">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30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24C901-9234-4799-AEC5-C37794204999}"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380881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24C901-9234-4799-AEC5-C37794204999}"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56E4D-6B8B-4CF4-881C-B3F617B80D36}" type="slidenum">
              <a:rPr lang="en-US" smtClean="0"/>
              <a:t>‹#›</a:t>
            </a:fld>
            <a:endParaRPr lang="en-US"/>
          </a:p>
        </p:txBody>
      </p:sp>
    </p:spTree>
    <p:extLst>
      <p:ext uri="{BB962C8B-B14F-4D97-AF65-F5344CB8AC3E}">
        <p14:creationId xmlns:p14="http://schemas.microsoft.com/office/powerpoint/2010/main" val="333528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4C901-9234-4799-AEC5-C37794204999}" type="datetimeFigureOut">
              <a:rPr lang="en-US" smtClean="0"/>
              <a:t>8/26/2022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56E4D-6B8B-4CF4-881C-B3F617B80D36}" type="slidenum">
              <a:rPr lang="en-US" smtClean="0"/>
              <a:t>‹#›</a:t>
            </a:fld>
            <a:endParaRPr lang="en-US"/>
          </a:p>
        </p:txBody>
      </p:sp>
    </p:spTree>
    <p:extLst>
      <p:ext uri="{BB962C8B-B14F-4D97-AF65-F5344CB8AC3E}">
        <p14:creationId xmlns:p14="http://schemas.microsoft.com/office/powerpoint/2010/main" val="142362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to.org/english/thewto_e/acc_e/sau_e/WTACCSAU56_LEG_4.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iclg.com/practice-areas/trade-marks-laws-and-regulations/saudi-arabi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Intellectual Property </a:t>
            </a:r>
            <a:r>
              <a:rPr lang="en-US" b="1" dirty="0" smtClean="0"/>
              <a:t>Rights</a:t>
            </a:r>
            <a:r>
              <a:rPr lang="en-US" b="1" dirty="0"/>
              <a:t/>
            </a:r>
            <a:br>
              <a:rPr lang="en-US" b="1" dirty="0"/>
            </a:br>
            <a:r>
              <a:rPr lang="en-US" b="1" dirty="0"/>
              <a:t>and Computer Technology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4717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IPRs</a:t>
            </a:r>
            <a:endParaRPr lang="en-US" dirty="0"/>
          </a:p>
        </p:txBody>
      </p:sp>
      <p:sp>
        <p:nvSpPr>
          <p:cNvPr id="3" name="Content Placeholder 2"/>
          <p:cNvSpPr>
            <a:spLocks noGrp="1"/>
          </p:cNvSpPr>
          <p:nvPr>
            <p:ph idx="1"/>
          </p:nvPr>
        </p:nvSpPr>
        <p:spPr/>
        <p:txBody>
          <a:bodyPr>
            <a:normAutofit/>
          </a:bodyPr>
          <a:lstStyle/>
          <a:p>
            <a:r>
              <a:rPr lang="en-US" dirty="0"/>
              <a:t> </a:t>
            </a:r>
            <a:r>
              <a:rPr lang="en-US" dirty="0" smtClean="0"/>
              <a:t>Intellectual </a:t>
            </a:r>
            <a:r>
              <a:rPr lang="en-US" dirty="0"/>
              <a:t>property rights form a wide scope of mechanisms that include </a:t>
            </a:r>
            <a:endParaRPr lang="en-US" dirty="0" smtClean="0"/>
          </a:p>
          <a:p>
            <a:pPr lvl="1"/>
            <a:r>
              <a:rPr lang="en-US" dirty="0" smtClean="0"/>
              <a:t>copyrights</a:t>
            </a:r>
            <a:r>
              <a:rPr lang="en-US" dirty="0"/>
              <a:t>, </a:t>
            </a:r>
            <a:endParaRPr lang="en-US" dirty="0" smtClean="0"/>
          </a:p>
          <a:p>
            <a:pPr lvl="1"/>
            <a:r>
              <a:rPr lang="en-US" dirty="0" smtClean="0"/>
              <a:t>patents,</a:t>
            </a:r>
          </a:p>
          <a:p>
            <a:pPr lvl="1"/>
            <a:r>
              <a:rPr lang="en-US" dirty="0" smtClean="0"/>
              <a:t> </a:t>
            </a:r>
            <a:r>
              <a:rPr lang="en-US" dirty="0"/>
              <a:t>trademarks, </a:t>
            </a:r>
            <a:endParaRPr lang="en-US" dirty="0" smtClean="0"/>
          </a:p>
          <a:p>
            <a:pPr lvl="1"/>
            <a:r>
              <a:rPr lang="en-US" dirty="0" smtClean="0"/>
              <a:t>protection </a:t>
            </a:r>
            <a:r>
              <a:rPr lang="en-US" dirty="0"/>
              <a:t>of trade secrets</a:t>
            </a:r>
            <a:r>
              <a:rPr lang="en-US" dirty="0" smtClean="0"/>
              <a:t>,</a:t>
            </a:r>
          </a:p>
          <a:p>
            <a:pPr lvl="1"/>
            <a:r>
              <a:rPr lang="en-US" dirty="0" smtClean="0"/>
              <a:t>personal </a:t>
            </a:r>
            <a:r>
              <a:rPr lang="en-US" dirty="0"/>
              <a:t>identity rights</a:t>
            </a:r>
            <a:r>
              <a:rPr lang="en-US" dirty="0" smtClean="0"/>
              <a:t>.</a:t>
            </a:r>
          </a:p>
          <a:p>
            <a:r>
              <a:rPr lang="en-US" dirty="0" smtClean="0"/>
              <a:t> </a:t>
            </a:r>
            <a:r>
              <a:rPr lang="en-US" dirty="0"/>
              <a:t>Each of these </a:t>
            </a:r>
            <a:r>
              <a:rPr lang="en-US" dirty="0">
                <a:solidFill>
                  <a:srgbClr val="FF0000"/>
                </a:solidFill>
              </a:rPr>
              <a:t>instruments</a:t>
            </a:r>
            <a:r>
              <a:rPr lang="en-US" dirty="0"/>
              <a:t> of protection is regulated by </a:t>
            </a:r>
            <a:r>
              <a:rPr lang="en-US" dirty="0">
                <a:solidFill>
                  <a:srgbClr val="FF0000"/>
                </a:solidFill>
              </a:rPr>
              <a:t>a body of laws </a:t>
            </a:r>
            <a:r>
              <a:rPr lang="en-US" dirty="0"/>
              <a:t>and </a:t>
            </a:r>
            <a:r>
              <a:rPr lang="en-US" dirty="0" smtClean="0"/>
              <a:t>statutes. </a:t>
            </a:r>
          </a:p>
          <a:p>
            <a:r>
              <a:rPr lang="en-US" dirty="0" smtClean="0"/>
              <a:t>Some </a:t>
            </a:r>
            <a:r>
              <a:rPr lang="en-US" dirty="0"/>
              <a:t>of these laws are not </a:t>
            </a:r>
            <a:r>
              <a:rPr lang="en-US" dirty="0" smtClean="0">
                <a:solidFill>
                  <a:srgbClr val="FF0000"/>
                </a:solidFill>
              </a:rPr>
              <a:t>universal</a:t>
            </a:r>
            <a:r>
              <a:rPr lang="en-US" dirty="0" smtClean="0"/>
              <a:t>. </a:t>
            </a:r>
            <a:endParaRPr lang="en-US" dirty="0"/>
          </a:p>
        </p:txBody>
      </p:sp>
    </p:spTree>
    <p:extLst>
      <p:ext uri="{BB962C8B-B14F-4D97-AF65-F5344CB8AC3E}">
        <p14:creationId xmlns:p14="http://schemas.microsoft.com/office/powerpoint/2010/main" val="207908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copyrights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0079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lnSpcReduction="10000"/>
          </a:bodyPr>
          <a:lstStyle/>
          <a:p>
            <a:r>
              <a:rPr lang="en-US" dirty="0" smtClean="0"/>
              <a:t>Copyright is the legal right given to the owner of a </a:t>
            </a:r>
            <a:r>
              <a:rPr lang="en-US" dirty="0" smtClean="0">
                <a:solidFill>
                  <a:srgbClr val="FF0000"/>
                </a:solidFill>
              </a:rPr>
              <a:t>tangible</a:t>
            </a:r>
            <a:r>
              <a:rPr lang="en-US" dirty="0" smtClean="0"/>
              <a:t> intellectual property </a:t>
            </a:r>
          </a:p>
          <a:p>
            <a:r>
              <a:rPr lang="en-US" dirty="0" smtClean="0"/>
              <a:t>Time-limited (70 years in US then </a:t>
            </a:r>
            <a:r>
              <a:rPr lang="en-US" dirty="0" smtClean="0">
                <a:sym typeface="Wingdings" panose="05000000000000000000" pitchFamily="2" charset="2"/>
              </a:rPr>
              <a:t>== &gt; public domain</a:t>
            </a:r>
          </a:p>
          <a:p>
            <a:r>
              <a:rPr lang="en-US" dirty="0" smtClean="0">
                <a:sym typeface="Wingdings" panose="05000000000000000000" pitchFamily="2" charset="2"/>
              </a:rPr>
              <a:t>Copyright notice (three elements):</a:t>
            </a:r>
          </a:p>
          <a:p>
            <a:pPr lvl="1"/>
            <a:r>
              <a:rPr lang="en-US" dirty="0" smtClean="0">
                <a:sym typeface="Wingdings" panose="05000000000000000000" pitchFamily="2" charset="2"/>
              </a:rPr>
              <a:t> </a:t>
            </a:r>
            <a:r>
              <a:rPr lang="en-US" dirty="0"/>
              <a:t>visually perceptible</a:t>
            </a:r>
            <a:endParaRPr lang="en-US" dirty="0" smtClean="0">
              <a:sym typeface="Wingdings" panose="05000000000000000000" pitchFamily="2" charset="2"/>
            </a:endParaRPr>
          </a:p>
          <a:p>
            <a:pPr marL="457200" lvl="1" indent="0">
              <a:buNone/>
            </a:pPr>
            <a:r>
              <a:rPr lang="en-US" dirty="0" smtClean="0">
                <a:solidFill>
                  <a:srgbClr val="00B050"/>
                </a:solidFill>
                <a:sym typeface="Wingdings" panose="05000000000000000000" pitchFamily="2" charset="2"/>
              </a:rPr>
              <a:t>	Copyright © Year Owner</a:t>
            </a:r>
          </a:p>
          <a:p>
            <a:pPr lvl="1"/>
            <a:r>
              <a:rPr lang="en-US" dirty="0" err="1" smtClean="0"/>
              <a:t>Phonorecords</a:t>
            </a:r>
            <a:endParaRPr lang="en-US" dirty="0" smtClean="0"/>
          </a:p>
          <a:p>
            <a:pPr lvl="1"/>
            <a:r>
              <a:rPr lang="en-US" dirty="0"/>
              <a:t>℗ </a:t>
            </a:r>
            <a:r>
              <a:rPr lang="en-US" dirty="0" smtClean="0"/>
              <a:t>year owner</a:t>
            </a:r>
            <a:endParaRPr lang="en-US" dirty="0" smtClean="0">
              <a:solidFill>
                <a:srgbClr val="00B050"/>
              </a:solidFill>
            </a:endParaRPr>
          </a:p>
          <a:p>
            <a:r>
              <a:rPr lang="en-US" dirty="0" smtClean="0"/>
              <a:t>Meant to protect from losses due to unauthorized duplicating</a:t>
            </a:r>
          </a:p>
          <a:p>
            <a:r>
              <a:rPr lang="en-US" dirty="0" smtClean="0"/>
              <a:t>Overstatement Vs fair use</a:t>
            </a:r>
            <a:endParaRPr lang="en-US" dirty="0"/>
          </a:p>
        </p:txBody>
      </p:sp>
    </p:spTree>
    <p:extLst>
      <p:ext uri="{BB962C8B-B14F-4D97-AF65-F5344CB8AC3E}">
        <p14:creationId xmlns:p14="http://schemas.microsoft.com/office/powerpoint/2010/main" val="39949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History</a:t>
            </a:r>
            <a:endParaRPr lang="en-US" dirty="0"/>
          </a:p>
        </p:txBody>
      </p:sp>
      <p:sp>
        <p:nvSpPr>
          <p:cNvPr id="4" name="Content Placeholder 3"/>
          <p:cNvSpPr>
            <a:spLocks noGrp="1"/>
          </p:cNvSpPr>
          <p:nvPr>
            <p:ph idx="1"/>
          </p:nvPr>
        </p:nvSpPr>
        <p:spPr/>
        <p:txBody>
          <a:bodyPr/>
          <a:lstStyle/>
          <a:p>
            <a:r>
              <a:rPr lang="en-US" dirty="0" smtClean="0"/>
              <a:t>1710  Statute of Anne –England</a:t>
            </a:r>
          </a:p>
          <a:p>
            <a:r>
              <a:rPr lang="en-US" dirty="0" smtClean="0"/>
              <a:t>1790  Copyright Act- US</a:t>
            </a:r>
          </a:p>
          <a:p>
            <a:r>
              <a:rPr lang="en-US" dirty="0" smtClean="0"/>
              <a:t>1886 Berne convention</a:t>
            </a:r>
          </a:p>
          <a:p>
            <a:pPr lvl="1"/>
            <a:r>
              <a:rPr lang="en-US" dirty="0" smtClean="0"/>
              <a:t>1988 became international</a:t>
            </a:r>
          </a:p>
          <a:p>
            <a:r>
              <a:rPr lang="en-US" dirty="0" smtClean="0"/>
              <a:t>1952 Universal Copyright protection</a:t>
            </a:r>
          </a:p>
          <a:p>
            <a:r>
              <a:rPr lang="en-US" dirty="0" smtClean="0"/>
              <a:t>1967 World Intellectual Property Organization (</a:t>
            </a:r>
            <a:r>
              <a:rPr lang="en-US" b="1" dirty="0" smtClean="0">
                <a:solidFill>
                  <a:srgbClr val="FF0000"/>
                </a:solidFill>
              </a:rPr>
              <a:t>WIPO</a:t>
            </a:r>
            <a:r>
              <a:rPr lang="en-US" dirty="0" smtClean="0"/>
              <a:t>)</a:t>
            </a:r>
          </a:p>
          <a:p>
            <a:r>
              <a:rPr lang="en-US" dirty="0" smtClean="0"/>
              <a:t>WTO-GATT </a:t>
            </a:r>
            <a:r>
              <a:rPr lang="en-US" dirty="0"/>
              <a:t>(General Agreement on Tariffs and Trade </a:t>
            </a:r>
            <a:r>
              <a:rPr lang="en-US" dirty="0" smtClean="0"/>
              <a:t>)</a:t>
            </a:r>
          </a:p>
          <a:p>
            <a:pPr lvl="1"/>
            <a:r>
              <a:rPr lang="en-US" dirty="0"/>
              <a:t>Trade-Related Aspects of Intellectual Property Rights (TRIPPS) agreement </a:t>
            </a:r>
            <a:endParaRPr lang="en-US" dirty="0" smtClean="0"/>
          </a:p>
          <a:p>
            <a:pPr marL="457200" lvl="1" indent="0">
              <a:buNone/>
            </a:pPr>
            <a:endParaRPr lang="en-US" dirty="0"/>
          </a:p>
        </p:txBody>
      </p:sp>
    </p:spTree>
    <p:extLst>
      <p:ext uri="{BB962C8B-B14F-4D97-AF65-F5344CB8AC3E}">
        <p14:creationId xmlns:p14="http://schemas.microsoft.com/office/powerpoint/2010/main" val="171314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 protection</a:t>
            </a:r>
            <a:endParaRPr lang="en-US" dirty="0"/>
          </a:p>
        </p:txBody>
      </p:sp>
      <p:sp>
        <p:nvSpPr>
          <p:cNvPr id="3" name="Content Placeholder 2"/>
          <p:cNvSpPr>
            <a:spLocks noGrp="1"/>
          </p:cNvSpPr>
          <p:nvPr>
            <p:ph idx="1"/>
          </p:nvPr>
        </p:nvSpPr>
        <p:spPr/>
        <p:txBody>
          <a:bodyPr/>
          <a:lstStyle/>
          <a:p>
            <a:r>
              <a:rPr lang="en-US" dirty="0" smtClean="0"/>
              <a:t>Country and region </a:t>
            </a:r>
            <a:r>
              <a:rPr lang="en-US" dirty="0" err="1" smtClean="0"/>
              <a:t>depenendant</a:t>
            </a:r>
            <a:endParaRPr lang="en-US" dirty="0" smtClean="0"/>
          </a:p>
          <a:p>
            <a:r>
              <a:rPr lang="en-US" dirty="0" smtClean="0"/>
              <a:t>US</a:t>
            </a:r>
          </a:p>
          <a:p>
            <a:pPr lvl="1"/>
            <a:r>
              <a:rPr lang="en-US" dirty="0" smtClean="0"/>
              <a:t>Originality</a:t>
            </a:r>
          </a:p>
          <a:p>
            <a:pPr lvl="1"/>
            <a:r>
              <a:rPr lang="en-US" dirty="0" smtClean="0"/>
              <a:t>Fixation</a:t>
            </a:r>
          </a:p>
          <a:p>
            <a:pPr lvl="2"/>
            <a:r>
              <a:rPr lang="en-US" dirty="0" smtClean="0"/>
              <a:t>Define tangibles, domain, parameters, etc. </a:t>
            </a:r>
          </a:p>
          <a:p>
            <a:pPr lvl="2"/>
            <a:r>
              <a:rPr lang="en-US" dirty="0" smtClean="0"/>
              <a:t>(binary code for computer programs)</a:t>
            </a:r>
          </a:p>
          <a:p>
            <a:pPr lvl="1"/>
            <a:r>
              <a:rPr lang="en-US" dirty="0" smtClean="0"/>
              <a:t>expression (not ideas), </a:t>
            </a:r>
          </a:p>
          <a:p>
            <a:pPr lvl="2"/>
            <a:r>
              <a:rPr lang="en-US" dirty="0" smtClean="0"/>
              <a:t>excluded in Canada</a:t>
            </a:r>
          </a:p>
          <a:p>
            <a:pPr lvl="1"/>
            <a:endParaRPr lang="en-US" dirty="0"/>
          </a:p>
        </p:txBody>
      </p:sp>
    </p:spTree>
    <p:extLst>
      <p:ext uri="{BB962C8B-B14F-4D97-AF65-F5344CB8AC3E}">
        <p14:creationId xmlns:p14="http://schemas.microsoft.com/office/powerpoint/2010/main" val="2091036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Includes</a:t>
            </a:r>
            <a:r>
              <a:rPr lang="en-US" dirty="0" smtClean="0"/>
              <a:t>  and </a:t>
            </a:r>
            <a:r>
              <a:rPr lang="en-US" b="1" dirty="0" smtClean="0">
                <a:solidFill>
                  <a:srgbClr val="FF0000"/>
                </a:solidFill>
              </a:rPr>
              <a:t>excludes</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Includes</a:t>
            </a:r>
          </a:p>
          <a:p>
            <a:pPr lvl="1"/>
            <a:r>
              <a:rPr lang="en-US" dirty="0" smtClean="0"/>
              <a:t>Tangible works</a:t>
            </a:r>
          </a:p>
          <a:p>
            <a:pPr lvl="2"/>
            <a:r>
              <a:rPr lang="en-US" dirty="0" smtClean="0"/>
              <a:t>Art, music, sculptures, pictures, books, writings, sound works, films, </a:t>
            </a:r>
            <a:r>
              <a:rPr lang="en-US" dirty="0" err="1" smtClean="0"/>
              <a:t>etc</a:t>
            </a:r>
            <a:endParaRPr lang="en-US" dirty="0" smtClean="0"/>
          </a:p>
          <a:p>
            <a:r>
              <a:rPr lang="en-US" dirty="0" smtClean="0">
                <a:solidFill>
                  <a:srgbClr val="FF0000"/>
                </a:solidFill>
              </a:rPr>
              <a:t>Not including</a:t>
            </a:r>
          </a:p>
          <a:p>
            <a:pPr lvl="1"/>
            <a:r>
              <a:rPr lang="en-US" dirty="0" smtClean="0">
                <a:solidFill>
                  <a:srgbClr val="FF0000"/>
                </a:solidFill>
              </a:rPr>
              <a:t>Trivial and utilitarian  works</a:t>
            </a:r>
          </a:p>
          <a:p>
            <a:pPr lvl="2"/>
            <a:r>
              <a:rPr lang="en-US" dirty="0" smtClean="0">
                <a:solidFill>
                  <a:srgbClr val="FF0000"/>
                </a:solidFill>
              </a:rPr>
              <a:t>Calendars</a:t>
            </a:r>
          </a:p>
          <a:p>
            <a:pPr lvl="2"/>
            <a:r>
              <a:rPr lang="en-US" dirty="0" smtClean="0">
                <a:solidFill>
                  <a:srgbClr val="FF0000"/>
                </a:solidFill>
              </a:rPr>
              <a:t>Ideas and facts</a:t>
            </a:r>
          </a:p>
          <a:p>
            <a:pPr lvl="2"/>
            <a:r>
              <a:rPr lang="en-US" dirty="0" smtClean="0">
                <a:solidFill>
                  <a:srgbClr val="FF0000"/>
                </a:solidFill>
              </a:rPr>
              <a:t>Scorecards</a:t>
            </a:r>
          </a:p>
          <a:p>
            <a:pPr lvl="2"/>
            <a:r>
              <a:rPr lang="en-US" dirty="0" smtClean="0">
                <a:solidFill>
                  <a:srgbClr val="FF0000"/>
                </a:solidFill>
              </a:rPr>
              <a:t>Names</a:t>
            </a:r>
          </a:p>
          <a:p>
            <a:pPr lvl="2"/>
            <a:r>
              <a:rPr lang="en-US" dirty="0" smtClean="0">
                <a:solidFill>
                  <a:srgbClr val="FF0000"/>
                </a:solidFill>
              </a:rPr>
              <a:t>Forms.</a:t>
            </a:r>
          </a:p>
          <a:p>
            <a:pPr lvl="2"/>
            <a:r>
              <a:rPr lang="en-US" dirty="0" smtClean="0">
                <a:solidFill>
                  <a:srgbClr val="FF0000"/>
                </a:solidFill>
              </a:rPr>
              <a:t>Works with  Lost or expired copyrights </a:t>
            </a:r>
          </a:p>
          <a:p>
            <a:r>
              <a:rPr lang="en-US" dirty="0" smtClean="0"/>
              <a:t>Excludes may be protected by trademarks and patent laws</a:t>
            </a:r>
          </a:p>
          <a:p>
            <a:pPr marL="0" indent="0">
              <a:buNone/>
            </a:pPr>
            <a:endParaRPr lang="en-US" dirty="0" smtClean="0"/>
          </a:p>
        </p:txBody>
      </p:sp>
    </p:spTree>
    <p:extLst>
      <p:ext uri="{BB962C8B-B14F-4D97-AF65-F5344CB8AC3E}">
        <p14:creationId xmlns:p14="http://schemas.microsoft.com/office/powerpoint/2010/main" val="1261429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duration (US)</a:t>
            </a:r>
            <a:endParaRPr lang="en-US" dirty="0"/>
          </a:p>
        </p:txBody>
      </p:sp>
      <p:sp>
        <p:nvSpPr>
          <p:cNvPr id="3" name="Content Placeholder 2"/>
          <p:cNvSpPr>
            <a:spLocks noGrp="1"/>
          </p:cNvSpPr>
          <p:nvPr>
            <p:ph idx="1"/>
          </p:nvPr>
        </p:nvSpPr>
        <p:spPr/>
        <p:txBody>
          <a:bodyPr/>
          <a:lstStyle/>
          <a:p>
            <a:r>
              <a:rPr lang="en-US" dirty="0" smtClean="0"/>
              <a:t>Creations before 1978</a:t>
            </a:r>
          </a:p>
          <a:p>
            <a:pPr lvl="1"/>
            <a:r>
              <a:rPr lang="en-US" dirty="0" smtClean="0"/>
              <a:t>Published </a:t>
            </a:r>
          </a:p>
          <a:p>
            <a:pPr lvl="2"/>
            <a:r>
              <a:rPr lang="en-US" dirty="0" smtClean="0"/>
              <a:t>75 years after the date of issuance</a:t>
            </a:r>
          </a:p>
          <a:p>
            <a:pPr lvl="1"/>
            <a:r>
              <a:rPr lang="en-US" dirty="0" smtClean="0"/>
              <a:t>Unpublished</a:t>
            </a:r>
          </a:p>
          <a:p>
            <a:pPr lvl="2"/>
            <a:r>
              <a:rPr lang="en-US" dirty="0" smtClean="0"/>
              <a:t>By December 2002</a:t>
            </a:r>
          </a:p>
          <a:p>
            <a:r>
              <a:rPr lang="en-US" dirty="0" smtClean="0"/>
              <a:t>After 1978</a:t>
            </a:r>
          </a:p>
          <a:p>
            <a:pPr lvl="1"/>
            <a:r>
              <a:rPr lang="en-US" dirty="0" smtClean="0"/>
              <a:t>Individuals: </a:t>
            </a:r>
          </a:p>
          <a:p>
            <a:pPr lvl="2"/>
            <a:r>
              <a:rPr lang="en-US" dirty="0" smtClean="0"/>
              <a:t>Author lifetime + 50</a:t>
            </a:r>
          </a:p>
          <a:p>
            <a:pPr lvl="1"/>
            <a:r>
              <a:rPr lang="en-US" dirty="0" smtClean="0"/>
              <a:t>Contracted</a:t>
            </a:r>
          </a:p>
          <a:p>
            <a:pPr lvl="2"/>
            <a:r>
              <a:rPr lang="en-US" dirty="0" smtClean="0"/>
              <a:t>75 years from the date of publication or 100 years from the date of creation</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741537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SAUDI ARABIA Copyright Law</a:t>
            </a:r>
            <a:endParaRPr lang="en-US" dirty="0"/>
          </a:p>
        </p:txBody>
      </p:sp>
      <p:sp>
        <p:nvSpPr>
          <p:cNvPr id="3" name="Content Placeholder 2"/>
          <p:cNvSpPr>
            <a:spLocks noGrp="1"/>
          </p:cNvSpPr>
          <p:nvPr>
            <p:ph idx="1"/>
          </p:nvPr>
        </p:nvSpPr>
        <p:spPr/>
        <p:txBody>
          <a:bodyPr>
            <a:normAutofit fontScale="92500" lnSpcReduction="10000"/>
          </a:bodyPr>
          <a:lstStyle/>
          <a:p>
            <a:r>
              <a:rPr lang="en-US" dirty="0"/>
              <a:t>Royal Decree No. M/41 2 Rajab 1424H (30 August 2003</a:t>
            </a:r>
            <a:r>
              <a:rPr lang="en-US" dirty="0" smtClean="0"/>
              <a:t>)</a:t>
            </a:r>
          </a:p>
          <a:p>
            <a:r>
              <a:rPr lang="en-US" dirty="0" smtClean="0"/>
              <a:t>Work</a:t>
            </a:r>
          </a:p>
          <a:p>
            <a:pPr lvl="1"/>
            <a:r>
              <a:rPr lang="en-US" dirty="0"/>
              <a:t>Any literary, scientific or artistic work. </a:t>
            </a:r>
            <a:endParaRPr lang="en-US" dirty="0" smtClean="0"/>
          </a:p>
          <a:p>
            <a:pPr lvl="1"/>
            <a:r>
              <a:rPr lang="en-US" dirty="0" smtClean="0"/>
              <a:t>Can be joint, collective, or  by individual</a:t>
            </a:r>
          </a:p>
          <a:p>
            <a:pPr lvl="1"/>
            <a:r>
              <a:rPr lang="en-US" dirty="0" smtClean="0"/>
              <a:t>Can be a derivative of a pre-existing work</a:t>
            </a:r>
          </a:p>
          <a:p>
            <a:pPr lvl="1"/>
            <a:r>
              <a:rPr lang="en-US" dirty="0" smtClean="0"/>
              <a:t>Audio, audio-visual</a:t>
            </a:r>
          </a:p>
          <a:p>
            <a:r>
              <a:rPr lang="en-US" dirty="0" smtClean="0"/>
              <a:t>Publication: making copies to meet public need</a:t>
            </a:r>
          </a:p>
          <a:p>
            <a:r>
              <a:rPr lang="en-US" dirty="0" smtClean="0"/>
              <a:t>It protects computer programs and databases among many.</a:t>
            </a:r>
          </a:p>
          <a:p>
            <a:r>
              <a:rPr lang="en-US" dirty="0"/>
              <a:t> </a:t>
            </a:r>
            <a:r>
              <a:rPr lang="en-US" dirty="0">
                <a:hlinkClick r:id="rId2"/>
              </a:rPr>
              <a:t>https://</a:t>
            </a:r>
            <a:r>
              <a:rPr lang="en-US" dirty="0" smtClean="0">
                <a:hlinkClick r:id="rId2"/>
              </a:rPr>
              <a:t>www.wto.org/english/thewto_e/acc_e/sau_e/WTACCSAU56_LEG_4.pdf</a:t>
            </a:r>
            <a:endParaRPr lang="en-US" dirty="0" smtClean="0"/>
          </a:p>
          <a:p>
            <a:endParaRPr lang="en-US" dirty="0"/>
          </a:p>
        </p:txBody>
      </p:sp>
    </p:spTree>
    <p:extLst>
      <p:ext uri="{BB962C8B-B14F-4D97-AF65-F5344CB8AC3E}">
        <p14:creationId xmlns:p14="http://schemas.microsoft.com/office/powerpoint/2010/main" val="2617053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SAIP</a:t>
            </a:r>
          </a:p>
        </p:txBody>
      </p:sp>
      <p:sp>
        <p:nvSpPr>
          <p:cNvPr id="3" name="Content Placeholder 2"/>
          <p:cNvSpPr>
            <a:spLocks noGrp="1"/>
          </p:cNvSpPr>
          <p:nvPr>
            <p:ph idx="1"/>
          </p:nvPr>
        </p:nvSpPr>
        <p:spPr/>
        <p:txBody>
          <a:bodyPr/>
          <a:lstStyle/>
          <a:p>
            <a:r>
              <a:rPr lang="en-US" dirty="0" smtClean="0"/>
              <a:t>The Saudi Patent office</a:t>
            </a:r>
          </a:p>
          <a:p>
            <a:r>
              <a:rPr lang="en-US" dirty="0" smtClean="0"/>
              <a:t>Department of Trade</a:t>
            </a:r>
          </a:p>
          <a:p>
            <a:r>
              <a:rPr lang="en-US" dirty="0" smtClean="0"/>
              <a:t>General Administration for copyright.</a:t>
            </a:r>
            <a:endParaRPr lang="en-US" dirty="0"/>
          </a:p>
        </p:txBody>
      </p:sp>
    </p:spTree>
    <p:extLst>
      <p:ext uri="{BB962C8B-B14F-4D97-AF65-F5344CB8AC3E}">
        <p14:creationId xmlns:p14="http://schemas.microsoft.com/office/powerpoint/2010/main" val="2176292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duration (KSA)</a:t>
            </a:r>
            <a:endParaRPr lang="en-US" dirty="0"/>
          </a:p>
        </p:txBody>
      </p:sp>
      <p:sp>
        <p:nvSpPr>
          <p:cNvPr id="3" name="Content Placeholder 2"/>
          <p:cNvSpPr>
            <a:spLocks noGrp="1"/>
          </p:cNvSpPr>
          <p:nvPr>
            <p:ph idx="1"/>
          </p:nvPr>
        </p:nvSpPr>
        <p:spPr/>
        <p:txBody>
          <a:bodyPr/>
          <a:lstStyle/>
          <a:p>
            <a:r>
              <a:rPr lang="en-US" dirty="0" smtClean="0"/>
              <a:t>Author lifetime + </a:t>
            </a:r>
            <a:r>
              <a:rPr lang="en-US" b="1" dirty="0" smtClean="0">
                <a:solidFill>
                  <a:srgbClr val="FF0000"/>
                </a:solidFill>
              </a:rPr>
              <a:t>50</a:t>
            </a:r>
          </a:p>
          <a:p>
            <a:r>
              <a:rPr lang="en-US" dirty="0" smtClean="0"/>
              <a:t>Corporate : (pictures and handcrafts): </a:t>
            </a:r>
            <a:r>
              <a:rPr lang="en-US" b="1" dirty="0" smtClean="0">
                <a:solidFill>
                  <a:srgbClr val="FF0000"/>
                </a:solidFill>
              </a:rPr>
              <a:t>25</a:t>
            </a:r>
            <a:r>
              <a:rPr lang="en-US" dirty="0" smtClean="0"/>
              <a:t> years</a:t>
            </a:r>
          </a:p>
          <a:p>
            <a:r>
              <a:rPr lang="en-US" dirty="0" smtClean="0"/>
              <a:t>Broadcasting materials: </a:t>
            </a:r>
            <a:r>
              <a:rPr lang="en-US" b="1" dirty="0" smtClean="0">
                <a:solidFill>
                  <a:srgbClr val="FF0000"/>
                </a:solidFill>
              </a:rPr>
              <a:t>20</a:t>
            </a:r>
            <a:r>
              <a:rPr lang="en-US" dirty="0" smtClean="0"/>
              <a:t> years</a:t>
            </a:r>
          </a:p>
          <a:p>
            <a:pPr marL="0" indent="0">
              <a:buNone/>
            </a:pPr>
            <a:endParaRPr lang="en-US" dirty="0" smtClean="0"/>
          </a:p>
          <a:p>
            <a:pPr marL="0" indent="0">
              <a:buNone/>
            </a:pPr>
            <a:r>
              <a:rPr lang="en-US" b="1" dirty="0" smtClean="0">
                <a:solidFill>
                  <a:srgbClr val="FF0000"/>
                </a:solidFill>
              </a:rPr>
              <a:t>Q: Is copyright duration renewable?</a:t>
            </a:r>
          </a:p>
        </p:txBody>
      </p:sp>
    </p:spTree>
    <p:extLst>
      <p:ext uri="{BB962C8B-B14F-4D97-AF65-F5344CB8AC3E}">
        <p14:creationId xmlns:p14="http://schemas.microsoft.com/office/powerpoint/2010/main" val="4165737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To be able to:</a:t>
            </a:r>
          </a:p>
          <a:p>
            <a:pPr marL="514350" indent="-514350">
              <a:buFont typeface="+mj-lt"/>
              <a:buAutoNum type="arabicPeriod"/>
            </a:pPr>
            <a:r>
              <a:rPr lang="en-US" dirty="0" smtClean="0"/>
              <a:t>Distinguish </a:t>
            </a:r>
            <a:r>
              <a:rPr lang="en-US" dirty="0"/>
              <a:t>among patent, copyright, and trade secret protection</a:t>
            </a:r>
          </a:p>
          <a:p>
            <a:pPr marL="514350" indent="-514350">
              <a:buFont typeface="+mj-lt"/>
              <a:buAutoNum type="arabicPeriod"/>
            </a:pPr>
            <a:r>
              <a:rPr lang="en-US" dirty="0" smtClean="0"/>
              <a:t>Discuss </a:t>
            </a:r>
            <a:r>
              <a:rPr lang="en-US" dirty="0"/>
              <a:t>the legal background of copyright in national and international </a:t>
            </a:r>
            <a:r>
              <a:rPr lang="en-US" dirty="0" smtClean="0"/>
              <a:t>law</a:t>
            </a:r>
          </a:p>
          <a:p>
            <a:pPr marL="514350" indent="-514350">
              <a:buFont typeface="+mj-lt"/>
              <a:buAutoNum type="arabicPeriod"/>
            </a:pPr>
            <a:r>
              <a:rPr lang="en-US" dirty="0" smtClean="0"/>
              <a:t>Outline </a:t>
            </a:r>
            <a:r>
              <a:rPr lang="en-US" dirty="0"/>
              <a:t>the historical development of software patents</a:t>
            </a:r>
          </a:p>
          <a:p>
            <a:pPr marL="514350" indent="-514350">
              <a:buFont typeface="+mj-lt"/>
              <a:buAutoNum type="arabicPeriod"/>
            </a:pPr>
            <a:r>
              <a:rPr lang="en-US" dirty="0" smtClean="0"/>
              <a:t>Discuss </a:t>
            </a:r>
            <a:r>
              <a:rPr lang="en-US" dirty="0"/>
              <a:t>the consequences of software piracy on software developers and the role of </a:t>
            </a:r>
            <a:r>
              <a:rPr lang="en-US" dirty="0" smtClean="0"/>
              <a:t>relevant enforcement </a:t>
            </a:r>
            <a:r>
              <a:rPr lang="en-US" dirty="0"/>
              <a:t>organizations</a:t>
            </a:r>
          </a:p>
        </p:txBody>
      </p:sp>
    </p:spTree>
    <p:extLst>
      <p:ext uri="{BB962C8B-B14F-4D97-AF65-F5344CB8AC3E}">
        <p14:creationId xmlns:p14="http://schemas.microsoft.com/office/powerpoint/2010/main" val="4059142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Infringement</a:t>
            </a:r>
            <a:endParaRPr lang="en-US" dirty="0"/>
          </a:p>
        </p:txBody>
      </p:sp>
      <p:sp>
        <p:nvSpPr>
          <p:cNvPr id="3" name="Content Placeholder 2"/>
          <p:cNvSpPr>
            <a:spLocks noGrp="1"/>
          </p:cNvSpPr>
          <p:nvPr>
            <p:ph idx="1"/>
          </p:nvPr>
        </p:nvSpPr>
        <p:spPr/>
        <p:txBody>
          <a:bodyPr/>
          <a:lstStyle/>
          <a:p>
            <a:r>
              <a:rPr lang="en-US" dirty="0" smtClean="0"/>
              <a:t>Article 21-5: Removing </a:t>
            </a:r>
            <a:r>
              <a:rPr lang="en-US" dirty="0"/>
              <a:t>and cracking any protective electronic code that guarantees the use of the original copies of the work, such as coding or data recorded by the use of laser or other means</a:t>
            </a:r>
            <a:r>
              <a:rPr lang="en-US" dirty="0" smtClean="0"/>
              <a:t>.</a:t>
            </a:r>
          </a:p>
          <a:p>
            <a:r>
              <a:rPr lang="en-US" dirty="0"/>
              <a:t>Article 21-6: Commercial use of intellectual works through deception, which is not permitted by the owners of the copyright, such as using copied software or receiving coded broadcasting programs through illegal means. </a:t>
            </a:r>
          </a:p>
        </p:txBody>
      </p:sp>
    </p:spTree>
    <p:extLst>
      <p:ext uri="{BB962C8B-B14F-4D97-AF65-F5344CB8AC3E}">
        <p14:creationId xmlns:p14="http://schemas.microsoft.com/office/powerpoint/2010/main" val="1016001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Violations and applicability</a:t>
            </a:r>
            <a:endParaRPr lang="en-US" dirty="0"/>
          </a:p>
        </p:txBody>
      </p:sp>
      <p:sp>
        <p:nvSpPr>
          <p:cNvPr id="3" name="Content Placeholder 2"/>
          <p:cNvSpPr>
            <a:spLocks noGrp="1"/>
          </p:cNvSpPr>
          <p:nvPr>
            <p:ph idx="1"/>
          </p:nvPr>
        </p:nvSpPr>
        <p:spPr/>
        <p:txBody>
          <a:bodyPr/>
          <a:lstStyle/>
          <a:p>
            <a:r>
              <a:rPr lang="en-US" b="1" dirty="0" err="1" smtClean="0"/>
              <a:t>Copyfraud</a:t>
            </a:r>
            <a:r>
              <a:rPr lang="en-US" dirty="0" smtClean="0"/>
              <a:t>: claiming a copyright of a content which is available in the public domain</a:t>
            </a:r>
          </a:p>
          <a:p>
            <a:r>
              <a:rPr lang="en-US" b="1" dirty="0"/>
              <a:t>anti-copyright </a:t>
            </a:r>
            <a:r>
              <a:rPr lang="en-US" b="1" dirty="0" smtClean="0"/>
              <a:t>notice</a:t>
            </a:r>
          </a:p>
          <a:p>
            <a:r>
              <a:rPr lang="en-US" b="1" dirty="0" err="1" smtClean="0"/>
              <a:t>Copyleft</a:t>
            </a:r>
            <a:endParaRPr lang="en-US" b="1" dirty="0" smtClean="0"/>
          </a:p>
          <a:p>
            <a:endParaRPr lang="en-US" dirty="0"/>
          </a:p>
        </p:txBody>
      </p:sp>
    </p:spTree>
    <p:extLst>
      <p:ext uri="{BB962C8B-B14F-4D97-AF65-F5344CB8AC3E}">
        <p14:creationId xmlns:p14="http://schemas.microsoft.com/office/powerpoint/2010/main" val="1419359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Protects inventions and discoveries</a:t>
            </a:r>
          </a:p>
          <a:p>
            <a:r>
              <a:rPr lang="en-US" dirty="0" smtClean="0"/>
              <a:t>It is a kind of contract between the government and the inventor.</a:t>
            </a:r>
          </a:p>
          <a:p>
            <a:r>
              <a:rPr lang="en-US" dirty="0" smtClean="0"/>
              <a:t>Requires</a:t>
            </a:r>
          </a:p>
          <a:p>
            <a:pPr marL="914400" lvl="1" indent="-457200">
              <a:buFont typeface="+mj-lt"/>
              <a:buAutoNum type="arabicPeriod"/>
            </a:pPr>
            <a:r>
              <a:rPr lang="en-US" dirty="0" smtClean="0"/>
              <a:t>New and useful  improvement of </a:t>
            </a:r>
          </a:p>
          <a:p>
            <a:pPr marL="1371600" lvl="2" indent="-457200">
              <a:buFont typeface="+mj-lt"/>
              <a:buAutoNum type="arabicPeriod"/>
            </a:pPr>
            <a:r>
              <a:rPr lang="en-US" dirty="0" smtClean="0"/>
              <a:t>Process</a:t>
            </a:r>
          </a:p>
          <a:p>
            <a:pPr marL="1371600" lvl="2" indent="-457200">
              <a:buFont typeface="+mj-lt"/>
              <a:buAutoNum type="arabicPeriod"/>
            </a:pPr>
            <a:r>
              <a:rPr lang="en-US" dirty="0" smtClean="0"/>
              <a:t>Manufacture</a:t>
            </a:r>
          </a:p>
          <a:p>
            <a:pPr marL="1371600" lvl="2" indent="-457200">
              <a:buFont typeface="+mj-lt"/>
              <a:buAutoNum type="arabicPeriod"/>
            </a:pPr>
            <a:r>
              <a:rPr lang="en-US" dirty="0" smtClean="0"/>
              <a:t>Machines</a:t>
            </a:r>
          </a:p>
          <a:p>
            <a:pPr marL="914400" lvl="1" indent="-457200">
              <a:buFont typeface="+mj-lt"/>
              <a:buAutoNum type="arabicPeriod"/>
            </a:pPr>
            <a:r>
              <a:rPr lang="en-US" dirty="0" err="1" smtClean="0"/>
              <a:t>Satisfys</a:t>
            </a:r>
            <a:endParaRPr lang="en-US" dirty="0" smtClean="0"/>
          </a:p>
          <a:p>
            <a:pPr marL="1371600" lvl="2" indent="-457200">
              <a:buFont typeface="+mj-lt"/>
              <a:buAutoNum type="arabicPeriod"/>
            </a:pPr>
            <a:r>
              <a:rPr lang="en-US" dirty="0" smtClean="0"/>
              <a:t>Utility:  useful for the public, legal and moral</a:t>
            </a:r>
          </a:p>
          <a:p>
            <a:pPr marL="1371600" lvl="2" indent="-457200">
              <a:buFont typeface="+mj-lt"/>
              <a:buAutoNum type="arabicPeriod"/>
            </a:pPr>
            <a:r>
              <a:rPr lang="en-US" dirty="0" smtClean="0"/>
              <a:t>Novelty</a:t>
            </a:r>
          </a:p>
          <a:p>
            <a:pPr marL="1371600" lvl="2" indent="-457200">
              <a:buFont typeface="+mj-lt"/>
              <a:buAutoNum type="arabicPeriod"/>
            </a:pPr>
            <a:r>
              <a:rPr lang="en-US" dirty="0" smtClean="0"/>
              <a:t>Non-obviousness</a:t>
            </a:r>
          </a:p>
          <a:p>
            <a:pPr marL="1371600" lvl="2" indent="-457200">
              <a:buFont typeface="+mj-lt"/>
              <a:buAutoNum type="arabicPeriod"/>
            </a:pPr>
            <a:r>
              <a:rPr lang="en-US" dirty="0" smtClean="0"/>
              <a:t>Disclosure</a:t>
            </a:r>
          </a:p>
          <a:p>
            <a:r>
              <a:rPr lang="en-US" dirty="0" smtClean="0"/>
              <a:t>Duration : </a:t>
            </a:r>
          </a:p>
          <a:p>
            <a:pPr lvl="1"/>
            <a:r>
              <a:rPr lang="en-US" dirty="0" smtClean="0"/>
              <a:t>17 years in US</a:t>
            </a:r>
          </a:p>
          <a:p>
            <a:pPr lvl="1"/>
            <a:r>
              <a:rPr lang="en-US" dirty="0" smtClean="0"/>
              <a:t>20 years in KSA</a:t>
            </a:r>
          </a:p>
          <a:p>
            <a:pPr lvl="1"/>
            <a:r>
              <a:rPr lang="en-US" dirty="0" smtClean="0"/>
              <a:t>Can not be extended</a:t>
            </a:r>
          </a:p>
          <a:p>
            <a:pPr lvl="1"/>
            <a:endParaRPr lang="en-US" dirty="0" smtClean="0"/>
          </a:p>
          <a:p>
            <a:pPr marL="914400" lvl="2" indent="0">
              <a:buNone/>
            </a:pPr>
            <a:endParaRPr lang="en-US" dirty="0" smtClean="0"/>
          </a:p>
        </p:txBody>
      </p:sp>
      <p:sp>
        <p:nvSpPr>
          <p:cNvPr id="4" name="&quot;No&quot; Symbol 3"/>
          <p:cNvSpPr/>
          <p:nvPr/>
        </p:nvSpPr>
        <p:spPr>
          <a:xfrm>
            <a:off x="8460822" y="2879834"/>
            <a:ext cx="2942896" cy="2186152"/>
          </a:xfrm>
          <a:prstGeom prst="noSmoking">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Discoveries</a:t>
            </a:r>
          </a:p>
          <a:p>
            <a:pPr algn="ctr"/>
            <a:r>
              <a:rPr lang="en-US" dirty="0" smtClean="0">
                <a:solidFill>
                  <a:schemeClr val="tx1"/>
                </a:solidFill>
              </a:rPr>
              <a:t>Theories</a:t>
            </a:r>
          </a:p>
          <a:p>
            <a:pPr algn="ctr"/>
            <a:r>
              <a:rPr lang="en-US" dirty="0" smtClean="0">
                <a:solidFill>
                  <a:schemeClr val="tx1"/>
                </a:solidFill>
              </a:rPr>
              <a:t>Mathematical methods</a:t>
            </a:r>
            <a:endParaRPr lang="en-US" dirty="0">
              <a:solidFill>
                <a:schemeClr val="tx1"/>
              </a:solidFill>
            </a:endParaRPr>
          </a:p>
        </p:txBody>
      </p:sp>
      <p:sp>
        <p:nvSpPr>
          <p:cNvPr id="5" name="&quot;No&quot; Symbol 4"/>
          <p:cNvSpPr/>
          <p:nvPr/>
        </p:nvSpPr>
        <p:spPr>
          <a:xfrm>
            <a:off x="8410904" y="5083887"/>
            <a:ext cx="2942896" cy="2186152"/>
          </a:xfrm>
          <a:prstGeom prst="noSmoking">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Game playing</a:t>
            </a:r>
          </a:p>
        </p:txBody>
      </p:sp>
      <p:sp>
        <p:nvSpPr>
          <p:cNvPr id="7" name="&quot;No&quot; Symbol 6"/>
          <p:cNvSpPr/>
          <p:nvPr/>
        </p:nvSpPr>
        <p:spPr>
          <a:xfrm>
            <a:off x="8241425" y="665081"/>
            <a:ext cx="2942896" cy="2186152"/>
          </a:xfrm>
          <a:prstGeom prst="noSmoking">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Inventions contradicting sharia Laws</a:t>
            </a:r>
            <a:endParaRPr lang="en-US" dirty="0">
              <a:solidFill>
                <a:schemeClr val="tx1"/>
              </a:solidFill>
            </a:endParaRPr>
          </a:p>
        </p:txBody>
      </p:sp>
    </p:spTree>
    <p:extLst>
      <p:ext uri="{BB962C8B-B14F-4D97-AF65-F5344CB8AC3E}">
        <p14:creationId xmlns:p14="http://schemas.microsoft.com/office/powerpoint/2010/main" val="2095213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secrets</a:t>
            </a:r>
            <a:endParaRPr lang="en-US" dirty="0"/>
          </a:p>
        </p:txBody>
      </p:sp>
      <p:sp>
        <p:nvSpPr>
          <p:cNvPr id="3" name="Content Placeholder 2"/>
          <p:cNvSpPr>
            <a:spLocks noGrp="1"/>
          </p:cNvSpPr>
          <p:nvPr>
            <p:ph idx="1"/>
          </p:nvPr>
        </p:nvSpPr>
        <p:spPr/>
        <p:txBody>
          <a:bodyPr/>
          <a:lstStyle/>
          <a:p>
            <a:r>
              <a:rPr lang="en-US" dirty="0" smtClean="0"/>
              <a:t>Includes information, effort and value</a:t>
            </a:r>
          </a:p>
          <a:p>
            <a:r>
              <a:rPr lang="en-US" dirty="0" smtClean="0"/>
              <a:t>Indefinite 	 	</a:t>
            </a:r>
          </a:p>
          <a:p>
            <a:endParaRPr lang="en-US" dirty="0"/>
          </a:p>
        </p:txBody>
      </p:sp>
    </p:spTree>
    <p:extLst>
      <p:ext uri="{BB962C8B-B14F-4D97-AF65-F5344CB8AC3E}">
        <p14:creationId xmlns:p14="http://schemas.microsoft.com/office/powerpoint/2010/main" val="3354773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Trademarks </a:t>
            </a:r>
          </a:p>
        </p:txBody>
      </p:sp>
      <p:sp>
        <p:nvSpPr>
          <p:cNvPr id="3" name="Content Placeholder 2"/>
          <p:cNvSpPr>
            <a:spLocks noGrp="1"/>
          </p:cNvSpPr>
          <p:nvPr>
            <p:ph idx="1"/>
          </p:nvPr>
        </p:nvSpPr>
        <p:spPr/>
        <p:txBody>
          <a:bodyPr>
            <a:normAutofit lnSpcReduction="10000"/>
          </a:bodyPr>
          <a:lstStyle/>
          <a:p>
            <a:r>
              <a:rPr lang="en-US" dirty="0"/>
              <a:t> A trademark is a product or service-identifying label. </a:t>
            </a:r>
            <a:endParaRPr lang="en-US" dirty="0" smtClean="0"/>
          </a:p>
          <a:p>
            <a:r>
              <a:rPr lang="en-US" dirty="0" smtClean="0"/>
              <a:t>It </a:t>
            </a:r>
            <a:r>
              <a:rPr lang="en-US" dirty="0"/>
              <a:t>is a mark that attempts to distinguish a service or a product in the minds of the consumers. </a:t>
            </a:r>
            <a:endParaRPr lang="en-US" dirty="0" smtClean="0"/>
          </a:p>
          <a:p>
            <a:r>
              <a:rPr lang="en-US" dirty="0" smtClean="0"/>
              <a:t>The </a:t>
            </a:r>
            <a:r>
              <a:rPr lang="en-US" dirty="0"/>
              <a:t>label may be any word, name, picture, or symbol. </a:t>
            </a:r>
            <a:endParaRPr lang="en-US" dirty="0" smtClean="0"/>
          </a:p>
          <a:p>
            <a:r>
              <a:rPr lang="en-US" dirty="0" smtClean="0"/>
              <a:t>Gives rights to prevent others from using the trademark.</a:t>
            </a:r>
          </a:p>
          <a:p>
            <a:r>
              <a:rPr lang="en-US" dirty="0" smtClean="0"/>
              <a:t>Categories:</a:t>
            </a:r>
          </a:p>
          <a:p>
            <a:pPr lvl="1"/>
            <a:r>
              <a:rPr lang="en-US" dirty="0" smtClean="0"/>
              <a:t>Service: e.g. STC, Banks, etc</a:t>
            </a:r>
            <a:r>
              <a:rPr lang="en-US" dirty="0"/>
              <a:t>.</a:t>
            </a:r>
            <a:endParaRPr lang="en-US" dirty="0" smtClean="0"/>
          </a:p>
          <a:p>
            <a:pPr lvl="1"/>
            <a:r>
              <a:rPr lang="en-US" dirty="0" smtClean="0"/>
              <a:t>Certification: </a:t>
            </a:r>
            <a:r>
              <a:rPr lang="en-US" dirty="0" err="1" smtClean="0"/>
              <a:t>e.g</a:t>
            </a:r>
            <a:r>
              <a:rPr lang="en-US" dirty="0" smtClean="0"/>
              <a:t>  seal of the university diploma</a:t>
            </a:r>
          </a:p>
          <a:p>
            <a:pPr lvl="1"/>
            <a:r>
              <a:rPr lang="en-US" dirty="0" smtClean="0"/>
              <a:t>Collective: e.g. degrees obtained such as PhD, CCNA, etc.</a:t>
            </a:r>
          </a:p>
          <a:p>
            <a:pPr lvl="1"/>
            <a:r>
              <a:rPr lang="en-US" dirty="0" smtClean="0"/>
              <a:t>Can be arbitrary, suggestive, descriptive, or general.</a:t>
            </a:r>
            <a:endParaRPr lang="en-US" dirty="0"/>
          </a:p>
        </p:txBody>
      </p:sp>
    </p:spTree>
    <p:extLst>
      <p:ext uri="{BB962C8B-B14F-4D97-AF65-F5344CB8AC3E}">
        <p14:creationId xmlns:p14="http://schemas.microsoft.com/office/powerpoint/2010/main" val="4240008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Trademark registration</a:t>
            </a:r>
            <a:endParaRPr lang="en-US" dirty="0"/>
          </a:p>
        </p:txBody>
      </p:sp>
      <p:sp>
        <p:nvSpPr>
          <p:cNvPr id="3" name="Content Placeholder 2"/>
          <p:cNvSpPr>
            <a:spLocks noGrp="1"/>
          </p:cNvSpPr>
          <p:nvPr>
            <p:ph idx="1"/>
          </p:nvPr>
        </p:nvSpPr>
        <p:spPr/>
        <p:txBody>
          <a:bodyPr/>
          <a:lstStyle/>
          <a:p>
            <a:r>
              <a:rPr lang="en-US" dirty="0"/>
              <a:t> </a:t>
            </a:r>
            <a:r>
              <a:rPr lang="en-US" dirty="0" smtClean="0"/>
              <a:t>10 years in US and in KSA</a:t>
            </a:r>
          </a:p>
          <a:p>
            <a:r>
              <a:rPr lang="en-US" dirty="0" smtClean="0"/>
              <a:t>Conditions</a:t>
            </a:r>
          </a:p>
          <a:p>
            <a:pPr lvl="1"/>
            <a:r>
              <a:rPr lang="en-US" dirty="0" smtClean="0"/>
              <a:t>It must be in good “taste” for the public—not immoral, deceptive, or illegal.     </a:t>
            </a:r>
          </a:p>
          <a:p>
            <a:pPr lvl="1"/>
            <a:r>
              <a:rPr lang="en-US" dirty="0" smtClean="0"/>
              <a:t>It must not have suggestive connotations to its origin.   </a:t>
            </a:r>
          </a:p>
          <a:p>
            <a:pPr lvl="1"/>
            <a:r>
              <a:rPr lang="en-US" dirty="0" smtClean="0"/>
              <a:t>It must not be a symbol of any recognized country.   </a:t>
            </a:r>
          </a:p>
          <a:p>
            <a:pPr lvl="1"/>
            <a:r>
              <a:rPr lang="en-US" dirty="0" smtClean="0"/>
              <a:t>It must not use people’s likenesses either in death or living without prior consent.      </a:t>
            </a:r>
          </a:p>
          <a:p>
            <a:pPr marL="0" indent="0">
              <a:buNone/>
            </a:pPr>
            <a:r>
              <a:rPr lang="en-US" dirty="0" smtClean="0"/>
              <a:t>In KSA, please visit</a:t>
            </a:r>
          </a:p>
          <a:p>
            <a:pPr marL="0" indent="0">
              <a:buNone/>
            </a:pPr>
            <a:r>
              <a:rPr lang="en-US" dirty="0">
                <a:hlinkClick r:id="rId2"/>
              </a:rPr>
              <a:t>https://</a:t>
            </a:r>
            <a:r>
              <a:rPr lang="en-US" dirty="0" smtClean="0">
                <a:hlinkClick r:id="rId2"/>
              </a:rPr>
              <a:t>iclg.com/practice-areas/trade-marks-laws-and-regulations/saudi-arabia</a:t>
            </a:r>
            <a:endParaRPr lang="en-US" dirty="0" smtClean="0"/>
          </a:p>
          <a:p>
            <a:pPr marL="0" indent="0">
              <a:buNone/>
            </a:pPr>
            <a:endParaRPr lang="en-US" dirty="0"/>
          </a:p>
        </p:txBody>
      </p:sp>
    </p:spTree>
    <p:extLst>
      <p:ext uri="{BB962C8B-B14F-4D97-AF65-F5344CB8AC3E}">
        <p14:creationId xmlns:p14="http://schemas.microsoft.com/office/powerpoint/2010/main" val="421091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identity </a:t>
            </a:r>
            <a:endParaRPr lang="en-US" dirty="0"/>
          </a:p>
        </p:txBody>
      </p:sp>
      <p:sp>
        <p:nvSpPr>
          <p:cNvPr id="3" name="Content Placeholder 2"/>
          <p:cNvSpPr>
            <a:spLocks noGrp="1"/>
          </p:cNvSpPr>
          <p:nvPr>
            <p:ph idx="1"/>
          </p:nvPr>
        </p:nvSpPr>
        <p:spPr/>
        <p:txBody>
          <a:bodyPr>
            <a:normAutofit fontScale="92500" lnSpcReduction="20000"/>
          </a:bodyPr>
          <a:lstStyle/>
          <a:p>
            <a:r>
              <a:rPr lang="en-US" dirty="0"/>
              <a:t>T</a:t>
            </a:r>
            <a:r>
              <a:rPr lang="en-US" dirty="0" smtClean="0"/>
              <a:t>heft</a:t>
            </a:r>
          </a:p>
          <a:p>
            <a:pPr lvl="1"/>
            <a:r>
              <a:rPr lang="en-US" dirty="0" smtClean="0"/>
              <a:t>Wangling financial information</a:t>
            </a:r>
          </a:p>
          <a:p>
            <a:pPr lvl="1"/>
            <a:r>
              <a:rPr lang="en-US" dirty="0" smtClean="0"/>
              <a:t>Collecting data through persuading advertisements</a:t>
            </a:r>
          </a:p>
          <a:p>
            <a:pPr lvl="1"/>
            <a:r>
              <a:rPr lang="en-US" dirty="0" smtClean="0"/>
              <a:t>Telemarketing scams</a:t>
            </a:r>
          </a:p>
          <a:p>
            <a:pPr lvl="1"/>
            <a:r>
              <a:rPr lang="en-US" dirty="0" smtClean="0"/>
              <a:t>Fake ids</a:t>
            </a:r>
          </a:p>
          <a:p>
            <a:pPr lvl="1"/>
            <a:r>
              <a:rPr lang="en-US" dirty="0" smtClean="0"/>
              <a:t>Using radio scanners and other smart technologies</a:t>
            </a:r>
          </a:p>
          <a:p>
            <a:pPr lvl="1"/>
            <a:r>
              <a:rPr lang="en-US" dirty="0" smtClean="0"/>
              <a:t>Redirecting mails and electronic traffic</a:t>
            </a:r>
          </a:p>
          <a:p>
            <a:r>
              <a:rPr lang="en-US" dirty="0" smtClean="0"/>
              <a:t>Prevention</a:t>
            </a:r>
          </a:p>
          <a:p>
            <a:pPr lvl="1"/>
            <a:r>
              <a:rPr lang="en-US" dirty="0" smtClean="0"/>
              <a:t>Clean your credit information</a:t>
            </a:r>
          </a:p>
          <a:p>
            <a:pPr lvl="1"/>
            <a:r>
              <a:rPr lang="en-US" dirty="0" smtClean="0"/>
              <a:t>Do not reveal personal information</a:t>
            </a:r>
          </a:p>
          <a:p>
            <a:pPr lvl="1"/>
            <a:r>
              <a:rPr lang="en-US" dirty="0" smtClean="0"/>
              <a:t>Review credit cards reports</a:t>
            </a:r>
          </a:p>
          <a:p>
            <a:pPr lvl="1"/>
            <a:r>
              <a:rPr lang="en-US" dirty="0" smtClean="0"/>
              <a:t>Report incidents</a:t>
            </a:r>
          </a:p>
          <a:p>
            <a:pPr lvl="1"/>
            <a:r>
              <a:rPr lang="en-US" dirty="0" smtClean="0"/>
              <a:t>Insure</a:t>
            </a:r>
          </a:p>
          <a:p>
            <a:endParaRPr lang="en-US" dirty="0"/>
          </a:p>
        </p:txBody>
      </p:sp>
    </p:spTree>
    <p:extLst>
      <p:ext uri="{BB962C8B-B14F-4D97-AF65-F5344CB8AC3E}">
        <p14:creationId xmlns:p14="http://schemas.microsoft.com/office/powerpoint/2010/main" val="4205051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Crimes</a:t>
            </a:r>
          </a:p>
        </p:txBody>
      </p:sp>
      <p:sp>
        <p:nvSpPr>
          <p:cNvPr id="3" name="Content Placeholder 2"/>
          <p:cNvSpPr>
            <a:spLocks noGrp="1"/>
          </p:cNvSpPr>
          <p:nvPr>
            <p:ph idx="1"/>
          </p:nvPr>
        </p:nvSpPr>
        <p:spPr/>
        <p:txBody>
          <a:bodyPr/>
          <a:lstStyle/>
          <a:p>
            <a:r>
              <a:rPr lang="en-US" dirty="0" smtClean="0"/>
              <a:t>Infringement:</a:t>
            </a:r>
          </a:p>
          <a:p>
            <a:pPr lvl="1"/>
            <a:r>
              <a:rPr lang="en-US" dirty="0"/>
              <a:t>moving within the protected domain to claim rights for the use of someone else’s manifestation of an idea without permission from the holder of the rights</a:t>
            </a:r>
            <a:r>
              <a:rPr lang="en-US" dirty="0" smtClean="0"/>
              <a:t>.</a:t>
            </a:r>
          </a:p>
          <a:p>
            <a:pPr lvl="1"/>
            <a:r>
              <a:rPr lang="en-US" dirty="0" smtClean="0"/>
              <a:t>Can be </a:t>
            </a:r>
          </a:p>
          <a:p>
            <a:pPr lvl="2"/>
            <a:r>
              <a:rPr lang="en-US" dirty="0" smtClean="0"/>
              <a:t>Direct (no change of the protected item</a:t>
            </a:r>
          </a:p>
          <a:p>
            <a:pPr lvl="2"/>
            <a:r>
              <a:rPr lang="en-US" dirty="0" smtClean="0"/>
              <a:t>Inducement: supporting infringement activities without being involved</a:t>
            </a:r>
          </a:p>
          <a:p>
            <a:pPr lvl="2"/>
            <a:r>
              <a:rPr lang="en-US" dirty="0" smtClean="0"/>
              <a:t>Contributory:  taking part</a:t>
            </a:r>
          </a:p>
          <a:p>
            <a:r>
              <a:rPr lang="en-US" dirty="0" smtClean="0"/>
              <a:t>Difficult to detect and prove</a:t>
            </a:r>
          </a:p>
          <a:p>
            <a:pPr marL="0" indent="0">
              <a:buNone/>
            </a:pPr>
            <a:endParaRPr lang="en-US" dirty="0"/>
          </a:p>
        </p:txBody>
      </p:sp>
    </p:spTree>
    <p:extLst>
      <p:ext uri="{BB962C8B-B14F-4D97-AF65-F5344CB8AC3E}">
        <p14:creationId xmlns:p14="http://schemas.microsoft.com/office/powerpoint/2010/main" val="1979596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nfringement at the court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Copyright infringement</a:t>
            </a:r>
          </a:p>
          <a:p>
            <a:pPr lvl="1"/>
            <a:r>
              <a:rPr lang="en-US" dirty="0" smtClean="0"/>
              <a:t>Infringer has visual contact with the work</a:t>
            </a:r>
          </a:p>
          <a:p>
            <a:pPr lvl="1"/>
            <a:r>
              <a:rPr lang="en-US" dirty="0" smtClean="0"/>
              <a:t>Claimer has copyright</a:t>
            </a:r>
          </a:p>
          <a:p>
            <a:pPr lvl="1"/>
            <a:r>
              <a:rPr lang="en-US" dirty="0" smtClean="0"/>
              <a:t>Difference between work under dispute and the original one</a:t>
            </a:r>
          </a:p>
          <a:p>
            <a:pPr lvl="2"/>
            <a:r>
              <a:rPr lang="en-US" dirty="0" smtClean="0"/>
              <a:t>Major revision</a:t>
            </a:r>
          </a:p>
          <a:p>
            <a:pPr lvl="2"/>
            <a:r>
              <a:rPr lang="en-US" dirty="0" smtClean="0"/>
              <a:t>Just a variation</a:t>
            </a:r>
          </a:p>
          <a:p>
            <a:pPr lvl="2"/>
            <a:r>
              <a:rPr lang="en-US" dirty="0" smtClean="0"/>
              <a:t>Substantial new content/ideas</a:t>
            </a:r>
          </a:p>
          <a:p>
            <a:r>
              <a:rPr lang="en-US" dirty="0" smtClean="0"/>
              <a:t>Patent Infringement</a:t>
            </a:r>
          </a:p>
          <a:p>
            <a:pPr lvl="1"/>
            <a:r>
              <a:rPr lang="en-US" dirty="0" smtClean="0"/>
              <a:t>No public law protects patents</a:t>
            </a:r>
          </a:p>
          <a:p>
            <a:pPr lvl="1"/>
            <a:r>
              <a:rPr lang="en-US" dirty="0" smtClean="0"/>
              <a:t>Owner bears all the cost and efforts.</a:t>
            </a:r>
          </a:p>
          <a:p>
            <a:pPr lvl="2"/>
            <a:r>
              <a:rPr lang="en-US" dirty="0" smtClean="0"/>
              <a:t>Attempt to rely on the public (patent labels)</a:t>
            </a:r>
          </a:p>
          <a:p>
            <a:pPr lvl="2"/>
            <a:r>
              <a:rPr lang="en-US" dirty="0" smtClean="0"/>
              <a:t>Arbitration</a:t>
            </a:r>
          </a:p>
          <a:p>
            <a:r>
              <a:rPr lang="en-US" dirty="0" smtClean="0"/>
              <a:t>Trademark infringement</a:t>
            </a:r>
          </a:p>
          <a:p>
            <a:pPr lvl="1"/>
            <a:r>
              <a:rPr lang="en-US" dirty="0" smtClean="0"/>
              <a:t>Convincing proof of confusion to the public</a:t>
            </a:r>
          </a:p>
          <a:p>
            <a:pPr lvl="2"/>
            <a:r>
              <a:rPr lang="en-US" dirty="0" smtClean="0"/>
              <a:t>Financial compensation</a:t>
            </a:r>
          </a:p>
          <a:p>
            <a:pPr lvl="1"/>
            <a:endParaRPr lang="en-US" dirty="0"/>
          </a:p>
        </p:txBody>
      </p:sp>
    </p:spTree>
    <p:extLst>
      <p:ext uri="{BB962C8B-B14F-4D97-AF65-F5344CB8AC3E}">
        <p14:creationId xmlns:p14="http://schemas.microsoft.com/office/powerpoint/2010/main" val="3079269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doctrine</a:t>
            </a:r>
            <a:endParaRPr lang="en-US" dirty="0"/>
          </a:p>
        </p:txBody>
      </p:sp>
      <p:sp>
        <p:nvSpPr>
          <p:cNvPr id="3" name="Content Placeholder 2"/>
          <p:cNvSpPr>
            <a:spLocks noGrp="1"/>
          </p:cNvSpPr>
          <p:nvPr>
            <p:ph idx="1"/>
          </p:nvPr>
        </p:nvSpPr>
        <p:spPr/>
        <p:txBody>
          <a:bodyPr/>
          <a:lstStyle/>
          <a:p>
            <a:r>
              <a:rPr lang="en-US" dirty="0" smtClean="0"/>
              <a:t>Selling, leasing, transferring of IP</a:t>
            </a:r>
          </a:p>
          <a:p>
            <a:r>
              <a:rPr lang="en-US" dirty="0" smtClean="0"/>
              <a:t>Controlled by Fair Use</a:t>
            </a:r>
          </a:p>
          <a:p>
            <a:pPr lvl="1"/>
            <a:r>
              <a:rPr lang="en-US" dirty="0" smtClean="0"/>
              <a:t>Purpose</a:t>
            </a:r>
          </a:p>
          <a:p>
            <a:pPr lvl="1"/>
            <a:r>
              <a:rPr lang="en-US" dirty="0" smtClean="0"/>
              <a:t>Nature of use</a:t>
            </a:r>
          </a:p>
          <a:p>
            <a:pPr lvl="1"/>
            <a:r>
              <a:rPr lang="en-US" dirty="0" smtClean="0"/>
              <a:t>% of use</a:t>
            </a:r>
          </a:p>
          <a:p>
            <a:pPr lvl="1"/>
            <a:r>
              <a:rPr lang="en-US" dirty="0" smtClean="0"/>
              <a:t>Commercial impact</a:t>
            </a:r>
            <a:endParaRPr lang="en-US" dirty="0"/>
          </a:p>
        </p:txBody>
      </p:sp>
    </p:spTree>
    <p:extLst>
      <p:ext uri="{BB962C8B-B14F-4D97-AF65-F5344CB8AC3E}">
        <p14:creationId xmlns:p14="http://schemas.microsoft.com/office/powerpoint/2010/main" val="7597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opics</a:t>
            </a:r>
            <a:endParaRPr lang="en-US" dirty="0"/>
          </a:p>
        </p:txBody>
      </p:sp>
      <p:sp>
        <p:nvSpPr>
          <p:cNvPr id="3" name="Content Placeholder 2"/>
          <p:cNvSpPr>
            <a:spLocks noGrp="1"/>
          </p:cNvSpPr>
          <p:nvPr>
            <p:ph idx="1"/>
          </p:nvPr>
        </p:nvSpPr>
        <p:spPr/>
        <p:txBody>
          <a:bodyPr/>
          <a:lstStyle/>
          <a:p>
            <a:r>
              <a:rPr lang="en-US" dirty="0" smtClean="0"/>
              <a:t>Meaning and legal rights of intellectual property</a:t>
            </a:r>
          </a:p>
          <a:p>
            <a:r>
              <a:rPr lang="en-US" dirty="0" smtClean="0"/>
              <a:t>Computer programs as Products / services</a:t>
            </a:r>
          </a:p>
          <a:p>
            <a:r>
              <a:rPr lang="en-US" dirty="0" smtClean="0"/>
              <a:t>Copyright</a:t>
            </a:r>
          </a:p>
          <a:p>
            <a:pPr lvl="1"/>
            <a:r>
              <a:rPr lang="en-US" dirty="0" smtClean="0"/>
              <a:t>Saudi Copyright Law</a:t>
            </a:r>
          </a:p>
          <a:p>
            <a:r>
              <a:rPr lang="en-US" dirty="0" smtClean="0"/>
              <a:t>Infringement</a:t>
            </a:r>
          </a:p>
          <a:p>
            <a:r>
              <a:rPr lang="en-US" dirty="0" smtClean="0"/>
              <a:t>Patents</a:t>
            </a:r>
          </a:p>
          <a:p>
            <a:r>
              <a:rPr lang="en-US" dirty="0" smtClean="0"/>
              <a:t>Trademarks</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64730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protection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Algorithms are not protected.</a:t>
            </a:r>
          </a:p>
          <a:p>
            <a:pPr lvl="1"/>
            <a:r>
              <a:rPr lang="en-US" dirty="0" smtClean="0"/>
              <a:t>As they are not IP</a:t>
            </a:r>
          </a:p>
          <a:p>
            <a:r>
              <a:rPr lang="en-US" dirty="0" smtClean="0"/>
              <a:t>Software is protected</a:t>
            </a:r>
          </a:p>
          <a:p>
            <a:pPr lvl="1"/>
            <a:r>
              <a:rPr lang="en-US" dirty="0" smtClean="0"/>
              <a:t>Depending on the categorization, classification and own way of using the algorithm</a:t>
            </a:r>
          </a:p>
          <a:p>
            <a:r>
              <a:rPr lang="en-US" dirty="0" smtClean="0"/>
              <a:t>Piracy</a:t>
            </a:r>
          </a:p>
          <a:p>
            <a:pPr lvl="1"/>
            <a:r>
              <a:rPr lang="en-US" dirty="0" smtClean="0"/>
              <a:t>Act of copying, distributing or using proprietary software.</a:t>
            </a:r>
          </a:p>
          <a:p>
            <a:r>
              <a:rPr lang="en-US" dirty="0" smtClean="0"/>
              <a:t>SW protection under Copyright laws</a:t>
            </a:r>
          </a:p>
          <a:p>
            <a:pPr lvl="1"/>
            <a:r>
              <a:rPr lang="en-US" dirty="0" smtClean="0"/>
              <a:t>Has pros and cons</a:t>
            </a:r>
          </a:p>
          <a:p>
            <a:pPr lvl="2"/>
            <a:r>
              <a:rPr lang="en-US" dirty="0" smtClean="0"/>
              <a:t>Disclosure of product secrets for registration</a:t>
            </a:r>
          </a:p>
          <a:p>
            <a:pPr lvl="2"/>
            <a:r>
              <a:rPr lang="en-US" dirty="0" smtClean="0"/>
              <a:t>Difficult to trace</a:t>
            </a:r>
          </a:p>
          <a:p>
            <a:pPr lvl="2"/>
            <a:r>
              <a:rPr lang="en-US" dirty="0" smtClean="0"/>
              <a:t>Public understanding and buyer’s rights</a:t>
            </a:r>
          </a:p>
          <a:p>
            <a:r>
              <a:rPr lang="en-US" dirty="0" smtClean="0"/>
              <a:t>SW protection under patents</a:t>
            </a:r>
          </a:p>
          <a:p>
            <a:r>
              <a:rPr lang="en-US" dirty="0" smtClean="0"/>
              <a:t> </a:t>
            </a:r>
            <a:endParaRPr lang="en-US" dirty="0"/>
          </a:p>
        </p:txBody>
      </p:sp>
    </p:spTree>
    <p:extLst>
      <p:ext uri="{BB962C8B-B14F-4D97-AF65-F5344CB8AC3E}">
        <p14:creationId xmlns:p14="http://schemas.microsoft.com/office/powerpoint/2010/main" val="4165502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Why it is difficult to protect software developers to apply for protection under patent laws or trade secret statutes?</a:t>
            </a:r>
          </a:p>
          <a:p>
            <a:r>
              <a:rPr lang="en-US" dirty="0" smtClean="0"/>
              <a:t>Is it possible to trademark software? How the trademark is protected if your answer is yes</a:t>
            </a:r>
          </a:p>
          <a:p>
            <a:r>
              <a:rPr lang="en-US" dirty="0" smtClean="0"/>
              <a:t>What would you suggest to enforce copyright protection in cyberspaces</a:t>
            </a:r>
          </a:p>
          <a:p>
            <a:r>
              <a:rPr lang="en-US" dirty="0" smtClean="0"/>
              <a:t>Discuss the influence of globalization in violating IP rights </a:t>
            </a:r>
          </a:p>
          <a:p>
            <a:endParaRPr lang="en-US" dirty="0" smtClean="0"/>
          </a:p>
        </p:txBody>
      </p:sp>
    </p:spTree>
    <p:extLst>
      <p:ext uri="{BB962C8B-B14F-4D97-AF65-F5344CB8AC3E}">
        <p14:creationId xmlns:p14="http://schemas.microsoft.com/office/powerpoint/2010/main" val="305049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br>
              <a:rPr lang="en-US" dirty="0" smtClean="0"/>
            </a:br>
            <a:r>
              <a:rPr lang="en-US" b="1" dirty="0" smtClean="0"/>
              <a:t>Cybersquatting=domain squatting</a:t>
            </a:r>
            <a:endParaRPr lang="en-US" dirty="0"/>
          </a:p>
        </p:txBody>
      </p:sp>
      <p:sp>
        <p:nvSpPr>
          <p:cNvPr id="3" name="Content Placeholder 2"/>
          <p:cNvSpPr>
            <a:spLocks noGrp="1"/>
          </p:cNvSpPr>
          <p:nvPr>
            <p:ph idx="1"/>
          </p:nvPr>
        </p:nvSpPr>
        <p:spPr/>
        <p:txBody>
          <a:bodyPr>
            <a:normAutofit/>
          </a:bodyPr>
          <a:lstStyle/>
          <a:p>
            <a:r>
              <a:rPr lang="en-US" dirty="0" smtClean="0"/>
              <a:t>Grapping/trafficking/using with bad faith  someone name or trademark and registering it with an internet registration company aiming at reselling it with a higher price or reaping higher rewards.</a:t>
            </a:r>
          </a:p>
          <a:p>
            <a:r>
              <a:rPr lang="en-US" dirty="0" smtClean="0"/>
              <a:t>Widespread in </a:t>
            </a:r>
          </a:p>
          <a:p>
            <a:pPr lvl="1"/>
            <a:r>
              <a:rPr lang="en-US" dirty="0" smtClean="0"/>
              <a:t>Social media</a:t>
            </a:r>
          </a:p>
          <a:p>
            <a:pPr lvl="2"/>
            <a:r>
              <a:rPr lang="en-US" dirty="0" smtClean="0"/>
              <a:t>Twitter suspends</a:t>
            </a:r>
          </a:p>
          <a:p>
            <a:pPr lvl="2"/>
            <a:r>
              <a:rPr lang="en-US" dirty="0" smtClean="0"/>
              <a:t>Facebook reserves the right to reclaim</a:t>
            </a:r>
          </a:p>
          <a:p>
            <a:pPr lvl="1"/>
            <a:r>
              <a:rPr lang="en-US" dirty="0" smtClean="0"/>
              <a:t>Domain name front running</a:t>
            </a:r>
          </a:p>
          <a:p>
            <a:pPr lvl="1"/>
            <a:r>
              <a:rPr lang="en-US" dirty="0" smtClean="0"/>
              <a:t>Brandjacking</a:t>
            </a:r>
          </a:p>
          <a:p>
            <a:r>
              <a:rPr lang="en-US" dirty="0" smtClean="0"/>
              <a:t>Anti-cybersquatting </a:t>
            </a:r>
            <a:r>
              <a:rPr lang="en-US" dirty="0"/>
              <a:t>Consumer Protection </a:t>
            </a:r>
            <a:r>
              <a:rPr lang="en-US" dirty="0" smtClean="0"/>
              <a:t>Act</a:t>
            </a:r>
          </a:p>
          <a:p>
            <a:endParaRPr lang="en-US" dirty="0"/>
          </a:p>
        </p:txBody>
      </p:sp>
    </p:spTree>
    <p:extLst>
      <p:ext uri="{BB962C8B-B14F-4D97-AF65-F5344CB8AC3E}">
        <p14:creationId xmlns:p14="http://schemas.microsoft.com/office/powerpoint/2010/main" val="381717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IP?</a:t>
            </a:r>
            <a:endParaRPr lang="en-US" dirty="0"/>
          </a:p>
        </p:txBody>
      </p:sp>
      <p:sp>
        <p:nvSpPr>
          <p:cNvPr id="3" name="Content Placeholder 2"/>
          <p:cNvSpPr>
            <a:spLocks noGrp="1"/>
          </p:cNvSpPr>
          <p:nvPr>
            <p:ph idx="1"/>
          </p:nvPr>
        </p:nvSpPr>
        <p:spPr/>
        <p:txBody>
          <a:bodyPr>
            <a:normAutofit lnSpcReduction="10000"/>
          </a:bodyPr>
          <a:lstStyle/>
          <a:p>
            <a:r>
              <a:rPr lang="en-US" dirty="0" smtClean="0"/>
              <a:t>Tangibles claimed to be owned</a:t>
            </a:r>
          </a:p>
          <a:p>
            <a:pPr lvl="1"/>
            <a:r>
              <a:rPr lang="en-US" dirty="0" smtClean="0"/>
              <a:t>Ideas</a:t>
            </a:r>
          </a:p>
          <a:p>
            <a:pPr lvl="1"/>
            <a:r>
              <a:rPr lang="en-US" dirty="0" smtClean="0"/>
              <a:t>Inventions</a:t>
            </a:r>
          </a:p>
          <a:p>
            <a:pPr lvl="1"/>
            <a:r>
              <a:rPr lang="en-US" dirty="0" smtClean="0"/>
              <a:t>Technologies</a:t>
            </a:r>
          </a:p>
          <a:p>
            <a:pPr lvl="1"/>
            <a:r>
              <a:rPr lang="en-US" dirty="0" smtClean="0"/>
              <a:t>Artworks</a:t>
            </a:r>
          </a:p>
          <a:p>
            <a:r>
              <a:rPr lang="en-US" dirty="0" smtClean="0"/>
              <a:t>Ownership may have economic gain or rewards</a:t>
            </a:r>
          </a:p>
          <a:p>
            <a:r>
              <a:rPr lang="en-US" dirty="0" smtClean="0"/>
              <a:t>Sets of legal rights </a:t>
            </a:r>
            <a:r>
              <a:rPr lang="en-US" dirty="0" err="1" smtClean="0"/>
              <a:t>rsulting</a:t>
            </a:r>
            <a:r>
              <a:rPr lang="en-US" dirty="0" smtClean="0"/>
              <a:t> from intellectual activity in </a:t>
            </a:r>
          </a:p>
          <a:p>
            <a:pPr lvl="1"/>
            <a:r>
              <a:rPr lang="en-US" dirty="0" smtClean="0"/>
              <a:t>Science</a:t>
            </a:r>
          </a:p>
          <a:p>
            <a:pPr lvl="1"/>
            <a:r>
              <a:rPr lang="en-US" dirty="0" smtClean="0"/>
              <a:t>Technology</a:t>
            </a:r>
            <a:endParaRPr lang="en-US" dirty="0" smtClean="0"/>
          </a:p>
          <a:p>
            <a:pPr lvl="1"/>
            <a:r>
              <a:rPr lang="en-US" dirty="0" smtClean="0"/>
              <a:t>Literals</a:t>
            </a:r>
          </a:p>
          <a:p>
            <a:pPr lvl="1"/>
            <a:r>
              <a:rPr lang="en-US" dirty="0" smtClean="0"/>
              <a:t>Art</a:t>
            </a:r>
          </a:p>
          <a:p>
            <a:pPr lvl="1"/>
            <a:endParaRPr lang="en-US" dirty="0"/>
          </a:p>
        </p:txBody>
      </p:sp>
    </p:spTree>
    <p:extLst>
      <p:ext uri="{BB962C8B-B14F-4D97-AF65-F5344CB8AC3E}">
        <p14:creationId xmlns:p14="http://schemas.microsoft.com/office/powerpoint/2010/main" val="275271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rights</a:t>
            </a:r>
            <a:endParaRPr lang="en-US" dirty="0"/>
          </a:p>
        </p:txBody>
      </p:sp>
      <p:sp>
        <p:nvSpPr>
          <p:cNvPr id="3" name="Content Placeholder 2"/>
          <p:cNvSpPr>
            <a:spLocks noGrp="1"/>
          </p:cNvSpPr>
          <p:nvPr>
            <p:ph idx="1"/>
          </p:nvPr>
        </p:nvSpPr>
        <p:spPr/>
        <p:txBody>
          <a:bodyPr/>
          <a:lstStyle/>
          <a:p>
            <a:r>
              <a:rPr lang="en-US" dirty="0" smtClean="0"/>
              <a:t>Made to protect owners’ moral and economic rights +their creativity and dissemination of their work.</a:t>
            </a:r>
          </a:p>
          <a:p>
            <a:r>
              <a:rPr lang="en-US" dirty="0" smtClean="0"/>
              <a:t>Patents</a:t>
            </a:r>
          </a:p>
          <a:p>
            <a:r>
              <a:rPr lang="en-US" dirty="0" smtClean="0"/>
              <a:t>Trademarks</a:t>
            </a:r>
          </a:p>
          <a:p>
            <a:r>
              <a:rPr lang="en-US" dirty="0" smtClean="0"/>
              <a:t>Copyright</a:t>
            </a:r>
          </a:p>
          <a:p>
            <a:endParaRPr lang="en-US" dirty="0"/>
          </a:p>
        </p:txBody>
      </p:sp>
    </p:spTree>
    <p:extLst>
      <p:ext uri="{BB962C8B-B14F-4D97-AF65-F5344CB8AC3E}">
        <p14:creationId xmlns:p14="http://schemas.microsoft.com/office/powerpoint/2010/main" val="359064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Products and Services </a:t>
            </a:r>
          </a:p>
        </p:txBody>
      </p:sp>
      <p:sp>
        <p:nvSpPr>
          <p:cNvPr id="3" name="Content Placeholder 2"/>
          <p:cNvSpPr>
            <a:spLocks noGrp="1"/>
          </p:cNvSpPr>
          <p:nvPr>
            <p:ph idx="1"/>
          </p:nvPr>
        </p:nvSpPr>
        <p:spPr/>
        <p:txBody>
          <a:bodyPr>
            <a:normAutofit lnSpcReduction="10000"/>
          </a:bodyPr>
          <a:lstStyle/>
          <a:p>
            <a:r>
              <a:rPr lang="en-US" dirty="0" smtClean="0"/>
              <a:t>Computer products: Tangible components with intrinsic value</a:t>
            </a:r>
          </a:p>
          <a:p>
            <a:r>
              <a:rPr lang="en-US" dirty="0" smtClean="0"/>
              <a:t>Service: an act carried out on behalf of the recipient </a:t>
            </a:r>
          </a:p>
          <a:p>
            <a:pPr lvl="1"/>
            <a:r>
              <a:rPr lang="en-US" dirty="0" smtClean="0"/>
              <a:t>Patient-doctor service</a:t>
            </a:r>
          </a:p>
          <a:p>
            <a:pPr lvl="1"/>
            <a:r>
              <a:rPr lang="en-US" dirty="0" smtClean="0"/>
              <a:t>Computer technical support </a:t>
            </a:r>
          </a:p>
          <a:p>
            <a:pPr lvl="2"/>
            <a:r>
              <a:rPr lang="en-US" dirty="0" smtClean="0"/>
              <a:t>Have intrinsic value</a:t>
            </a:r>
          </a:p>
          <a:p>
            <a:r>
              <a:rPr lang="en-US" dirty="0" smtClean="0"/>
              <a:t>Computer software is neither a product nor a service</a:t>
            </a:r>
          </a:p>
          <a:p>
            <a:pPr lvl="1"/>
            <a:r>
              <a:rPr lang="en-US" dirty="0" smtClean="0"/>
              <a:t>Set of logical instructions (algorithms) made to perform a desired task</a:t>
            </a:r>
          </a:p>
          <a:p>
            <a:pPr lvl="2"/>
            <a:r>
              <a:rPr lang="en-US" dirty="0" smtClean="0"/>
              <a:t>Starting with a logic map</a:t>
            </a:r>
          </a:p>
          <a:p>
            <a:pPr lvl="2"/>
            <a:r>
              <a:rPr lang="en-US" dirty="0" smtClean="0"/>
              <a:t>Source code</a:t>
            </a:r>
          </a:p>
          <a:p>
            <a:pPr lvl="2"/>
            <a:r>
              <a:rPr lang="en-US" dirty="0" smtClean="0"/>
              <a:t>Object code</a:t>
            </a:r>
          </a:p>
          <a:p>
            <a:pPr lvl="2"/>
            <a:r>
              <a:rPr lang="en-US" dirty="0" smtClean="0"/>
              <a:t>Executables (memory-based and microcode)</a:t>
            </a:r>
          </a:p>
          <a:p>
            <a:pPr lvl="2"/>
            <a:r>
              <a:rPr lang="en-US" dirty="0" smtClean="0"/>
              <a:t>Microcode</a:t>
            </a: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405551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programs</a:t>
            </a:r>
            <a:endParaRPr lang="en-US" dirty="0"/>
          </a:p>
        </p:txBody>
      </p:sp>
      <p:sp>
        <p:nvSpPr>
          <p:cNvPr id="3" name="Content Placeholder 2"/>
          <p:cNvSpPr>
            <a:spLocks noGrp="1"/>
          </p:cNvSpPr>
          <p:nvPr>
            <p:ph idx="1"/>
          </p:nvPr>
        </p:nvSpPr>
        <p:spPr/>
        <p:txBody>
          <a:bodyPr/>
          <a:lstStyle/>
          <a:p>
            <a:r>
              <a:rPr lang="en-US" dirty="0" smtClean="0"/>
              <a:t>Memory-based programs</a:t>
            </a:r>
          </a:p>
          <a:p>
            <a:r>
              <a:rPr lang="en-US" dirty="0" smtClean="0"/>
              <a:t>Hardware-based programs</a:t>
            </a:r>
          </a:p>
          <a:p>
            <a:r>
              <a:rPr lang="en-US" dirty="0" smtClean="0"/>
              <a:t>Documentation</a:t>
            </a:r>
          </a:p>
          <a:p>
            <a:r>
              <a:rPr lang="en-US" dirty="0" smtClean="0"/>
              <a:t>They have no tangible form but have value</a:t>
            </a:r>
          </a:p>
          <a:p>
            <a:pPr lvl="1"/>
            <a:r>
              <a:rPr lang="en-US" dirty="0" smtClean="0"/>
              <a:t>Energy is a product in front of court</a:t>
            </a:r>
          </a:p>
          <a:p>
            <a:r>
              <a:rPr lang="en-US" dirty="0" smtClean="0"/>
              <a:t>Could be categorized as:</a:t>
            </a:r>
          </a:p>
          <a:p>
            <a:pPr lvl="1"/>
            <a:r>
              <a:rPr lang="en-US" dirty="0" smtClean="0"/>
              <a:t>Canned: Off-the shelf software with no permission to change </a:t>
            </a:r>
            <a:r>
              <a:rPr lang="en-US" dirty="0" smtClean="0">
                <a:sym typeface="Wingdings" panose="05000000000000000000" pitchFamily="2" charset="2"/>
              </a:rPr>
              <a:t>product</a:t>
            </a:r>
            <a:endParaRPr lang="en-US" dirty="0" smtClean="0"/>
          </a:p>
          <a:p>
            <a:pPr lvl="1"/>
            <a:r>
              <a:rPr lang="en-US" dirty="0" smtClean="0"/>
              <a:t>Software on demand </a:t>
            </a:r>
            <a:r>
              <a:rPr lang="en-US" dirty="0" smtClean="0">
                <a:sym typeface="Wingdings" panose="05000000000000000000" pitchFamily="2" charset="2"/>
              </a:rPr>
              <a:t> service</a:t>
            </a:r>
            <a:endParaRPr lang="en-US" dirty="0" smtClean="0"/>
          </a:p>
          <a:p>
            <a:pPr lvl="1"/>
            <a:r>
              <a:rPr lang="en-US" dirty="0" smtClean="0">
                <a:solidFill>
                  <a:srgbClr val="FF0000"/>
                </a:solidFill>
              </a:rPr>
              <a:t>Off-the shelf software which can be customized </a:t>
            </a:r>
            <a:r>
              <a:rPr lang="en-US" dirty="0" smtClean="0">
                <a:solidFill>
                  <a:srgbClr val="FF0000"/>
                </a:solidFill>
                <a:sym typeface="Wingdings" panose="05000000000000000000" pitchFamily="2" charset="2"/>
              </a:rPr>
              <a:t> mixed case</a:t>
            </a:r>
            <a:endParaRPr lang="en-US" dirty="0" smtClean="0">
              <a:solidFill>
                <a:srgbClr val="FF0000"/>
              </a:solidFill>
            </a:endParaRPr>
          </a:p>
          <a:p>
            <a:pPr lvl="1"/>
            <a:endParaRPr lang="en-US" dirty="0" smtClean="0"/>
          </a:p>
          <a:p>
            <a:pPr lvl="1"/>
            <a:endParaRPr lang="en-US" dirty="0"/>
          </a:p>
        </p:txBody>
      </p:sp>
    </p:spTree>
    <p:extLst>
      <p:ext uri="{BB962C8B-B14F-4D97-AF65-F5344CB8AC3E}">
        <p14:creationId xmlns:p14="http://schemas.microsoft.com/office/powerpoint/2010/main" val="292706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computer scientists need IP</a:t>
            </a:r>
            <a:endParaRPr lang="en-US" dirty="0"/>
          </a:p>
        </p:txBody>
      </p:sp>
      <p:sp>
        <p:nvSpPr>
          <p:cNvPr id="3" name="Content Placeholder 2"/>
          <p:cNvSpPr>
            <a:spLocks noGrp="1"/>
          </p:cNvSpPr>
          <p:nvPr>
            <p:ph idx="1"/>
          </p:nvPr>
        </p:nvSpPr>
        <p:spPr/>
        <p:txBody>
          <a:bodyPr/>
          <a:lstStyle/>
          <a:p>
            <a:r>
              <a:rPr lang="en-US" dirty="0" smtClean="0"/>
              <a:t>Software production and delivery needs huge investment in time and money</a:t>
            </a:r>
          </a:p>
          <a:p>
            <a:r>
              <a:rPr lang="en-US" dirty="0" smtClean="0"/>
              <a:t>We need to reap the fruit</a:t>
            </a:r>
          </a:p>
          <a:p>
            <a:r>
              <a:rPr lang="en-US" dirty="0" smtClean="0"/>
              <a:t>Creates jobs which drive the economy</a:t>
            </a:r>
          </a:p>
          <a:p>
            <a:pPr lvl="1"/>
            <a:r>
              <a:rPr lang="en-US" dirty="0" smtClean="0"/>
              <a:t>Economy is almost digital</a:t>
            </a:r>
          </a:p>
          <a:p>
            <a:endParaRPr lang="en-US" dirty="0" smtClean="0"/>
          </a:p>
        </p:txBody>
      </p:sp>
    </p:spTree>
    <p:extLst>
      <p:ext uri="{BB962C8B-B14F-4D97-AF65-F5344CB8AC3E}">
        <p14:creationId xmlns:p14="http://schemas.microsoft.com/office/powerpoint/2010/main" val="3696896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4977</TotalTime>
  <Words>1414</Words>
  <Application>Microsoft Office PowerPoint</Application>
  <PresentationFormat>Widescreen</PresentationFormat>
  <Paragraphs>273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Intellectual Property Rights and Computer Technology</vt:lpstr>
      <vt:lpstr>objectives</vt:lpstr>
      <vt:lpstr>Topics</vt:lpstr>
      <vt:lpstr>Scenario Cybersquatting=domain squatting</vt:lpstr>
      <vt:lpstr>What do we mean by IP?</vt:lpstr>
      <vt:lpstr>Legal rights</vt:lpstr>
      <vt:lpstr>Computer Products and Services </vt:lpstr>
      <vt:lpstr>Computer programs</vt:lpstr>
      <vt:lpstr>Why do computer scientists need IP</vt:lpstr>
      <vt:lpstr>IPRs</vt:lpstr>
      <vt:lpstr>copyrights</vt:lpstr>
      <vt:lpstr>Definition</vt:lpstr>
      <vt:lpstr>Recent History</vt:lpstr>
      <vt:lpstr>Requirements for © protection</vt:lpstr>
      <vt:lpstr>Includes  and excludes</vt:lpstr>
      <vt:lpstr>Copyright duration (US)</vt:lpstr>
      <vt:lpstr>SAUDI ARABIA Copyright Law</vt:lpstr>
      <vt:lpstr>SAIP</vt:lpstr>
      <vt:lpstr>Copyright duration (KSA)</vt:lpstr>
      <vt:lpstr>Infringement</vt:lpstr>
      <vt:lpstr>Violations and applicability</vt:lpstr>
      <vt:lpstr>Patent</vt:lpstr>
      <vt:lpstr>Trade secrets</vt:lpstr>
      <vt:lpstr>Trademarks </vt:lpstr>
      <vt:lpstr>Trademark registration</vt:lpstr>
      <vt:lpstr>Personal identity </vt:lpstr>
      <vt:lpstr>Intellectual Property Crimes</vt:lpstr>
      <vt:lpstr>Infringement at the court</vt:lpstr>
      <vt:lpstr>doctrine</vt:lpstr>
      <vt:lpstr>Software protection</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Abdelmonim Mohamed Artoli</dc:creator>
  <cp:lastModifiedBy>huda</cp:lastModifiedBy>
  <cp:revision>53</cp:revision>
  <dcterms:created xsi:type="dcterms:W3CDTF">2020-09-26T06:34:20Z</dcterms:created>
  <dcterms:modified xsi:type="dcterms:W3CDTF">2022-08-26T07:31:29Z</dcterms:modified>
</cp:coreProperties>
</file>