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58" r:id="rId6"/>
    <p:sldId id="257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1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1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6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4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12C8-9AD5-4472-A040-6990BF155C1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F053-2A54-4FD1-A15F-17A56E4D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orservices.taylorandfrancis.com/publishing-your-research/writing-your-paper/how-to-write-review-artic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Research papers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review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comprehensive foundation on a topic </a:t>
            </a:r>
          </a:p>
          <a:p>
            <a:r>
              <a:rPr lang="en-US" dirty="0"/>
              <a:t>Summarize the current state of knowledge about your topic</a:t>
            </a:r>
          </a:p>
          <a:p>
            <a:r>
              <a:rPr lang="en-US" dirty="0"/>
              <a:t>Identify gaps in existing studies for potential future research </a:t>
            </a:r>
          </a:p>
          <a:p>
            <a:r>
              <a:rPr lang="en-US" dirty="0"/>
              <a:t>Highlight the main methodologies and research techniques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2724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https://authorservices.taylorandfrancis.com/publishing-your-research/writing-your-paper/how-to-write-review-article/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7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writing your term paper review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Expand your literature from multiple search engines and databases “SDL is safe enough but you may find it useful to search more resources in addition.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notes and cite using a software.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Endnote 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scope and the period of your review : Last 5 years or most recent 30 papers, including at least one review from the previous period.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papers, eliminate and add your citations to the database of Endnote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basic and expanded information to introduce the topic</a:t>
            </a:r>
            <a:r>
              <a:rPr lang="en-US" dirty="0">
                <a:sym typeface="Wingdings" panose="05000000000000000000" pitchFamily="2" charset="2"/>
              </a:rPr>
              <a:t>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Identify and define key points and devour planned review into sections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clear, concise and focused writing</a:t>
            </a:r>
          </a:p>
          <a:p>
            <a:r>
              <a:rPr lang="en-US" dirty="0"/>
              <a:t>Be critical; advances, overlooked points, scarce research,  etc.</a:t>
            </a:r>
          </a:p>
          <a:p>
            <a:r>
              <a:rPr lang="en-US" dirty="0"/>
              <a:t>Broadly but informatively and non-</a:t>
            </a:r>
            <a:r>
              <a:rPr lang="en-US" dirty="0" err="1"/>
              <a:t>biasely</a:t>
            </a:r>
            <a:r>
              <a:rPr lang="en-US" dirty="0"/>
              <a:t> introduce the topic and justify the necessity for your review</a:t>
            </a:r>
          </a:p>
          <a:p>
            <a:r>
              <a:rPr lang="en-US" dirty="0"/>
              <a:t>Be critique, explain claims and try to resolve contradictions in debates.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Revisit the search engines and search for emerging issues.</a:t>
            </a:r>
          </a:p>
          <a:p>
            <a:r>
              <a:rPr lang="en-US" dirty="0"/>
              <a:t>Write a summary in which you highlight what is well understood and what is not understood, success, trends, pitfalls, etc.</a:t>
            </a:r>
          </a:p>
          <a:p>
            <a:r>
              <a:rPr lang="en-US" dirty="0"/>
              <a:t>Proof read</a:t>
            </a:r>
          </a:p>
          <a:p>
            <a:r>
              <a:rPr lang="en-US" dirty="0"/>
              <a:t>Peer review</a:t>
            </a:r>
          </a:p>
          <a:p>
            <a:r>
              <a:rPr lang="en-US" dirty="0"/>
              <a:t>Check similarity</a:t>
            </a:r>
          </a:p>
          <a:p>
            <a:r>
              <a:rPr lang="en-US" dirty="0"/>
              <a:t>Journal scope template</a:t>
            </a:r>
          </a:p>
          <a:p>
            <a:r>
              <a:rPr lang="en-US" dirty="0"/>
              <a:t>Checklist</a:t>
            </a:r>
          </a:p>
          <a:p>
            <a:r>
              <a:rPr lang="en-US" dirty="0"/>
              <a:t>Submit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6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7272007" cy="345061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My review coincides with the journal’s aims and scope?</a:t>
            </a:r>
          </a:p>
          <a:p>
            <a:r>
              <a:rPr lang="en-US" dirty="0"/>
              <a:t>I have defined the scope of my paper</a:t>
            </a:r>
          </a:p>
          <a:p>
            <a:r>
              <a:rPr lang="en-US" dirty="0"/>
              <a:t>I have used multiple search engines to find sources to evaluate</a:t>
            </a:r>
          </a:p>
          <a:p>
            <a:r>
              <a:rPr lang="en-US" dirty="0"/>
              <a:t>I have  highly rated descripted title and abstract.</a:t>
            </a:r>
          </a:p>
          <a:p>
            <a:r>
              <a:rPr lang="en-US" dirty="0"/>
              <a:t>I made an expanded but concise overview of my topic</a:t>
            </a:r>
          </a:p>
          <a:p>
            <a:r>
              <a:rPr lang="en-US" dirty="0"/>
              <a:t>I have presented critical discussion on each reviewed article/section.</a:t>
            </a:r>
          </a:p>
          <a:p>
            <a:r>
              <a:rPr lang="en-US" dirty="0"/>
              <a:t>I have included future suggestions for research in my conclusion?</a:t>
            </a:r>
          </a:p>
          <a:p>
            <a:r>
              <a:rPr lang="en-US" dirty="0"/>
              <a:t>I have proof read my paper</a:t>
            </a:r>
          </a:p>
          <a:p>
            <a:r>
              <a:rPr lang="en-US" dirty="0"/>
              <a:t>I have asked a friend to do a final spell and grammar check?</a:t>
            </a:r>
          </a:p>
          <a:p>
            <a:r>
              <a:rPr lang="en-US" dirty="0"/>
              <a:t>My similarity report is acceptable (&lt; 5%)</a:t>
            </a:r>
          </a:p>
          <a:p>
            <a:r>
              <a:rPr lang="en-US" dirty="0"/>
              <a:t>My paper follows the journal template and guidelines.</a:t>
            </a:r>
          </a:p>
        </p:txBody>
      </p:sp>
    </p:spTree>
    <p:extLst>
      <p:ext uri="{BB962C8B-B14F-4D97-AF65-F5344CB8AC3E}">
        <p14:creationId xmlns:p14="http://schemas.microsoft.com/office/powerpoint/2010/main" val="193755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Term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workplan</a:t>
            </a:r>
          </a:p>
        </p:txBody>
      </p:sp>
    </p:spTree>
    <p:extLst>
      <p:ext uri="{BB962C8B-B14F-4D97-AF65-F5344CB8AC3E}">
        <p14:creationId xmlns:p14="http://schemas.microsoft.com/office/powerpoint/2010/main" val="363038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30143" cy="4351338"/>
          </a:xfrm>
        </p:spPr>
        <p:txBody>
          <a:bodyPr/>
          <a:lstStyle/>
          <a:p>
            <a:pPr fontAlgn="t"/>
            <a:r>
              <a:rPr lang="en-US" dirty="0"/>
              <a:t>Introduction</a:t>
            </a:r>
          </a:p>
          <a:p>
            <a:pPr lvl="1" fontAlgn="t"/>
            <a:r>
              <a:rPr lang="en-US" dirty="0"/>
              <a:t>Research purpose </a:t>
            </a:r>
          </a:p>
          <a:p>
            <a:pPr lvl="1" fontAlgn="t"/>
            <a:r>
              <a:rPr lang="en-US" dirty="0"/>
              <a:t>Research hypotheses</a:t>
            </a:r>
          </a:p>
          <a:p>
            <a:pPr fontAlgn="t"/>
            <a:r>
              <a:rPr lang="en-US" dirty="0"/>
              <a:t>Methodology</a:t>
            </a:r>
          </a:p>
          <a:p>
            <a:pPr lvl="1" fontAlgn="t"/>
            <a:r>
              <a:rPr lang="en-US" dirty="0"/>
              <a:t>How they tested the hypothesis </a:t>
            </a:r>
          </a:p>
          <a:p>
            <a:pPr fontAlgn="t"/>
            <a:r>
              <a:rPr lang="en-US" dirty="0"/>
              <a:t>Results</a:t>
            </a:r>
          </a:p>
          <a:p>
            <a:pPr lvl="1" fontAlgn="t"/>
            <a:r>
              <a:rPr lang="en-US" dirty="0"/>
              <a:t>What the findings were </a:t>
            </a:r>
          </a:p>
          <a:p>
            <a:pPr fontAlgn="t"/>
            <a:r>
              <a:rPr lang="en-US" dirty="0"/>
              <a:t>Discussion</a:t>
            </a:r>
          </a:p>
          <a:p>
            <a:pPr lvl="1" fontAlgn="t"/>
            <a:r>
              <a:rPr lang="en-US" dirty="0"/>
              <a:t>How those findings were interpreted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0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2318337"/>
          <a:ext cx="10199916" cy="347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986">
                  <a:extLst>
                    <a:ext uri="{9D8B030D-6E8A-4147-A177-3AD203B41FA5}">
                      <a16:colId xmlns:a16="http://schemas.microsoft.com/office/drawing/2014/main" val="624461813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2822123722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1470115570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2593985864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4279118535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1940681926"/>
                    </a:ext>
                  </a:extLst>
                </a:gridCol>
              </a:tblGrid>
              <a:tr h="778448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Refrence</a:t>
                      </a:r>
                      <a:r>
                        <a:rPr lang="en-US" dirty="0"/>
                        <a:t>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96895"/>
                  </a:ext>
                </a:extLst>
              </a:tr>
              <a:tr h="451006">
                <a:tc>
                  <a:txBody>
                    <a:bodyPr/>
                    <a:lstStyle/>
                    <a:p>
                      <a:r>
                        <a:rPr lang="en-US" dirty="0"/>
                        <a:t>Paper1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44738"/>
                  </a:ext>
                </a:extLst>
              </a:tr>
              <a:tr h="451006">
                <a:tc>
                  <a:txBody>
                    <a:bodyPr/>
                    <a:lstStyle/>
                    <a:p>
                      <a:r>
                        <a:rPr lang="en-US" dirty="0"/>
                        <a:t>Paper2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04910"/>
                  </a:ext>
                </a:extLst>
              </a:tr>
              <a:tr h="444827">
                <a:tc>
                  <a:txBody>
                    <a:bodyPr/>
                    <a:lstStyle/>
                    <a:p>
                      <a:r>
                        <a:rPr lang="en-US" dirty="0"/>
                        <a:t>Paper3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00431"/>
                  </a:ext>
                </a:extLst>
              </a:tr>
              <a:tr h="451006">
                <a:tc>
                  <a:txBody>
                    <a:bodyPr/>
                    <a:lstStyle/>
                    <a:p>
                      <a:r>
                        <a:rPr lang="en-US" dirty="0"/>
                        <a:t>Paper4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70889"/>
                  </a:ext>
                </a:extLst>
              </a:tr>
              <a:tr h="451006">
                <a:tc>
                  <a:txBody>
                    <a:bodyPr/>
                    <a:lstStyle/>
                    <a:p>
                      <a:r>
                        <a:rPr lang="en-US" dirty="0"/>
                        <a:t>Paper5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9515"/>
                  </a:ext>
                </a:extLst>
              </a:tr>
              <a:tr h="451006">
                <a:tc>
                  <a:txBody>
                    <a:bodyPr/>
                    <a:lstStyle/>
                    <a:p>
                      <a:r>
                        <a:rPr lang="en-US" dirty="0"/>
                        <a:t>Our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7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introduction (2)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0313" y="2194562"/>
          <a:ext cx="10843986" cy="445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269">
                  <a:extLst>
                    <a:ext uri="{9D8B030D-6E8A-4147-A177-3AD203B41FA5}">
                      <a16:colId xmlns:a16="http://schemas.microsoft.com/office/drawing/2014/main" val="624461813"/>
                    </a:ext>
                  </a:extLst>
                </a:gridCol>
                <a:gridCol w="1673393">
                  <a:extLst>
                    <a:ext uri="{9D8B030D-6E8A-4147-A177-3AD203B41FA5}">
                      <a16:colId xmlns:a16="http://schemas.microsoft.com/office/drawing/2014/main" val="2822123722"/>
                    </a:ext>
                  </a:extLst>
                </a:gridCol>
                <a:gridCol w="1807331">
                  <a:extLst>
                    <a:ext uri="{9D8B030D-6E8A-4147-A177-3AD203B41FA5}">
                      <a16:colId xmlns:a16="http://schemas.microsoft.com/office/drawing/2014/main" val="1470115570"/>
                    </a:ext>
                  </a:extLst>
                </a:gridCol>
                <a:gridCol w="1807331">
                  <a:extLst>
                    <a:ext uri="{9D8B030D-6E8A-4147-A177-3AD203B41FA5}">
                      <a16:colId xmlns:a16="http://schemas.microsoft.com/office/drawing/2014/main" val="2593985864"/>
                    </a:ext>
                  </a:extLst>
                </a:gridCol>
                <a:gridCol w="1807331">
                  <a:extLst>
                    <a:ext uri="{9D8B030D-6E8A-4147-A177-3AD203B41FA5}">
                      <a16:colId xmlns:a16="http://schemas.microsoft.com/office/drawing/2014/main" val="4279118535"/>
                    </a:ext>
                  </a:extLst>
                </a:gridCol>
                <a:gridCol w="1807331">
                  <a:extLst>
                    <a:ext uri="{9D8B030D-6E8A-4147-A177-3AD203B41FA5}">
                      <a16:colId xmlns:a16="http://schemas.microsoft.com/office/drawing/2014/main" val="1940681926"/>
                    </a:ext>
                  </a:extLst>
                </a:gridCol>
              </a:tblGrid>
              <a:tr h="1298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  <a:r>
                        <a:rPr lang="en-US" baseline="0" dirty="0"/>
                        <a:t> or research </a:t>
                      </a:r>
                      <a:r>
                        <a:rPr lang="en-US" baseline="0" dirty="0" err="1"/>
                        <a:t>quesion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96895"/>
                  </a:ext>
                </a:extLst>
              </a:tr>
              <a:tr h="526637">
                <a:tc>
                  <a:txBody>
                    <a:bodyPr/>
                    <a:lstStyle/>
                    <a:p>
                      <a:r>
                        <a:rPr lang="en-US" dirty="0"/>
                        <a:t>Paper1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44738"/>
                  </a:ext>
                </a:extLst>
              </a:tr>
              <a:tr h="526637">
                <a:tc>
                  <a:txBody>
                    <a:bodyPr/>
                    <a:lstStyle/>
                    <a:p>
                      <a:r>
                        <a:rPr lang="en-US" dirty="0"/>
                        <a:t>Paper2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04910"/>
                  </a:ext>
                </a:extLst>
              </a:tr>
              <a:tr h="519423">
                <a:tc>
                  <a:txBody>
                    <a:bodyPr/>
                    <a:lstStyle/>
                    <a:p>
                      <a:r>
                        <a:rPr lang="en-US" dirty="0"/>
                        <a:t>Paper3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00431"/>
                  </a:ext>
                </a:extLst>
              </a:tr>
              <a:tr h="526637">
                <a:tc>
                  <a:txBody>
                    <a:bodyPr/>
                    <a:lstStyle/>
                    <a:p>
                      <a:r>
                        <a:rPr lang="en-US" dirty="0"/>
                        <a:t>Paper4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70889"/>
                  </a:ext>
                </a:extLst>
              </a:tr>
              <a:tr h="526637">
                <a:tc>
                  <a:txBody>
                    <a:bodyPr/>
                    <a:lstStyle/>
                    <a:p>
                      <a:r>
                        <a:rPr lang="en-US" dirty="0"/>
                        <a:t>Paper5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9515"/>
                  </a:ext>
                </a:extLst>
              </a:tr>
              <a:tr h="526637">
                <a:tc>
                  <a:txBody>
                    <a:bodyPr/>
                    <a:lstStyle/>
                    <a:p>
                      <a:r>
                        <a:rPr lang="en-US" dirty="0"/>
                        <a:t>Our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7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271" y="1259840"/>
          <a:ext cx="11326585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89">
                  <a:extLst>
                    <a:ext uri="{9D8B030D-6E8A-4147-A177-3AD203B41FA5}">
                      <a16:colId xmlns:a16="http://schemas.microsoft.com/office/drawing/2014/main" val="624461813"/>
                    </a:ext>
                  </a:extLst>
                </a:gridCol>
                <a:gridCol w="1236626">
                  <a:extLst>
                    <a:ext uri="{9D8B030D-6E8A-4147-A177-3AD203B41FA5}">
                      <a16:colId xmlns:a16="http://schemas.microsoft.com/office/drawing/2014/main" val="2822123722"/>
                    </a:ext>
                  </a:extLst>
                </a:gridCol>
                <a:gridCol w="1730828">
                  <a:extLst>
                    <a:ext uri="{9D8B030D-6E8A-4147-A177-3AD203B41FA5}">
                      <a16:colId xmlns:a16="http://schemas.microsoft.com/office/drawing/2014/main" val="1470115570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593985864"/>
                    </a:ext>
                  </a:extLst>
                </a:gridCol>
                <a:gridCol w="1355271">
                  <a:extLst>
                    <a:ext uri="{9D8B030D-6E8A-4147-A177-3AD203B41FA5}">
                      <a16:colId xmlns:a16="http://schemas.microsoft.com/office/drawing/2014/main" val="4279118535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3951416031"/>
                    </a:ext>
                  </a:extLst>
                </a:gridCol>
                <a:gridCol w="1061357">
                  <a:extLst>
                    <a:ext uri="{9D8B030D-6E8A-4147-A177-3AD203B41FA5}">
                      <a16:colId xmlns:a16="http://schemas.microsoft.com/office/drawing/2014/main" val="1940681926"/>
                    </a:ext>
                  </a:extLst>
                </a:gridCol>
                <a:gridCol w="1175656">
                  <a:extLst>
                    <a:ext uri="{9D8B030D-6E8A-4147-A177-3AD203B41FA5}">
                      <a16:colId xmlns:a16="http://schemas.microsoft.com/office/drawing/2014/main" val="100548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P2--5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9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4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04910"/>
                  </a:ext>
                </a:extLst>
              </a:tr>
              <a:tr h="354760">
                <a:tc>
                  <a:txBody>
                    <a:bodyPr/>
                    <a:lstStyle/>
                    <a:p>
                      <a:r>
                        <a:rPr lang="en-US" dirty="0"/>
                        <a:t>Paper3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7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broadly and then</a:t>
                      </a:r>
                      <a:r>
                        <a:rPr lang="en-US" baseline="0" dirty="0"/>
                        <a:t> narrow to your 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aim of this paper is to …. Since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hypothesis</a:t>
                      </a:r>
                      <a:r>
                        <a:rPr lang="en-US" baseline="0" dirty="0"/>
                        <a:t> and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Most</a:t>
                      </a:r>
                      <a:r>
                        <a:rPr lang="en-US" baseline="0" dirty="0"/>
                        <a:t> important and recent  previous works-cite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r>
                        <a:rPr lang="en-US" baseline="0" dirty="0"/>
                        <a:t> target and how to achieve. State main result and 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4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classifications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 (pure) Vs Applied</a:t>
            </a:r>
          </a:p>
          <a:p>
            <a:pPr lvl="1"/>
            <a:r>
              <a:rPr lang="en-US" dirty="0"/>
              <a:t>New discovery Vs immediate</a:t>
            </a:r>
          </a:p>
          <a:p>
            <a:r>
              <a:rPr lang="en-US" dirty="0"/>
              <a:t>Quantitative Vs Qualitative</a:t>
            </a:r>
          </a:p>
          <a:p>
            <a:r>
              <a:rPr lang="en-US" dirty="0"/>
              <a:t>Experimental Vs non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3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31495"/>
            <a:ext cx="9603275" cy="1049235"/>
          </a:xfrm>
        </p:spPr>
        <p:txBody>
          <a:bodyPr/>
          <a:lstStyle/>
          <a:p>
            <a:r>
              <a:rPr lang="en-US" dirty="0"/>
              <a:t>Objectives of research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306" y="1966964"/>
            <a:ext cx="9603275" cy="3450613"/>
          </a:xfrm>
        </p:spPr>
        <p:txBody>
          <a:bodyPr>
            <a:noAutofit/>
          </a:bodyPr>
          <a:lstStyle/>
          <a:p>
            <a:r>
              <a:rPr lang="en-US" sz="1100" b="1" dirty="0"/>
              <a:t>Descriptive (statistical)</a:t>
            </a:r>
          </a:p>
          <a:p>
            <a:pPr lvl="1"/>
            <a:r>
              <a:rPr lang="en-US" sz="1000" dirty="0"/>
              <a:t>New understanding</a:t>
            </a:r>
          </a:p>
          <a:p>
            <a:pPr lvl="1"/>
            <a:r>
              <a:rPr lang="en-US" sz="1000" dirty="0"/>
              <a:t>Categorization</a:t>
            </a:r>
          </a:p>
          <a:p>
            <a:pPr lvl="1"/>
            <a:r>
              <a:rPr lang="en-US" sz="1000" dirty="0"/>
              <a:t>Describe countable</a:t>
            </a:r>
          </a:p>
          <a:p>
            <a:pPr lvl="1"/>
            <a:r>
              <a:rPr lang="en-US" sz="1000" dirty="0"/>
              <a:t>No conclusion</a:t>
            </a:r>
          </a:p>
          <a:p>
            <a:pPr lvl="1"/>
            <a:r>
              <a:rPr lang="en-US" sz="1000" dirty="0"/>
              <a:t>Skills-based	</a:t>
            </a:r>
          </a:p>
          <a:p>
            <a:pPr lvl="1"/>
            <a:r>
              <a:rPr lang="en-US" sz="1000" dirty="0"/>
              <a:t>Findings are outdated	</a:t>
            </a:r>
          </a:p>
          <a:p>
            <a:r>
              <a:rPr lang="en-US" sz="1100" b="1" dirty="0"/>
              <a:t>Correlational</a:t>
            </a:r>
          </a:p>
          <a:p>
            <a:pPr lvl="1"/>
            <a:r>
              <a:rPr lang="en-US" sz="1000" dirty="0"/>
              <a:t>Systematic and statistical correlations</a:t>
            </a:r>
          </a:p>
          <a:p>
            <a:pPr lvl="1"/>
            <a:r>
              <a:rPr lang="en-US" sz="1000" dirty="0"/>
              <a:t>No cause and effect, no justification</a:t>
            </a:r>
          </a:p>
          <a:p>
            <a:pPr lvl="1"/>
            <a:r>
              <a:rPr lang="en-US" sz="1000" dirty="0"/>
              <a:t>Experimental /survey</a:t>
            </a:r>
          </a:p>
          <a:p>
            <a:pPr lvl="1"/>
            <a:endParaRPr lang="en-US" sz="1000" dirty="0"/>
          </a:p>
          <a:p>
            <a:r>
              <a:rPr lang="en-US" sz="1100" b="1" dirty="0"/>
              <a:t>Explanatory</a:t>
            </a:r>
          </a:p>
          <a:p>
            <a:pPr lvl="1"/>
            <a:r>
              <a:rPr lang="en-US" sz="1000" dirty="0"/>
              <a:t>Cause and effect</a:t>
            </a:r>
          </a:p>
          <a:p>
            <a:r>
              <a:rPr lang="en-US" sz="1100" b="1" dirty="0"/>
              <a:t>Combined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559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conduct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Observe</a:t>
            </a:r>
          </a:p>
          <a:p>
            <a:r>
              <a:rPr lang="en-US" dirty="0"/>
              <a:t>Understand</a:t>
            </a:r>
          </a:p>
          <a:p>
            <a:r>
              <a:rPr lang="en-US" dirty="0"/>
              <a:t>Identify and state the problem</a:t>
            </a:r>
          </a:p>
          <a:p>
            <a:r>
              <a:rPr lang="en-US" dirty="0"/>
              <a:t>Hypothesize</a:t>
            </a:r>
          </a:p>
          <a:p>
            <a:r>
              <a:rPr lang="en-US" dirty="0"/>
              <a:t>Make a plan</a:t>
            </a:r>
          </a:p>
          <a:p>
            <a:r>
              <a:rPr lang="en-US" dirty="0"/>
              <a:t>Data generation and collection</a:t>
            </a:r>
          </a:p>
          <a:p>
            <a:r>
              <a:rPr lang="en-US" dirty="0"/>
              <a:t>Data analysis and interpretation</a:t>
            </a:r>
          </a:p>
          <a:p>
            <a:r>
              <a:rPr lang="en-US" dirty="0"/>
              <a:t>Conclude</a:t>
            </a:r>
          </a:p>
          <a:p>
            <a:r>
              <a:rPr lang="en-US" dirty="0"/>
              <a:t>Suggest new direction </a:t>
            </a:r>
          </a:p>
        </p:txBody>
      </p:sp>
    </p:spTree>
    <p:extLst>
      <p:ext uri="{BB962C8B-B14F-4D97-AF65-F5344CB8AC3E}">
        <p14:creationId xmlns:p14="http://schemas.microsoft.com/office/powerpoint/2010/main" val="36712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communicating your research: Scope and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to specific </a:t>
            </a:r>
            <a:r>
              <a:rPr lang="en-US" dirty="0">
                <a:sym typeface="Wingdings" panose="05000000000000000000" pitchFamily="2" charset="2"/>
              </a:rPr>
              <a:t> Deductive reasoning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Theory, hypothesis, observation, confirmation</a:t>
            </a:r>
          </a:p>
          <a:p>
            <a:r>
              <a:rPr lang="en-US" dirty="0">
                <a:sym typeface="Wingdings" panose="05000000000000000000" pitchFamily="2" charset="2"/>
              </a:rPr>
              <a:t>Specific to general  Inductive reasoning: Perfect (from all ) or imperfect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Observe, notice pattern, hypothesize, </a:t>
            </a:r>
            <a:r>
              <a:rPr lang="en-US" dirty="0" err="1">
                <a:sym typeface="Wingdings" panose="05000000000000000000" pitchFamily="2" charset="2"/>
              </a:rPr>
              <a:t>theoritize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5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Analytical : relevant data from others are outlined, analyzed. Then your personal conclusion follows</a:t>
            </a:r>
          </a:p>
          <a:p>
            <a:r>
              <a:rPr lang="en-US" sz="1400" b="1" dirty="0"/>
              <a:t>Argumentative::  presents more than one research opinions, argue, and convince</a:t>
            </a:r>
            <a:endParaRPr lang="en-US" sz="1400" dirty="0"/>
          </a:p>
          <a:p>
            <a:r>
              <a:rPr lang="en-US" sz="1400" b="1" dirty="0"/>
              <a:t>Definition Paper : facts or objective arguments,, no emotions. Just inform, no analysis</a:t>
            </a:r>
          </a:p>
          <a:p>
            <a:r>
              <a:rPr lang="en-US" sz="1400" b="1" dirty="0"/>
              <a:t>Compare and Contrast Paper : analyze the difference between two arguments, contrast.</a:t>
            </a:r>
          </a:p>
          <a:p>
            <a:r>
              <a:rPr lang="en-US" sz="1400" b="1" dirty="0"/>
              <a:t>Cause and Effect Paper</a:t>
            </a:r>
          </a:p>
          <a:p>
            <a:pPr fontAlgn="base"/>
            <a:r>
              <a:rPr lang="en-US" sz="1400" b="1" dirty="0"/>
              <a:t>Interpretative Paper: from case studies</a:t>
            </a:r>
          </a:p>
          <a:p>
            <a:pPr fontAlgn="base"/>
            <a:r>
              <a:rPr lang="en-US" sz="1400" b="1" dirty="0"/>
              <a:t>Experimental Research Paper</a:t>
            </a:r>
          </a:p>
          <a:p>
            <a:pPr fontAlgn="base"/>
            <a:r>
              <a:rPr lang="en-US" sz="1400" b="1" dirty="0"/>
              <a:t>Survey Research Paper</a:t>
            </a:r>
          </a:p>
          <a:p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026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your term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 the topic which is most interesting and quite clear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familiar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: skimming (scan), find reliable resources, don’t ignore.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Web of science, scubas,  SDL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Google scholar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ACM, IEEE, …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 your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Focus: Thesis: What is my topic about?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paper category? Review? Which type of review?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 journal  in the subject matter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7511" y="1966488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Download a template and start writing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paper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Proof reading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Plagiarism and similarity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Respond to  reviewers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Resubmit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journal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Reviews are literature surveys of previous works in your selected topic.  </a:t>
            </a:r>
          </a:p>
          <a:p>
            <a:r>
              <a:rPr lang="en-US" dirty="0"/>
              <a:t>Our term paper will be a review article of what you have collected on your selected topic</a:t>
            </a:r>
          </a:p>
          <a:p>
            <a:r>
              <a:rPr lang="en-US" dirty="0"/>
              <a:t>You are expected to give an overview of the topic, recent understanding and research on the theme, and your expectation for the future. </a:t>
            </a:r>
          </a:p>
          <a:p>
            <a:r>
              <a:rPr lang="en-US" dirty="0"/>
              <a:t>No new data is expected but you would analyze the surveyed ones.</a:t>
            </a:r>
          </a:p>
          <a:p>
            <a:r>
              <a:rPr lang="en-US" dirty="0"/>
              <a:t>You must provide critical evaluation of the data in existing studies.</a:t>
            </a:r>
          </a:p>
          <a:p>
            <a:r>
              <a:rPr lang="en-US" dirty="0"/>
              <a:t>You may draw new conclusion from the analyzed data.</a:t>
            </a:r>
          </a:p>
        </p:txBody>
      </p:sp>
    </p:spTree>
    <p:extLst>
      <p:ext uri="{BB962C8B-B14F-4D97-AF65-F5344CB8AC3E}">
        <p14:creationId xmlns:p14="http://schemas.microsoft.com/office/powerpoint/2010/main" val="259148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the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Read the abstracts of your selected papers</a:t>
            </a:r>
          </a:p>
          <a:p>
            <a:r>
              <a:rPr lang="en-US" b="1" dirty="0"/>
              <a:t>Summarize the abstracts of your papers into one single page</a:t>
            </a:r>
          </a:p>
          <a:p>
            <a:r>
              <a:rPr lang="en-US" b="1" dirty="0"/>
              <a:t>Write the abstract in the end:</a:t>
            </a:r>
          </a:p>
          <a:p>
            <a:r>
              <a:rPr lang="en-US" b="1" dirty="0"/>
              <a:t>Purpose</a:t>
            </a:r>
          </a:p>
          <a:p>
            <a:r>
              <a:rPr lang="en-US" b="1" dirty="0"/>
              <a:t>Methods</a:t>
            </a:r>
          </a:p>
          <a:p>
            <a:r>
              <a:rPr lang="en-US" b="1" dirty="0"/>
              <a:t>Results</a:t>
            </a:r>
          </a:p>
          <a:p>
            <a:r>
              <a:rPr lang="en-US" b="1" dirty="0"/>
              <a:t>Conclusions</a:t>
            </a:r>
          </a:p>
          <a:p>
            <a:r>
              <a:rPr lang="en-US" b="1" dirty="0"/>
              <a:t>Keywords</a:t>
            </a:r>
          </a:p>
          <a:p>
            <a:pPr marL="0" indent="0">
              <a:buNone/>
            </a:pPr>
            <a:r>
              <a:rPr lang="en-US"/>
              <a:t>https://owl.purdue.edu/owl/research_and_citation/ieee_style/ieee_general_format.html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66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197</TotalTime>
  <Words>979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Wingdings</vt:lpstr>
      <vt:lpstr>Gallery</vt:lpstr>
      <vt:lpstr>Office Theme</vt:lpstr>
      <vt:lpstr>Research papers</vt:lpstr>
      <vt:lpstr>Research classifications</vt:lpstr>
      <vt:lpstr>Objectives of research papers</vt:lpstr>
      <vt:lpstr>How to conduct research</vt:lpstr>
      <vt:lpstr>Reporting and communicating your research: Scope and focus</vt:lpstr>
      <vt:lpstr>Types of research papers</vt:lpstr>
      <vt:lpstr>How to write your term paper</vt:lpstr>
      <vt:lpstr>Review articles</vt:lpstr>
      <vt:lpstr>How to write the Abstract</vt:lpstr>
      <vt:lpstr>purpose of review articles</vt:lpstr>
      <vt:lpstr>First step in writing your term paper review article</vt:lpstr>
      <vt:lpstr>Core review</vt:lpstr>
      <vt:lpstr>Next step?</vt:lpstr>
      <vt:lpstr>checklist</vt:lpstr>
      <vt:lpstr>Writing your Term paper</vt:lpstr>
      <vt:lpstr>components</vt:lpstr>
      <vt:lpstr>Body text</vt:lpstr>
      <vt:lpstr>Writing the introduction (2)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scientific papers</dc:title>
  <dc:creator>Abdelmonim Mohamed Artoli</dc:creator>
  <cp:lastModifiedBy>Admin</cp:lastModifiedBy>
  <cp:revision>18</cp:revision>
  <dcterms:created xsi:type="dcterms:W3CDTF">2021-10-18T11:52:07Z</dcterms:created>
  <dcterms:modified xsi:type="dcterms:W3CDTF">2023-01-18T03:45:22Z</dcterms:modified>
</cp:coreProperties>
</file>