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94" r:id="rId4"/>
    <p:sldId id="258" r:id="rId5"/>
    <p:sldId id="262" r:id="rId6"/>
    <p:sldId id="302" r:id="rId7"/>
    <p:sldId id="298" r:id="rId8"/>
    <p:sldId id="303" r:id="rId9"/>
    <p:sldId id="261" r:id="rId10"/>
    <p:sldId id="260" r:id="rId11"/>
    <p:sldId id="259" r:id="rId12"/>
    <p:sldId id="311" r:id="rId13"/>
    <p:sldId id="300" r:id="rId14"/>
    <p:sldId id="301" r:id="rId15"/>
    <p:sldId id="315" r:id="rId16"/>
    <p:sldId id="263" r:id="rId17"/>
    <p:sldId id="264" r:id="rId18"/>
    <p:sldId id="310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8" r:id="rId42"/>
    <p:sldId id="312" r:id="rId43"/>
    <p:sldId id="313" r:id="rId44"/>
    <p:sldId id="314" r:id="rId45"/>
    <p:sldId id="304" r:id="rId46"/>
    <p:sldId id="305" r:id="rId47"/>
    <p:sldId id="306" r:id="rId48"/>
    <p:sldId id="316" r:id="rId4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18" autoAdjust="0"/>
  </p:normalViewPr>
  <p:slideViewPr>
    <p:cSldViewPr>
      <p:cViewPr varScale="1">
        <p:scale>
          <a:sx n="107" d="100"/>
          <a:sy n="107" d="100"/>
        </p:scale>
        <p:origin x="114" y="5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B31DD-B286-4437-B3E5-BD1EE68EC1A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21D17-E19C-4066-B3A2-1DF0CD48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47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18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863851"/>
            <a:ext cx="809625" cy="1416050"/>
          </a:xfrm>
          <a:custGeom>
            <a:avLst/>
            <a:gdLst/>
            <a:ahLst/>
            <a:cxnLst/>
            <a:rect l="l" t="t" r="r" b="b"/>
            <a:pathLst>
              <a:path w="809625" h="1416050">
                <a:moveTo>
                  <a:pt x="0" y="0"/>
                </a:moveTo>
                <a:lnTo>
                  <a:pt x="0" y="1415796"/>
                </a:lnTo>
                <a:lnTo>
                  <a:pt x="809244" y="707898"/>
                </a:lnTo>
                <a:lnTo>
                  <a:pt x="0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729983" y="286511"/>
            <a:ext cx="2191512" cy="841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3127" y="1165605"/>
            <a:ext cx="705774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9F293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9F293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9F293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36448"/>
            <a:ext cx="1194435" cy="379730"/>
          </a:xfrm>
          <a:custGeom>
            <a:avLst/>
            <a:gdLst/>
            <a:ahLst/>
            <a:cxnLst/>
            <a:rect l="l" t="t" r="r" b="b"/>
            <a:pathLst>
              <a:path w="1194435" h="379730">
                <a:moveTo>
                  <a:pt x="173" y="0"/>
                </a:moveTo>
                <a:lnTo>
                  <a:pt x="103" y="8381"/>
                </a:lnTo>
                <a:lnTo>
                  <a:pt x="0" y="376817"/>
                </a:lnTo>
                <a:lnTo>
                  <a:pt x="934466" y="379475"/>
                </a:lnTo>
                <a:lnTo>
                  <a:pt x="1009726" y="379475"/>
                </a:lnTo>
                <a:lnTo>
                  <a:pt x="1013206" y="375919"/>
                </a:lnTo>
                <a:lnTo>
                  <a:pt x="1014361" y="374650"/>
                </a:lnTo>
                <a:lnTo>
                  <a:pt x="1015784" y="373506"/>
                </a:lnTo>
                <a:lnTo>
                  <a:pt x="1188720" y="201040"/>
                </a:lnTo>
                <a:lnTo>
                  <a:pt x="1192706" y="195707"/>
                </a:lnTo>
                <a:lnTo>
                  <a:pt x="1194034" y="190373"/>
                </a:lnTo>
                <a:lnTo>
                  <a:pt x="1192706" y="185038"/>
                </a:lnTo>
                <a:lnTo>
                  <a:pt x="1188720" y="179704"/>
                </a:lnTo>
                <a:lnTo>
                  <a:pt x="1016939" y="8381"/>
                </a:lnTo>
                <a:lnTo>
                  <a:pt x="1013206" y="8381"/>
                </a:lnTo>
                <a:lnTo>
                  <a:pt x="1013206" y="4825"/>
                </a:lnTo>
                <a:lnTo>
                  <a:pt x="1009726" y="4825"/>
                </a:lnTo>
                <a:lnTo>
                  <a:pt x="1006119" y="1269"/>
                </a:lnTo>
                <a:lnTo>
                  <a:pt x="934466" y="1269"/>
                </a:lnTo>
                <a:lnTo>
                  <a:pt x="17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21563" y="4212334"/>
            <a:ext cx="542543" cy="848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686800" y="4684810"/>
            <a:ext cx="457200" cy="459105"/>
          </a:xfrm>
          <a:custGeom>
            <a:avLst/>
            <a:gdLst/>
            <a:ahLst/>
            <a:cxnLst/>
            <a:rect l="l" t="t" r="r" b="b"/>
            <a:pathLst>
              <a:path w="457200" h="459104">
                <a:moveTo>
                  <a:pt x="457198" y="0"/>
                </a:moveTo>
                <a:lnTo>
                  <a:pt x="0" y="458687"/>
                </a:lnTo>
                <a:lnTo>
                  <a:pt x="457198" y="458687"/>
                </a:lnTo>
                <a:lnTo>
                  <a:pt x="45719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9F293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36448"/>
            <a:ext cx="1194435" cy="379730"/>
          </a:xfrm>
          <a:custGeom>
            <a:avLst/>
            <a:gdLst/>
            <a:ahLst/>
            <a:cxnLst/>
            <a:rect l="l" t="t" r="r" b="b"/>
            <a:pathLst>
              <a:path w="1194435" h="379730">
                <a:moveTo>
                  <a:pt x="173" y="0"/>
                </a:moveTo>
                <a:lnTo>
                  <a:pt x="103" y="8381"/>
                </a:lnTo>
                <a:lnTo>
                  <a:pt x="0" y="376817"/>
                </a:lnTo>
                <a:lnTo>
                  <a:pt x="934466" y="379475"/>
                </a:lnTo>
                <a:lnTo>
                  <a:pt x="1009726" y="379475"/>
                </a:lnTo>
                <a:lnTo>
                  <a:pt x="1013206" y="375919"/>
                </a:lnTo>
                <a:lnTo>
                  <a:pt x="1014361" y="374650"/>
                </a:lnTo>
                <a:lnTo>
                  <a:pt x="1015784" y="373506"/>
                </a:lnTo>
                <a:lnTo>
                  <a:pt x="1188720" y="201040"/>
                </a:lnTo>
                <a:lnTo>
                  <a:pt x="1192706" y="195707"/>
                </a:lnTo>
                <a:lnTo>
                  <a:pt x="1194034" y="190373"/>
                </a:lnTo>
                <a:lnTo>
                  <a:pt x="1192706" y="185038"/>
                </a:lnTo>
                <a:lnTo>
                  <a:pt x="1188720" y="179704"/>
                </a:lnTo>
                <a:lnTo>
                  <a:pt x="1016939" y="8381"/>
                </a:lnTo>
                <a:lnTo>
                  <a:pt x="1013206" y="8381"/>
                </a:lnTo>
                <a:lnTo>
                  <a:pt x="1013206" y="4825"/>
                </a:lnTo>
                <a:lnTo>
                  <a:pt x="1009726" y="4825"/>
                </a:lnTo>
                <a:lnTo>
                  <a:pt x="1006119" y="1269"/>
                </a:lnTo>
                <a:lnTo>
                  <a:pt x="934466" y="1269"/>
                </a:lnTo>
                <a:lnTo>
                  <a:pt x="17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21563" y="4212334"/>
            <a:ext cx="542543" cy="848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686800" y="4684810"/>
            <a:ext cx="457200" cy="459105"/>
          </a:xfrm>
          <a:custGeom>
            <a:avLst/>
            <a:gdLst/>
            <a:ahLst/>
            <a:cxnLst/>
            <a:rect l="l" t="t" r="r" b="b"/>
            <a:pathLst>
              <a:path w="457200" h="459104">
                <a:moveTo>
                  <a:pt x="457198" y="0"/>
                </a:moveTo>
                <a:lnTo>
                  <a:pt x="0" y="458687"/>
                </a:lnTo>
                <a:lnTo>
                  <a:pt x="457198" y="458687"/>
                </a:lnTo>
                <a:lnTo>
                  <a:pt x="45719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 rot="3886626">
            <a:off x="-462593" y="-88356"/>
            <a:ext cx="2184896" cy="191239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 rot="-1859020">
            <a:off x="564045" y="369917"/>
            <a:ext cx="1439126" cy="1790687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630174" y="4286374"/>
            <a:ext cx="2080693" cy="1853115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-327075" y="4286376"/>
            <a:ext cx="1543088" cy="15213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"/>
          <p:cNvSpPr/>
          <p:nvPr/>
        </p:nvSpPr>
        <p:spPr>
          <a:xfrm rot="10039177">
            <a:off x="6208704" y="4295609"/>
            <a:ext cx="2660802" cy="130323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7826250" y="448624"/>
            <a:ext cx="1857351" cy="1732199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713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1242" y="439877"/>
            <a:ext cx="6541515" cy="911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9F293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3100" y="934034"/>
            <a:ext cx="3957320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9F293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04605" y="4882692"/>
            <a:ext cx="221615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mankinetics.com/excerpts/excerpts/steps-of-the-research-proces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3853" y="2055368"/>
            <a:ext cx="4594225" cy="2441053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60" dirty="0" smtClean="0">
                <a:solidFill>
                  <a:srgbClr val="9F2936"/>
                </a:solidFill>
                <a:latin typeface="Arial"/>
                <a:cs typeface="Arial"/>
              </a:rPr>
              <a:t>Scientific  </a:t>
            </a:r>
            <a:r>
              <a:rPr sz="3200" spc="25" dirty="0" smtClean="0">
                <a:solidFill>
                  <a:srgbClr val="9F2936"/>
                </a:solidFill>
                <a:latin typeface="Arial"/>
                <a:cs typeface="Arial"/>
              </a:rPr>
              <a:t>Research</a:t>
            </a:r>
            <a:r>
              <a:rPr lang="en-US" sz="3200" spc="25" dirty="0" smtClean="0">
                <a:solidFill>
                  <a:srgbClr val="9F2936"/>
                </a:solidFill>
                <a:latin typeface="Arial"/>
                <a:cs typeface="Arial"/>
              </a:rPr>
              <a:t> </a:t>
            </a:r>
            <a:r>
              <a:rPr sz="3200" spc="-110" dirty="0" smtClean="0">
                <a:solidFill>
                  <a:srgbClr val="9F2936"/>
                </a:solidFill>
                <a:latin typeface="Arial"/>
                <a:cs typeface="Arial"/>
              </a:rPr>
              <a:t> </a:t>
            </a:r>
            <a:r>
              <a:rPr sz="3200" spc="114" dirty="0" smtClean="0">
                <a:solidFill>
                  <a:srgbClr val="9F2936"/>
                </a:solidFill>
                <a:latin typeface="Arial"/>
                <a:cs typeface="Arial"/>
              </a:rPr>
              <a:t>Methods</a:t>
            </a:r>
            <a:endParaRPr lang="en-US" sz="3200" spc="114" dirty="0" smtClean="0">
              <a:solidFill>
                <a:srgbClr val="9F2936"/>
              </a:solidFill>
              <a:latin typeface="Arial"/>
              <a:cs typeface="Arial"/>
            </a:endParaRPr>
          </a:p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lang="en-US" spc="114" dirty="0" smtClean="0">
                <a:solidFill>
                  <a:srgbClr val="9F2936"/>
                </a:solidFill>
                <a:latin typeface="Arial"/>
                <a:cs typeface="Arial"/>
              </a:rPr>
              <a:t>A. M. </a:t>
            </a:r>
            <a:r>
              <a:rPr lang="en-US" spc="114" dirty="0" err="1" smtClean="0">
                <a:solidFill>
                  <a:srgbClr val="9F2936"/>
                </a:solidFill>
                <a:latin typeface="Arial"/>
                <a:cs typeface="Arial"/>
              </a:rPr>
              <a:t>Artoli</a:t>
            </a:r>
            <a:endParaRPr lang="en-US" spc="114" dirty="0">
              <a:solidFill>
                <a:srgbClr val="9F2936"/>
              </a:solidFill>
              <a:latin typeface="Arial"/>
              <a:cs typeface="Arial"/>
            </a:endParaRPr>
          </a:p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lang="en-US" sz="1400" spc="114" dirty="0" smtClean="0">
                <a:solidFill>
                  <a:srgbClr val="0070C0"/>
                </a:solidFill>
                <a:latin typeface="Arial"/>
                <a:cs typeface="Arial"/>
              </a:rPr>
              <a:t>Based on the online course materials prepared by </a:t>
            </a:r>
            <a:r>
              <a:rPr lang="en-US" sz="1400" spc="114" dirty="0" err="1" smtClean="0">
                <a:solidFill>
                  <a:srgbClr val="0070C0"/>
                </a:solidFill>
                <a:latin typeface="Arial"/>
                <a:cs typeface="Arial"/>
              </a:rPr>
              <a:t>Mashail</a:t>
            </a:r>
            <a:r>
              <a:rPr lang="en-US" sz="1400" spc="114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1400" spc="114" dirty="0" err="1" smtClean="0">
                <a:solidFill>
                  <a:srgbClr val="0070C0"/>
                </a:solidFill>
                <a:latin typeface="Arial"/>
                <a:cs typeface="Arial"/>
              </a:rPr>
              <a:t>Abbar@ksu</a:t>
            </a:r>
            <a:r>
              <a:rPr lang="en-US" sz="1400" spc="114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endParaRPr sz="14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5944" y="1725167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198882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F7B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39611" y="1394460"/>
            <a:ext cx="2519172" cy="2519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2177" y="439038"/>
            <a:ext cx="650367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60" dirty="0"/>
              <a:t>The </a:t>
            </a:r>
            <a:r>
              <a:rPr sz="2800" spc="30" dirty="0"/>
              <a:t>Process </a:t>
            </a:r>
            <a:r>
              <a:rPr sz="2800" spc="145" dirty="0"/>
              <a:t>of </a:t>
            </a:r>
            <a:r>
              <a:rPr sz="2800" spc="60" dirty="0"/>
              <a:t>Scientific</a:t>
            </a:r>
            <a:r>
              <a:rPr sz="2800" spc="-625" dirty="0"/>
              <a:t> </a:t>
            </a:r>
            <a:r>
              <a:rPr sz="2800" spc="25" dirty="0" smtClean="0"/>
              <a:t>Research</a:t>
            </a:r>
            <a:r>
              <a:rPr lang="en-US" sz="2800" spc="25" dirty="0" smtClean="0"/>
              <a:t> (2)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2077211" y="1086611"/>
            <a:ext cx="5009388" cy="359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22094" y="4716271"/>
            <a:ext cx="237744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4EA4D7"/>
                </a:solidFill>
                <a:latin typeface="Arial"/>
                <a:cs typeface="Arial"/>
              </a:rPr>
              <a:t>https://explorable.com/aims-of-research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89948" y="4882692"/>
            <a:ext cx="135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10</a:t>
            </a:fld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6448"/>
            <a:ext cx="1194435" cy="379730"/>
          </a:xfrm>
          <a:custGeom>
            <a:avLst/>
            <a:gdLst/>
            <a:ahLst/>
            <a:cxnLst/>
            <a:rect l="l" t="t" r="r" b="b"/>
            <a:pathLst>
              <a:path w="1194435" h="379730">
                <a:moveTo>
                  <a:pt x="173" y="0"/>
                </a:moveTo>
                <a:lnTo>
                  <a:pt x="103" y="8381"/>
                </a:lnTo>
                <a:lnTo>
                  <a:pt x="0" y="376817"/>
                </a:lnTo>
                <a:lnTo>
                  <a:pt x="934466" y="379475"/>
                </a:lnTo>
                <a:lnTo>
                  <a:pt x="1009726" y="379475"/>
                </a:lnTo>
                <a:lnTo>
                  <a:pt x="1013206" y="375919"/>
                </a:lnTo>
                <a:lnTo>
                  <a:pt x="1014361" y="374650"/>
                </a:lnTo>
                <a:lnTo>
                  <a:pt x="1015784" y="373506"/>
                </a:lnTo>
                <a:lnTo>
                  <a:pt x="1188720" y="201040"/>
                </a:lnTo>
                <a:lnTo>
                  <a:pt x="1192706" y="195707"/>
                </a:lnTo>
                <a:lnTo>
                  <a:pt x="1194034" y="190373"/>
                </a:lnTo>
                <a:lnTo>
                  <a:pt x="1192706" y="185038"/>
                </a:lnTo>
                <a:lnTo>
                  <a:pt x="1188720" y="179704"/>
                </a:lnTo>
                <a:lnTo>
                  <a:pt x="1016939" y="8381"/>
                </a:lnTo>
                <a:lnTo>
                  <a:pt x="1013206" y="8381"/>
                </a:lnTo>
                <a:lnTo>
                  <a:pt x="1013206" y="4825"/>
                </a:lnTo>
                <a:lnTo>
                  <a:pt x="1009726" y="4825"/>
                </a:lnTo>
                <a:lnTo>
                  <a:pt x="1006119" y="1269"/>
                </a:lnTo>
                <a:lnTo>
                  <a:pt x="934466" y="1269"/>
                </a:lnTo>
                <a:lnTo>
                  <a:pt x="17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563" y="4212334"/>
            <a:ext cx="542543" cy="84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4684810"/>
            <a:ext cx="457200" cy="459105"/>
          </a:xfrm>
          <a:custGeom>
            <a:avLst/>
            <a:gdLst/>
            <a:ahLst/>
            <a:cxnLst/>
            <a:rect l="l" t="t" r="r" b="b"/>
            <a:pathLst>
              <a:path w="457200" h="459104">
                <a:moveTo>
                  <a:pt x="457198" y="0"/>
                </a:moveTo>
                <a:lnTo>
                  <a:pt x="0" y="458687"/>
                </a:lnTo>
                <a:lnTo>
                  <a:pt x="457198" y="458687"/>
                </a:lnTo>
                <a:lnTo>
                  <a:pt x="45719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2177" y="439038"/>
            <a:ext cx="3946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40" dirty="0"/>
              <a:t>What </a:t>
            </a:r>
            <a:r>
              <a:rPr sz="3200" spc="-30" dirty="0"/>
              <a:t>is </a:t>
            </a:r>
            <a:r>
              <a:rPr sz="3200" spc="80" dirty="0"/>
              <a:t>Hypothesis</a:t>
            </a:r>
            <a:r>
              <a:rPr sz="3200" spc="-445" dirty="0"/>
              <a:t> </a:t>
            </a:r>
            <a:r>
              <a:rPr sz="3200" spc="-254" dirty="0"/>
              <a:t>?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8989948" y="4882692"/>
            <a:ext cx="135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11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8355" y="1416913"/>
            <a:ext cx="6974840" cy="293670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10" dirty="0">
                <a:solidFill>
                  <a:srgbClr val="C00000"/>
                </a:solidFill>
                <a:latin typeface="Tahoma"/>
                <a:cs typeface="Tahoma"/>
              </a:rPr>
              <a:t>Hypothesis</a:t>
            </a:r>
            <a:endParaRPr sz="2000" dirty="0">
              <a:latin typeface="Tahoma"/>
              <a:cs typeface="Tahoma"/>
            </a:endParaRPr>
          </a:p>
          <a:p>
            <a:pPr marL="812800" marR="5080" indent="-342900">
              <a:lnSpc>
                <a:spcPct val="100000"/>
              </a:lnSpc>
              <a:spcBef>
                <a:spcPts val="600"/>
              </a:spcBef>
              <a:tabLst>
                <a:tab pos="862965" algn="l"/>
              </a:tabLst>
            </a:pPr>
            <a:r>
              <a:rPr sz="1800" spc="509" dirty="0">
                <a:solidFill>
                  <a:srgbClr val="EF7E09"/>
                </a:solidFill>
                <a:latin typeface="Lucida Sans Unicode"/>
                <a:cs typeface="Lucida Sans Unicode"/>
              </a:rPr>
              <a:t>▹		</a:t>
            </a:r>
            <a:r>
              <a:rPr lang="en-US" sz="2000" spc="30" dirty="0" smtClean="0">
                <a:latin typeface="Tahoma"/>
                <a:cs typeface="Tahoma"/>
              </a:rPr>
              <a:t>A </a:t>
            </a:r>
            <a:r>
              <a:rPr lang="en-US" sz="2000" spc="30" dirty="0">
                <a:latin typeface="Tahoma"/>
                <a:cs typeface="Tahoma"/>
              </a:rPr>
              <a:t>clear and testable proposition or predictive statement to answer a research question</a:t>
            </a:r>
          </a:p>
          <a:p>
            <a:pPr marL="7556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12165" algn="l"/>
              </a:tabLst>
            </a:pPr>
            <a:r>
              <a:rPr lang="en-US" sz="2000" spc="30" dirty="0">
                <a:latin typeface="Tahoma"/>
                <a:cs typeface="Tahoma"/>
              </a:rPr>
              <a:t>Null hypothesis (needed when we have statistical hypothesis testing</a:t>
            </a:r>
          </a:p>
          <a:p>
            <a:pPr marL="1212850" lvl="1" indent="-28575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12165" algn="l"/>
              </a:tabLst>
            </a:pPr>
            <a:r>
              <a:rPr lang="en-US" sz="2000" spc="30" dirty="0">
                <a:latin typeface="Tahoma"/>
                <a:cs typeface="Tahoma"/>
              </a:rPr>
              <a:t>No association between variables</a:t>
            </a:r>
          </a:p>
          <a:p>
            <a:pPr marL="755650" indent="-28575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12165" algn="l"/>
              </a:tabLst>
            </a:pPr>
            <a:endParaRPr lang="en-US" sz="2000" spc="30" dirty="0">
              <a:latin typeface="Tahoma"/>
              <a:cs typeface="Tahoma"/>
            </a:endParaRPr>
          </a:p>
          <a:p>
            <a:pPr marL="7556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12165" algn="l"/>
              </a:tabLst>
            </a:pPr>
            <a:endParaRPr sz="2000" dirty="0">
              <a:solidFill>
                <a:srgbClr val="0070C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6448"/>
            <a:ext cx="1194435" cy="379730"/>
          </a:xfrm>
          <a:custGeom>
            <a:avLst/>
            <a:gdLst/>
            <a:ahLst/>
            <a:cxnLst/>
            <a:rect l="l" t="t" r="r" b="b"/>
            <a:pathLst>
              <a:path w="1194435" h="379730">
                <a:moveTo>
                  <a:pt x="173" y="0"/>
                </a:moveTo>
                <a:lnTo>
                  <a:pt x="103" y="8381"/>
                </a:lnTo>
                <a:lnTo>
                  <a:pt x="0" y="376817"/>
                </a:lnTo>
                <a:lnTo>
                  <a:pt x="934466" y="379475"/>
                </a:lnTo>
                <a:lnTo>
                  <a:pt x="1009726" y="379475"/>
                </a:lnTo>
                <a:lnTo>
                  <a:pt x="1013206" y="375919"/>
                </a:lnTo>
                <a:lnTo>
                  <a:pt x="1014361" y="374650"/>
                </a:lnTo>
                <a:lnTo>
                  <a:pt x="1015784" y="373506"/>
                </a:lnTo>
                <a:lnTo>
                  <a:pt x="1188720" y="201040"/>
                </a:lnTo>
                <a:lnTo>
                  <a:pt x="1192706" y="195707"/>
                </a:lnTo>
                <a:lnTo>
                  <a:pt x="1194034" y="190373"/>
                </a:lnTo>
                <a:lnTo>
                  <a:pt x="1192706" y="185038"/>
                </a:lnTo>
                <a:lnTo>
                  <a:pt x="1188720" y="179704"/>
                </a:lnTo>
                <a:lnTo>
                  <a:pt x="1016939" y="8381"/>
                </a:lnTo>
                <a:lnTo>
                  <a:pt x="1013206" y="8381"/>
                </a:lnTo>
                <a:lnTo>
                  <a:pt x="1013206" y="4825"/>
                </a:lnTo>
                <a:lnTo>
                  <a:pt x="1009726" y="4825"/>
                </a:lnTo>
                <a:lnTo>
                  <a:pt x="1006119" y="1269"/>
                </a:lnTo>
                <a:lnTo>
                  <a:pt x="934466" y="1269"/>
                </a:lnTo>
                <a:lnTo>
                  <a:pt x="17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563" y="4212334"/>
            <a:ext cx="542543" cy="84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4684810"/>
            <a:ext cx="457200" cy="459105"/>
          </a:xfrm>
          <a:custGeom>
            <a:avLst/>
            <a:gdLst/>
            <a:ahLst/>
            <a:cxnLst/>
            <a:rect l="l" t="t" r="r" b="b"/>
            <a:pathLst>
              <a:path w="457200" h="459104">
                <a:moveTo>
                  <a:pt x="457198" y="0"/>
                </a:moveTo>
                <a:lnTo>
                  <a:pt x="0" y="458687"/>
                </a:lnTo>
                <a:lnTo>
                  <a:pt x="457198" y="458687"/>
                </a:lnTo>
                <a:lnTo>
                  <a:pt x="45719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2177" y="439038"/>
            <a:ext cx="51993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45" dirty="0" smtClean="0"/>
              <a:t>What is Computer science?</a:t>
            </a:r>
            <a:endParaRPr sz="32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5" dirty="0"/>
              <a:t>12</a:t>
            </a:fld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1795145" y="819150"/>
            <a:ext cx="6891655" cy="13035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lang="en-US" sz="2000" spc="-155" dirty="0" smtClean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endParaRPr sz="2000" dirty="0">
              <a:latin typeface="Tahoma"/>
              <a:cs typeface="Tahoma"/>
            </a:endParaRPr>
          </a:p>
          <a:p>
            <a:pPr marL="355600" marR="755015" indent="-342900">
              <a:lnSpc>
                <a:spcPts val="2160"/>
              </a:lnSpc>
              <a:spcBef>
                <a:spcPts val="63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US" sz="2000" spc="-10" dirty="0" smtClean="0">
                <a:latin typeface="Tahoma"/>
                <a:cs typeface="Tahoma"/>
              </a:rPr>
              <a:t>Algorithmic study, investigation an development of computer-related phenomena </a:t>
            </a:r>
            <a:endParaRPr sz="2000" dirty="0">
              <a:latin typeface="Tahoma"/>
              <a:cs typeface="Tahoma"/>
            </a:endParaRPr>
          </a:p>
          <a:p>
            <a:pPr marL="355600" marR="583565" indent="-342900">
              <a:lnSpc>
                <a:spcPct val="90000"/>
              </a:lnSpc>
              <a:spcBef>
                <a:spcPts val="57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US" sz="2000" spc="10" dirty="0" smtClean="0">
                <a:latin typeface="Tahoma"/>
                <a:cs typeface="Tahoma"/>
              </a:rPr>
              <a:t>Other definitions 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2020370"/>
            <a:ext cx="66948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study of phenomena related to computers, Newell, Perlis and Simon, </a:t>
            </a:r>
            <a:r>
              <a:rPr lang="en-US" dirty="0" smtClean="0"/>
              <a:t>1967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systematic study of algorithmic processes that describe and transform information: their theory, analysis, design, efficiency, implementation, and application </a:t>
            </a:r>
            <a:r>
              <a:rPr lang="en-US" dirty="0" smtClean="0"/>
              <a:t>(ACM-2001)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study of algorithms, Knuth, </a:t>
            </a:r>
            <a:r>
              <a:rPr lang="en-US" dirty="0" smtClean="0"/>
              <a:t>1968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study of information </a:t>
            </a:r>
            <a:r>
              <a:rPr lang="en-US" dirty="0" smtClean="0"/>
              <a:t>structures</a:t>
            </a:r>
            <a:r>
              <a:rPr lang="en-US" dirty="0"/>
              <a:t> </a:t>
            </a:r>
            <a:r>
              <a:rPr lang="en-US" dirty="0" smtClean="0"/>
              <a:t>(Wegner</a:t>
            </a:r>
            <a:r>
              <a:rPr lang="en-US" dirty="0"/>
              <a:t>, </a:t>
            </a:r>
            <a:r>
              <a:rPr lang="en-US" dirty="0" smtClean="0"/>
              <a:t>1968</a:t>
            </a:r>
            <a:r>
              <a:rPr lang="en-US" dirty="0"/>
              <a:t>)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Computer </a:t>
            </a:r>
            <a:r>
              <a:rPr lang="en-US" dirty="0"/>
              <a:t>Science is the study and management of complexity, </a:t>
            </a:r>
            <a:r>
              <a:rPr lang="en-US" dirty="0" err="1"/>
              <a:t>Dijkstra</a:t>
            </a:r>
            <a:r>
              <a:rPr lang="en-US" dirty="0"/>
              <a:t>, 1969.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mechanization of abstraction, </a:t>
            </a:r>
            <a:r>
              <a:rPr lang="en-US" dirty="0" err="1"/>
              <a:t>Aho</a:t>
            </a:r>
            <a:r>
              <a:rPr lang="en-US" dirty="0"/>
              <a:t> and Ullman1992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242" y="439877"/>
            <a:ext cx="6541515" cy="446276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Computer Science Research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215443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We generate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We collect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We interpreted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We search for better way of doing that!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5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242" y="439877"/>
            <a:ext cx="6541515" cy="446276"/>
          </a:xfrm>
        </p:spPr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1292662"/>
          </a:xfrm>
        </p:spPr>
        <p:txBody>
          <a:bodyPr/>
          <a:lstStyle/>
          <a:p>
            <a:r>
              <a:rPr lang="en-US" sz="2400" dirty="0" smtClean="0"/>
              <a:t>Observational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Human observation,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sensors and monitors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surveys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4297680" cy="2154436"/>
          </a:xfrm>
        </p:spPr>
        <p:txBody>
          <a:bodyPr/>
          <a:lstStyle/>
          <a:p>
            <a:r>
              <a:rPr lang="en-US" sz="2400" dirty="0" smtClean="0"/>
              <a:t>Experimental</a:t>
            </a:r>
          </a:p>
          <a:p>
            <a:r>
              <a:rPr lang="en-US" sz="2400" dirty="0" smtClean="0"/>
              <a:t>Produced through experiments</a:t>
            </a:r>
          </a:p>
          <a:p>
            <a:r>
              <a:rPr lang="en-US" sz="2400" dirty="0" smtClean="0"/>
              <a:t>Reproducible</a:t>
            </a:r>
          </a:p>
          <a:p>
            <a:r>
              <a:rPr lang="en-US" sz="2400" dirty="0" smtClean="0"/>
              <a:t>Casual relations</a:t>
            </a:r>
          </a:p>
          <a:p>
            <a:endParaRPr lang="en-US" sz="44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869180" y="2891195"/>
            <a:ext cx="441198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7200" b="0" i="0">
                <a:solidFill>
                  <a:srgbClr val="9F2936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kern="0" dirty="0" smtClean="0"/>
              <a:t>Simulation</a:t>
            </a:r>
          </a:p>
          <a:p>
            <a:r>
              <a:rPr lang="en-US" sz="2400" kern="0" dirty="0" smtClean="0"/>
              <a:t>Computer algorithm-generated</a:t>
            </a:r>
          </a:p>
          <a:p>
            <a:r>
              <a:rPr lang="en-US" sz="2400" kern="0" dirty="0" smtClean="0"/>
              <a:t>Test model prediction</a:t>
            </a:r>
            <a:r>
              <a:rPr lang="en-US" sz="4400" kern="0" dirty="0" smtClean="0"/>
              <a:t>  </a:t>
            </a:r>
            <a:endParaRPr lang="en-US" sz="2400" kern="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200" y="2952750"/>
            <a:ext cx="397764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7200" b="0" i="0">
                <a:solidFill>
                  <a:srgbClr val="9F2936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kern="0" dirty="0" smtClean="0"/>
              <a:t>Derived/compiled</a:t>
            </a:r>
          </a:p>
          <a:p>
            <a:r>
              <a:rPr lang="en-US" sz="2400" kern="0" dirty="0" smtClean="0"/>
              <a:t>From existing data points or equations </a:t>
            </a:r>
          </a:p>
        </p:txBody>
      </p:sp>
    </p:spTree>
    <p:extLst>
      <p:ext uri="{BB962C8B-B14F-4D97-AF65-F5344CB8AC3E}">
        <p14:creationId xmlns:p14="http://schemas.microsoft.com/office/powerpoint/2010/main" val="128439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242" y="439877"/>
            <a:ext cx="7156958" cy="89255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Computer Science Research methods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8610600" cy="30162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Formal</a:t>
            </a:r>
            <a:r>
              <a:rPr lang="en-US" sz="2800" dirty="0" smtClean="0">
                <a:sym typeface="Wingdings" panose="05000000000000000000" pitchFamily="2" charset="2"/>
              </a:rPr>
              <a:t> </a:t>
            </a:r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prove facts about algorithms and systems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Experimental</a:t>
            </a:r>
            <a:r>
              <a:rPr lang="en-US" sz="2800" dirty="0" smtClean="0"/>
              <a:t>: </a:t>
            </a:r>
            <a:r>
              <a:rPr lang="en-US" sz="2000" dirty="0" smtClean="0"/>
              <a:t>Two phases</a:t>
            </a:r>
            <a:r>
              <a:rPr lang="en-US" sz="2000" dirty="0" smtClean="0">
                <a:sym typeface="Wingdings" panose="05000000000000000000" pitchFamily="2" charset="2"/>
              </a:rPr>
              <a:t> exploration + evaluation</a:t>
            </a: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Build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 a new system or new features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Process</a:t>
            </a:r>
            <a:r>
              <a:rPr lang="en-US" sz="2800" dirty="0" smtClean="0">
                <a:sym typeface="Wingdings" panose="05000000000000000000" pitchFamily="2" charset="2"/>
              </a:rPr>
              <a:t> understand computing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Model and simulate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47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6448"/>
            <a:ext cx="1194435" cy="379730"/>
          </a:xfrm>
          <a:custGeom>
            <a:avLst/>
            <a:gdLst/>
            <a:ahLst/>
            <a:cxnLst/>
            <a:rect l="l" t="t" r="r" b="b"/>
            <a:pathLst>
              <a:path w="1194435" h="379730">
                <a:moveTo>
                  <a:pt x="173" y="0"/>
                </a:moveTo>
                <a:lnTo>
                  <a:pt x="103" y="8381"/>
                </a:lnTo>
                <a:lnTo>
                  <a:pt x="0" y="376817"/>
                </a:lnTo>
                <a:lnTo>
                  <a:pt x="934466" y="379475"/>
                </a:lnTo>
                <a:lnTo>
                  <a:pt x="1009726" y="379475"/>
                </a:lnTo>
                <a:lnTo>
                  <a:pt x="1013206" y="375919"/>
                </a:lnTo>
                <a:lnTo>
                  <a:pt x="1014361" y="374650"/>
                </a:lnTo>
                <a:lnTo>
                  <a:pt x="1015784" y="373506"/>
                </a:lnTo>
                <a:lnTo>
                  <a:pt x="1188720" y="201040"/>
                </a:lnTo>
                <a:lnTo>
                  <a:pt x="1192706" y="195707"/>
                </a:lnTo>
                <a:lnTo>
                  <a:pt x="1194034" y="190373"/>
                </a:lnTo>
                <a:lnTo>
                  <a:pt x="1192706" y="185038"/>
                </a:lnTo>
                <a:lnTo>
                  <a:pt x="1188720" y="179704"/>
                </a:lnTo>
                <a:lnTo>
                  <a:pt x="1016939" y="8381"/>
                </a:lnTo>
                <a:lnTo>
                  <a:pt x="1013206" y="8381"/>
                </a:lnTo>
                <a:lnTo>
                  <a:pt x="1013206" y="4825"/>
                </a:lnTo>
                <a:lnTo>
                  <a:pt x="1009726" y="4825"/>
                </a:lnTo>
                <a:lnTo>
                  <a:pt x="1006119" y="1269"/>
                </a:lnTo>
                <a:lnTo>
                  <a:pt x="934466" y="1269"/>
                </a:lnTo>
                <a:lnTo>
                  <a:pt x="17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563" y="4212334"/>
            <a:ext cx="542543" cy="84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4684810"/>
            <a:ext cx="457200" cy="459105"/>
          </a:xfrm>
          <a:custGeom>
            <a:avLst/>
            <a:gdLst/>
            <a:ahLst/>
            <a:cxnLst/>
            <a:rect l="l" t="t" r="r" b="b"/>
            <a:pathLst>
              <a:path w="457200" h="459104">
                <a:moveTo>
                  <a:pt x="457198" y="0"/>
                </a:moveTo>
                <a:lnTo>
                  <a:pt x="0" y="458687"/>
                </a:lnTo>
                <a:lnTo>
                  <a:pt x="457198" y="458687"/>
                </a:lnTo>
                <a:lnTo>
                  <a:pt x="45719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07220" y="4882692"/>
            <a:ext cx="105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32177" y="439877"/>
            <a:ext cx="314960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A </a:t>
            </a:r>
            <a:r>
              <a:rPr spc="35" dirty="0"/>
              <a:t>14-step</a:t>
            </a:r>
            <a:r>
              <a:rPr spc="-245" dirty="0"/>
              <a:t> </a:t>
            </a:r>
            <a:r>
              <a:rPr spc="-10" dirty="0"/>
              <a:t>Process: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44904" y="1130484"/>
            <a:ext cx="2916555" cy="3637533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398145" indent="-386080">
              <a:lnSpc>
                <a:spcPct val="100000"/>
              </a:lnSpc>
              <a:spcBef>
                <a:spcPts val="464"/>
              </a:spcBef>
              <a:buClr>
                <a:srgbClr val="EF7E09"/>
              </a:buClr>
              <a:buSzPct val="90000"/>
              <a:buAutoNum type="arabicPeriod"/>
              <a:tabLst>
                <a:tab pos="398145" algn="l"/>
                <a:tab pos="398780" algn="l"/>
              </a:tabLst>
            </a:pPr>
            <a:r>
              <a:rPr sz="2000" spc="10" dirty="0">
                <a:latin typeface="Tahoma"/>
                <a:cs typeface="Tahoma"/>
              </a:rPr>
              <a:t>Choose </a:t>
            </a:r>
            <a:r>
              <a:rPr sz="2000" spc="-25" dirty="0" smtClean="0">
                <a:latin typeface="Tahoma"/>
                <a:cs typeface="Tahoma"/>
              </a:rPr>
              <a:t>a</a:t>
            </a:r>
            <a:r>
              <a:rPr lang="en-US" sz="2000" spc="-25" dirty="0" smtClean="0">
                <a:latin typeface="Tahoma"/>
                <a:cs typeface="Tahoma"/>
              </a:rPr>
              <a:t> </a:t>
            </a:r>
            <a:r>
              <a:rPr sz="2000" spc="-495" dirty="0" smtClean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problem</a:t>
            </a:r>
          </a:p>
          <a:p>
            <a:pPr marL="398145" indent="-386080">
              <a:lnSpc>
                <a:spcPct val="100000"/>
              </a:lnSpc>
              <a:spcBef>
                <a:spcPts val="360"/>
              </a:spcBef>
              <a:buClr>
                <a:srgbClr val="EF7E09"/>
              </a:buClr>
              <a:buSzPct val="90000"/>
              <a:buAutoNum type="arabicPeriod"/>
              <a:tabLst>
                <a:tab pos="398145" algn="l"/>
                <a:tab pos="398780" algn="l"/>
              </a:tabLst>
            </a:pPr>
            <a:r>
              <a:rPr sz="2000" spc="-5" dirty="0">
                <a:latin typeface="Tahoma"/>
                <a:cs typeface="Tahoma"/>
              </a:rPr>
              <a:t>Review</a:t>
            </a:r>
            <a:r>
              <a:rPr sz="2000" spc="-28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7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literature</a:t>
            </a:r>
            <a:endParaRPr sz="2000" dirty="0">
              <a:latin typeface="Tahoma"/>
              <a:cs typeface="Tahoma"/>
            </a:endParaRPr>
          </a:p>
          <a:p>
            <a:pPr marL="398145" indent="-386080">
              <a:lnSpc>
                <a:spcPct val="100000"/>
              </a:lnSpc>
              <a:spcBef>
                <a:spcPts val="360"/>
              </a:spcBef>
              <a:buClr>
                <a:srgbClr val="EF7E09"/>
              </a:buClr>
              <a:buSzPct val="90000"/>
              <a:buAutoNum type="arabicPeriod"/>
              <a:tabLst>
                <a:tab pos="398145" algn="l"/>
                <a:tab pos="398780" algn="l"/>
              </a:tabLst>
            </a:pPr>
            <a:r>
              <a:rPr sz="2000" dirty="0">
                <a:latin typeface="Tahoma"/>
                <a:cs typeface="Tahoma"/>
              </a:rPr>
              <a:t>Evaluate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7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literature</a:t>
            </a:r>
            <a:endParaRPr sz="2000" dirty="0">
              <a:latin typeface="Tahoma"/>
              <a:cs typeface="Tahoma"/>
            </a:endParaRPr>
          </a:p>
          <a:p>
            <a:pPr marL="398145" indent="-386080">
              <a:lnSpc>
                <a:spcPts val="2280"/>
              </a:lnSpc>
              <a:spcBef>
                <a:spcPts val="360"/>
              </a:spcBef>
              <a:buClr>
                <a:srgbClr val="EF7E09"/>
              </a:buClr>
              <a:buSzPct val="90000"/>
              <a:buAutoNum type="arabicPeriod"/>
              <a:tabLst>
                <a:tab pos="398145" algn="l"/>
                <a:tab pos="398780" algn="l"/>
              </a:tabLst>
            </a:pPr>
            <a:r>
              <a:rPr sz="2000" spc="45" dirty="0">
                <a:latin typeface="Tahoma"/>
                <a:cs typeface="Tahoma"/>
              </a:rPr>
              <a:t>Be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aware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of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all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ethical</a:t>
            </a:r>
            <a:endParaRPr sz="2000" dirty="0">
              <a:latin typeface="Tahoma"/>
              <a:cs typeface="Tahoma"/>
            </a:endParaRPr>
          </a:p>
          <a:p>
            <a:pPr marL="398145">
              <a:lnSpc>
                <a:spcPts val="2280"/>
              </a:lnSpc>
            </a:pPr>
            <a:r>
              <a:rPr sz="2000" spc="40" dirty="0">
                <a:latin typeface="Tahoma"/>
                <a:cs typeface="Tahoma"/>
              </a:rPr>
              <a:t>issues</a:t>
            </a:r>
            <a:endParaRPr sz="2000" dirty="0">
              <a:latin typeface="Tahoma"/>
              <a:cs typeface="Tahoma"/>
            </a:endParaRPr>
          </a:p>
          <a:p>
            <a:pPr marL="398145" marR="28575" indent="-386080">
              <a:lnSpc>
                <a:spcPts val="2160"/>
              </a:lnSpc>
              <a:spcBef>
                <a:spcPts val="635"/>
              </a:spcBef>
              <a:buClr>
                <a:srgbClr val="EF7E09"/>
              </a:buClr>
              <a:buSzPct val="90000"/>
              <a:buAutoNum type="arabicPeriod" startAt="5"/>
              <a:tabLst>
                <a:tab pos="398145" algn="l"/>
                <a:tab pos="398780" algn="l"/>
              </a:tabLst>
            </a:pPr>
            <a:r>
              <a:rPr sz="2000" spc="45" dirty="0">
                <a:latin typeface="Tahoma"/>
                <a:cs typeface="Tahoma"/>
              </a:rPr>
              <a:t>Be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aware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of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all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cultural  </a:t>
            </a:r>
            <a:r>
              <a:rPr sz="2000" spc="40" dirty="0">
                <a:latin typeface="Tahoma"/>
                <a:cs typeface="Tahoma"/>
              </a:rPr>
              <a:t>issues</a:t>
            </a:r>
            <a:endParaRPr sz="2000" dirty="0">
              <a:latin typeface="Tahoma"/>
              <a:cs typeface="Tahoma"/>
            </a:endParaRPr>
          </a:p>
          <a:p>
            <a:pPr marL="398145" indent="-386080">
              <a:lnSpc>
                <a:spcPts val="2280"/>
              </a:lnSpc>
              <a:spcBef>
                <a:spcPts val="325"/>
              </a:spcBef>
              <a:buClr>
                <a:srgbClr val="EF7E09"/>
              </a:buClr>
              <a:buSzPct val="90000"/>
              <a:buAutoNum type="arabicPeriod" startAt="5"/>
              <a:tabLst>
                <a:tab pos="398145" algn="l"/>
                <a:tab pos="398780" algn="l"/>
              </a:tabLst>
            </a:pPr>
            <a:r>
              <a:rPr sz="2000" spc="30" dirty="0">
                <a:latin typeface="Tahoma"/>
                <a:cs typeface="Tahoma"/>
              </a:rPr>
              <a:t>State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research</a:t>
            </a:r>
            <a:endParaRPr sz="2000" dirty="0">
              <a:latin typeface="Tahoma"/>
              <a:cs typeface="Tahoma"/>
            </a:endParaRPr>
          </a:p>
          <a:p>
            <a:pPr marL="398145">
              <a:lnSpc>
                <a:spcPts val="2280"/>
              </a:lnSpc>
            </a:pPr>
            <a:r>
              <a:rPr sz="2000" spc="15" dirty="0">
                <a:latin typeface="Tahoma"/>
                <a:cs typeface="Tahoma"/>
              </a:rPr>
              <a:t>question</a:t>
            </a:r>
            <a:r>
              <a:rPr sz="2000" spc="-27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or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hypothesis</a:t>
            </a:r>
            <a:endParaRPr sz="2000" dirty="0">
              <a:latin typeface="Tahoma"/>
              <a:cs typeface="Tahoma"/>
            </a:endParaRPr>
          </a:p>
          <a:p>
            <a:pPr marL="398145" indent="-386080">
              <a:lnSpc>
                <a:spcPts val="2280"/>
              </a:lnSpc>
              <a:spcBef>
                <a:spcPts val="360"/>
              </a:spcBef>
              <a:buClr>
                <a:srgbClr val="EF7E09"/>
              </a:buClr>
              <a:buSzPct val="90000"/>
              <a:buAutoNum type="arabicPeriod" startAt="7"/>
              <a:tabLst>
                <a:tab pos="398145" algn="l"/>
                <a:tab pos="398780" algn="l"/>
              </a:tabLst>
            </a:pPr>
            <a:r>
              <a:rPr sz="2000" spc="45" dirty="0">
                <a:latin typeface="Tahoma"/>
                <a:cs typeface="Tahoma"/>
              </a:rPr>
              <a:t>Select</a:t>
            </a:r>
            <a:r>
              <a:rPr sz="2000" spc="-51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 </a:t>
            </a:r>
            <a:r>
              <a:rPr sz="2000" spc="20" dirty="0">
                <a:latin typeface="Tahoma"/>
                <a:cs typeface="Tahoma"/>
              </a:rPr>
              <a:t>research</a:t>
            </a:r>
            <a:endParaRPr sz="2000" dirty="0">
              <a:latin typeface="Tahoma"/>
              <a:cs typeface="Tahoma"/>
            </a:endParaRPr>
          </a:p>
          <a:p>
            <a:pPr marL="398145">
              <a:lnSpc>
                <a:spcPts val="2280"/>
              </a:lnSpc>
            </a:pPr>
            <a:r>
              <a:rPr sz="2000" dirty="0">
                <a:latin typeface="Tahoma"/>
                <a:cs typeface="Tahoma"/>
              </a:rPr>
              <a:t>approach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17846" y="1175969"/>
            <a:ext cx="3081655" cy="12312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98145" marR="5080" indent="-386080">
              <a:lnSpc>
                <a:spcPct val="90100"/>
              </a:lnSpc>
              <a:spcBef>
                <a:spcPts val="340"/>
              </a:spcBef>
              <a:buClr>
                <a:srgbClr val="EF7E09"/>
              </a:buClr>
              <a:buSzPct val="90000"/>
              <a:buAutoNum type="arabicPeriod" startAt="8"/>
              <a:tabLst>
                <a:tab pos="398145" algn="l"/>
                <a:tab pos="398780" algn="l"/>
              </a:tabLst>
            </a:pPr>
            <a:r>
              <a:rPr sz="2000" spc="-5" dirty="0">
                <a:latin typeface="Tahoma"/>
                <a:cs typeface="Tahoma"/>
              </a:rPr>
              <a:t>Determine </a:t>
            </a:r>
            <a:r>
              <a:rPr sz="2000" spc="-25" dirty="0">
                <a:latin typeface="Tahoma"/>
                <a:cs typeface="Tahoma"/>
              </a:rPr>
              <a:t>how </a:t>
            </a:r>
            <a:r>
              <a:rPr sz="2000" spc="10" dirty="0">
                <a:latin typeface="Tahoma"/>
                <a:cs typeface="Tahoma"/>
              </a:rPr>
              <a:t>the  </a:t>
            </a:r>
            <a:r>
              <a:rPr sz="2000" dirty="0">
                <a:latin typeface="Tahoma"/>
                <a:cs typeface="Tahoma"/>
              </a:rPr>
              <a:t>variables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are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going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to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  measured</a:t>
            </a:r>
            <a:endParaRPr sz="2000">
              <a:latin typeface="Tahoma"/>
              <a:cs typeface="Tahoma"/>
            </a:endParaRPr>
          </a:p>
          <a:p>
            <a:pPr marL="398145" indent="-386080">
              <a:lnSpc>
                <a:spcPct val="100000"/>
              </a:lnSpc>
              <a:spcBef>
                <a:spcPts val="365"/>
              </a:spcBef>
              <a:buClr>
                <a:srgbClr val="EF7E09"/>
              </a:buClr>
              <a:buSzPct val="90000"/>
              <a:buAutoNum type="arabicPeriod" startAt="8"/>
              <a:tabLst>
                <a:tab pos="398145" algn="l"/>
                <a:tab pos="398780" algn="l"/>
              </a:tabLst>
            </a:pPr>
            <a:r>
              <a:rPr sz="2000" spc="45" dirty="0">
                <a:latin typeface="Tahoma"/>
                <a:cs typeface="Tahoma"/>
              </a:rPr>
              <a:t>Select</a:t>
            </a:r>
            <a:r>
              <a:rPr sz="2000" spc="-46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 </a:t>
            </a:r>
            <a:r>
              <a:rPr sz="2000" dirty="0">
                <a:latin typeface="Tahoma"/>
                <a:cs typeface="Tahoma"/>
              </a:rPr>
              <a:t>sample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17846" y="2426589"/>
            <a:ext cx="3185160" cy="22821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98145" marR="215265" indent="-386080">
              <a:lnSpc>
                <a:spcPts val="2160"/>
              </a:lnSpc>
              <a:spcBef>
                <a:spcPts val="375"/>
              </a:spcBef>
              <a:buClr>
                <a:srgbClr val="EF7E09"/>
              </a:buClr>
              <a:buSzPct val="90000"/>
              <a:buAutoNum type="arabicPeriod" startAt="10"/>
              <a:tabLst>
                <a:tab pos="398780" algn="l"/>
              </a:tabLst>
            </a:pPr>
            <a:r>
              <a:rPr sz="2000" spc="45" dirty="0">
                <a:latin typeface="Tahoma"/>
                <a:cs typeface="Tahoma"/>
              </a:rPr>
              <a:t>Select</a:t>
            </a:r>
            <a:r>
              <a:rPr sz="2000" spc="-28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data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collection  </a:t>
            </a:r>
            <a:r>
              <a:rPr sz="2000" dirty="0">
                <a:latin typeface="Tahoma"/>
                <a:cs typeface="Tahoma"/>
              </a:rPr>
              <a:t>method</a:t>
            </a:r>
            <a:endParaRPr sz="2000">
              <a:latin typeface="Tahoma"/>
              <a:cs typeface="Tahoma"/>
            </a:endParaRPr>
          </a:p>
          <a:p>
            <a:pPr marL="398145" indent="-386080">
              <a:lnSpc>
                <a:spcPct val="100000"/>
              </a:lnSpc>
              <a:spcBef>
                <a:spcPts val="325"/>
              </a:spcBef>
              <a:buClr>
                <a:srgbClr val="EF7E09"/>
              </a:buClr>
              <a:buSzPct val="90000"/>
              <a:buAutoNum type="arabicPeriod" startAt="10"/>
              <a:tabLst>
                <a:tab pos="398145" algn="l"/>
                <a:tab pos="398780" algn="l"/>
              </a:tabLst>
            </a:pPr>
            <a:r>
              <a:rPr sz="2000" spc="30" dirty="0">
                <a:latin typeface="Tahoma"/>
                <a:cs typeface="Tahoma"/>
              </a:rPr>
              <a:t>Collect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and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code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data</a:t>
            </a:r>
            <a:endParaRPr sz="2000">
              <a:latin typeface="Tahoma"/>
              <a:cs typeface="Tahoma"/>
            </a:endParaRPr>
          </a:p>
          <a:p>
            <a:pPr marL="398145" indent="-386080">
              <a:lnSpc>
                <a:spcPts val="2280"/>
              </a:lnSpc>
              <a:spcBef>
                <a:spcPts val="365"/>
              </a:spcBef>
              <a:buClr>
                <a:srgbClr val="EF7E09"/>
              </a:buClr>
              <a:buSzPct val="90000"/>
              <a:buAutoNum type="arabicPeriod" startAt="10"/>
              <a:tabLst>
                <a:tab pos="398780" algn="l"/>
              </a:tabLst>
            </a:pPr>
            <a:r>
              <a:rPr sz="2000" spc="-20" dirty="0">
                <a:latin typeface="Tahoma"/>
                <a:cs typeface="Tahoma"/>
              </a:rPr>
              <a:t>Analyze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and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interpret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  <a:p>
            <a:pPr marL="398145">
              <a:lnSpc>
                <a:spcPts val="2280"/>
              </a:lnSpc>
            </a:pPr>
            <a:r>
              <a:rPr sz="2000" spc="-5" dirty="0">
                <a:latin typeface="Tahoma"/>
                <a:cs typeface="Tahoma"/>
              </a:rPr>
              <a:t>data</a:t>
            </a:r>
            <a:endParaRPr sz="2000">
              <a:latin typeface="Tahoma"/>
              <a:cs typeface="Tahoma"/>
            </a:endParaRPr>
          </a:p>
          <a:p>
            <a:pPr marL="398145" indent="-386080">
              <a:lnSpc>
                <a:spcPct val="100000"/>
              </a:lnSpc>
              <a:spcBef>
                <a:spcPts val="359"/>
              </a:spcBef>
              <a:buClr>
                <a:srgbClr val="EF7E09"/>
              </a:buClr>
              <a:buSzPct val="90000"/>
              <a:buAutoNum type="arabicPeriod" startAt="13"/>
              <a:tabLst>
                <a:tab pos="398780" algn="l"/>
              </a:tabLst>
            </a:pPr>
            <a:r>
              <a:rPr sz="2000" spc="20" dirty="0">
                <a:latin typeface="Tahoma"/>
                <a:cs typeface="Tahoma"/>
              </a:rPr>
              <a:t>Write</a:t>
            </a:r>
            <a:r>
              <a:rPr sz="2000" spc="-27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report</a:t>
            </a:r>
            <a:endParaRPr sz="2000">
              <a:latin typeface="Tahoma"/>
              <a:cs typeface="Tahoma"/>
            </a:endParaRPr>
          </a:p>
          <a:p>
            <a:pPr marL="398145" indent="-386080">
              <a:lnSpc>
                <a:spcPct val="100000"/>
              </a:lnSpc>
              <a:spcBef>
                <a:spcPts val="355"/>
              </a:spcBef>
              <a:buClr>
                <a:srgbClr val="EF7E09"/>
              </a:buClr>
              <a:buSzPct val="90000"/>
              <a:buAutoNum type="arabicPeriod" startAt="13"/>
              <a:tabLst>
                <a:tab pos="398780" algn="l"/>
              </a:tabLst>
            </a:pPr>
            <a:r>
              <a:rPr sz="2000" spc="10" dirty="0">
                <a:latin typeface="Tahoma"/>
                <a:cs typeface="Tahoma"/>
              </a:rPr>
              <a:t>Disseminate</a:t>
            </a:r>
            <a:r>
              <a:rPr sz="2000" spc="-26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report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3494" y="4925364"/>
            <a:ext cx="566293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solidFill>
                  <a:srgbClr val="4EA4D7"/>
                </a:solidFill>
                <a:latin typeface="Arial"/>
                <a:cs typeface="Arial"/>
              </a:rPr>
              <a:t>See more :</a:t>
            </a:r>
            <a:r>
              <a:rPr sz="1100" i="1" spc="65" dirty="0">
                <a:solidFill>
                  <a:srgbClr val="4EA4D7"/>
                </a:solidFill>
                <a:latin typeface="Arial"/>
                <a:cs typeface="Arial"/>
              </a:rPr>
              <a:t> </a:t>
            </a:r>
            <a:r>
              <a:rPr sz="1100" i="1" spc="-5" dirty="0">
                <a:solidFill>
                  <a:srgbClr val="4EA4D7"/>
                </a:solidFill>
                <a:latin typeface="Arial"/>
                <a:cs typeface="Arial"/>
                <a:hlinkClick r:id="rId3"/>
              </a:rPr>
              <a:t>http://www.humankinetics.com/excerpts/excerpts/steps-of-the-research-process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6448"/>
            <a:ext cx="1194435" cy="379730"/>
          </a:xfrm>
          <a:custGeom>
            <a:avLst/>
            <a:gdLst/>
            <a:ahLst/>
            <a:cxnLst/>
            <a:rect l="l" t="t" r="r" b="b"/>
            <a:pathLst>
              <a:path w="1194435" h="379730">
                <a:moveTo>
                  <a:pt x="173" y="0"/>
                </a:moveTo>
                <a:lnTo>
                  <a:pt x="103" y="8381"/>
                </a:lnTo>
                <a:lnTo>
                  <a:pt x="0" y="376817"/>
                </a:lnTo>
                <a:lnTo>
                  <a:pt x="934466" y="379475"/>
                </a:lnTo>
                <a:lnTo>
                  <a:pt x="1009726" y="379475"/>
                </a:lnTo>
                <a:lnTo>
                  <a:pt x="1013206" y="375919"/>
                </a:lnTo>
                <a:lnTo>
                  <a:pt x="1014361" y="374650"/>
                </a:lnTo>
                <a:lnTo>
                  <a:pt x="1015784" y="373506"/>
                </a:lnTo>
                <a:lnTo>
                  <a:pt x="1188720" y="201040"/>
                </a:lnTo>
                <a:lnTo>
                  <a:pt x="1192706" y="195707"/>
                </a:lnTo>
                <a:lnTo>
                  <a:pt x="1194034" y="190373"/>
                </a:lnTo>
                <a:lnTo>
                  <a:pt x="1192706" y="185038"/>
                </a:lnTo>
                <a:lnTo>
                  <a:pt x="1188720" y="179704"/>
                </a:lnTo>
                <a:lnTo>
                  <a:pt x="1016939" y="8381"/>
                </a:lnTo>
                <a:lnTo>
                  <a:pt x="1013206" y="8381"/>
                </a:lnTo>
                <a:lnTo>
                  <a:pt x="1013206" y="4825"/>
                </a:lnTo>
                <a:lnTo>
                  <a:pt x="1009726" y="4825"/>
                </a:lnTo>
                <a:lnTo>
                  <a:pt x="1006119" y="1269"/>
                </a:lnTo>
                <a:lnTo>
                  <a:pt x="934466" y="1269"/>
                </a:lnTo>
                <a:lnTo>
                  <a:pt x="17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563" y="4212334"/>
            <a:ext cx="542543" cy="84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4684810"/>
            <a:ext cx="457200" cy="459105"/>
          </a:xfrm>
          <a:custGeom>
            <a:avLst/>
            <a:gdLst/>
            <a:ahLst/>
            <a:cxnLst/>
            <a:rect l="l" t="t" r="r" b="b"/>
            <a:pathLst>
              <a:path w="457200" h="459104">
                <a:moveTo>
                  <a:pt x="457198" y="0"/>
                </a:moveTo>
                <a:lnTo>
                  <a:pt x="0" y="458687"/>
                </a:lnTo>
                <a:lnTo>
                  <a:pt x="457198" y="458687"/>
                </a:lnTo>
                <a:lnTo>
                  <a:pt x="45719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0019" y="245248"/>
            <a:ext cx="510159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24405" algn="l"/>
              </a:tabLst>
            </a:pPr>
            <a:r>
              <a:rPr sz="3200" spc="60" dirty="0"/>
              <a:t>Qualitative	</a:t>
            </a:r>
            <a:r>
              <a:rPr sz="3200" spc="-75" dirty="0"/>
              <a:t>vs.</a:t>
            </a:r>
            <a:r>
              <a:rPr sz="3200" spc="-160" dirty="0"/>
              <a:t> </a:t>
            </a:r>
            <a:r>
              <a:rPr sz="3200" spc="65" dirty="0" smtClean="0"/>
              <a:t>Quantitative</a:t>
            </a:r>
            <a:r>
              <a:rPr lang="en-US" sz="3200" spc="65" dirty="0" smtClean="0"/>
              <a:t> research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1704213" y="1535429"/>
            <a:ext cx="2775585" cy="247459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marR="499109" indent="-343535" algn="just">
              <a:lnSpc>
                <a:spcPct val="79200"/>
              </a:lnSpc>
              <a:spcBef>
                <a:spcPts val="550"/>
              </a:spcBef>
            </a:pPr>
            <a:r>
              <a:rPr sz="1800" spc="509" dirty="0">
                <a:solidFill>
                  <a:srgbClr val="EF7E09"/>
                </a:solidFill>
                <a:latin typeface="Lucida Sans Unicode"/>
                <a:cs typeface="Lucida Sans Unicode"/>
              </a:rPr>
              <a:t>▸</a:t>
            </a:r>
            <a:r>
              <a:rPr sz="1800" spc="75" dirty="0">
                <a:solidFill>
                  <a:srgbClr val="EF7E09"/>
                </a:solidFill>
                <a:latin typeface="Lucida Sans Unicode"/>
                <a:cs typeface="Lucida Sans Unicode"/>
              </a:rPr>
              <a:t> </a:t>
            </a:r>
            <a:r>
              <a:rPr sz="1600" spc="-15" dirty="0">
                <a:latin typeface="Tahoma"/>
                <a:cs typeface="Tahoma"/>
              </a:rPr>
              <a:t>The </a:t>
            </a:r>
            <a:r>
              <a:rPr sz="1600" spc="-5" dirty="0">
                <a:latin typeface="Tahoma"/>
                <a:cs typeface="Tahoma"/>
              </a:rPr>
              <a:t>aim </a:t>
            </a:r>
            <a:r>
              <a:rPr sz="1600" spc="20" dirty="0">
                <a:latin typeface="Tahoma"/>
                <a:cs typeface="Tahoma"/>
              </a:rPr>
              <a:t>of </a:t>
            </a:r>
            <a:r>
              <a:rPr sz="1600" dirty="0">
                <a:latin typeface="Tahoma"/>
                <a:cs typeface="Tahoma"/>
              </a:rPr>
              <a:t>qualitative  analysis</a:t>
            </a:r>
            <a:r>
              <a:rPr sz="1600" spc="-190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is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a</a:t>
            </a:r>
            <a:r>
              <a:rPr sz="1600" spc="-20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complete  </a:t>
            </a:r>
            <a:r>
              <a:rPr sz="1600" spc="5" dirty="0">
                <a:latin typeface="Tahoma"/>
                <a:cs typeface="Tahoma"/>
              </a:rPr>
              <a:t>detailed</a:t>
            </a:r>
            <a:r>
              <a:rPr sz="1600" spc="-204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description.</a:t>
            </a:r>
            <a:endParaRPr sz="1600">
              <a:latin typeface="Tahoma"/>
              <a:cs typeface="Tahoma"/>
            </a:endParaRPr>
          </a:p>
          <a:p>
            <a:pPr marL="355600" marR="61594" indent="-343535">
              <a:lnSpc>
                <a:spcPct val="78400"/>
              </a:lnSpc>
              <a:spcBef>
                <a:spcPts val="480"/>
              </a:spcBef>
              <a:tabLst>
                <a:tab pos="355600" algn="l"/>
              </a:tabLst>
            </a:pPr>
            <a:r>
              <a:rPr sz="1800" spc="509" dirty="0">
                <a:solidFill>
                  <a:srgbClr val="EF7E09"/>
                </a:solidFill>
                <a:latin typeface="Lucida Sans Unicode"/>
                <a:cs typeface="Lucida Sans Unicode"/>
              </a:rPr>
              <a:t>▸	</a:t>
            </a:r>
            <a:r>
              <a:rPr sz="1600" spc="-15" dirty="0">
                <a:latin typeface="Tahoma"/>
                <a:cs typeface="Tahoma"/>
              </a:rPr>
              <a:t>The</a:t>
            </a:r>
            <a:r>
              <a:rPr sz="1600" spc="-19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design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emerges</a:t>
            </a:r>
            <a:r>
              <a:rPr sz="1600" spc="-17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as</a:t>
            </a:r>
            <a:r>
              <a:rPr sz="1600" spc="-19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the  </a:t>
            </a:r>
            <a:r>
              <a:rPr sz="1600" spc="-5" dirty="0">
                <a:latin typeface="Tahoma"/>
                <a:cs typeface="Tahoma"/>
              </a:rPr>
              <a:t>study</a:t>
            </a:r>
            <a:r>
              <a:rPr sz="1600" spc="-1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unfolds</a:t>
            </a:r>
            <a:endParaRPr sz="1600">
              <a:latin typeface="Tahoma"/>
              <a:cs typeface="Tahoma"/>
            </a:endParaRPr>
          </a:p>
          <a:p>
            <a:pPr marL="355600" marR="438784" indent="-343535">
              <a:lnSpc>
                <a:spcPct val="78400"/>
              </a:lnSpc>
              <a:spcBef>
                <a:spcPts val="484"/>
              </a:spcBef>
              <a:tabLst>
                <a:tab pos="355600" algn="l"/>
              </a:tabLst>
            </a:pPr>
            <a:r>
              <a:rPr sz="1800" spc="509" dirty="0">
                <a:solidFill>
                  <a:srgbClr val="EF7E09"/>
                </a:solidFill>
                <a:latin typeface="Lucida Sans Unicode"/>
                <a:cs typeface="Lucida Sans Unicode"/>
              </a:rPr>
              <a:t>▸	</a:t>
            </a:r>
            <a:r>
              <a:rPr sz="1600" spc="5" dirty="0">
                <a:latin typeface="Tahoma"/>
                <a:cs typeface="Tahoma"/>
              </a:rPr>
              <a:t>Researcher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is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the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data  gathering</a:t>
            </a:r>
            <a:r>
              <a:rPr sz="1600" spc="-18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instrument.</a:t>
            </a:r>
            <a:endParaRPr sz="1600">
              <a:latin typeface="Tahoma"/>
              <a:cs typeface="Tahoma"/>
            </a:endParaRPr>
          </a:p>
          <a:p>
            <a:pPr marL="355600" marR="5080" indent="-343535">
              <a:lnSpc>
                <a:spcPct val="79500"/>
              </a:lnSpc>
              <a:spcBef>
                <a:spcPts val="459"/>
              </a:spcBef>
              <a:tabLst>
                <a:tab pos="355600" algn="l"/>
              </a:tabLst>
            </a:pPr>
            <a:r>
              <a:rPr sz="1800" spc="509" dirty="0">
                <a:solidFill>
                  <a:srgbClr val="EF7E09"/>
                </a:solidFill>
                <a:latin typeface="Lucida Sans Unicode"/>
                <a:cs typeface="Lucida Sans Unicode"/>
              </a:rPr>
              <a:t>▸	</a:t>
            </a:r>
            <a:r>
              <a:rPr sz="1600" spc="-30" dirty="0">
                <a:latin typeface="Tahoma"/>
                <a:cs typeface="Tahoma"/>
              </a:rPr>
              <a:t>Data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is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in</a:t>
            </a:r>
            <a:r>
              <a:rPr sz="1600" spc="-19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the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form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of</a:t>
            </a:r>
            <a:r>
              <a:rPr sz="1600" spc="-17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words  </a:t>
            </a:r>
            <a:r>
              <a:rPr sz="1600" spc="-30" dirty="0">
                <a:latin typeface="Tahoma"/>
                <a:cs typeface="Tahoma"/>
              </a:rPr>
              <a:t>(interviews), </a:t>
            </a:r>
            <a:r>
              <a:rPr sz="1600" spc="20" dirty="0">
                <a:latin typeface="Tahoma"/>
                <a:cs typeface="Tahoma"/>
              </a:rPr>
              <a:t>pictures  </a:t>
            </a:r>
            <a:r>
              <a:rPr sz="1600" spc="-45" dirty="0">
                <a:latin typeface="Tahoma"/>
                <a:cs typeface="Tahoma"/>
              </a:rPr>
              <a:t>(videos), </a:t>
            </a:r>
            <a:r>
              <a:rPr sz="1600" spc="-5" dirty="0">
                <a:latin typeface="Tahoma"/>
                <a:cs typeface="Tahoma"/>
              </a:rPr>
              <a:t>or </a:t>
            </a:r>
            <a:r>
              <a:rPr sz="1600" spc="15" dirty="0">
                <a:latin typeface="Tahoma"/>
                <a:cs typeface="Tahoma"/>
              </a:rPr>
              <a:t>objects  </a:t>
            </a:r>
            <a:r>
              <a:rPr sz="1600" spc="-15" dirty="0">
                <a:latin typeface="Tahoma"/>
                <a:cs typeface="Tahoma"/>
              </a:rPr>
              <a:t>(artifacts).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7494" y="4207255"/>
            <a:ext cx="2252980" cy="464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sz="1600" spc="15" dirty="0">
                <a:latin typeface="Tahoma"/>
                <a:cs typeface="Tahoma"/>
              </a:rPr>
              <a:t>time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consuming,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and</a:t>
            </a:r>
            <a:r>
              <a:rPr sz="1600" spc="-204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less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730"/>
              </a:lnSpc>
            </a:pPr>
            <a:r>
              <a:rPr sz="1600" spc="-10" dirty="0">
                <a:latin typeface="Tahoma"/>
                <a:cs typeface="Tahoma"/>
              </a:rPr>
              <a:t>able</a:t>
            </a:r>
            <a:r>
              <a:rPr sz="1600" spc="-195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to</a:t>
            </a:r>
            <a:r>
              <a:rPr sz="1600" spc="-17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be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generalized.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89454" y="1229106"/>
            <a:ext cx="4542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83255" algn="l"/>
              </a:tabLst>
            </a:pPr>
            <a:r>
              <a:rPr sz="2000" spc="-15" dirty="0">
                <a:solidFill>
                  <a:srgbClr val="4EA4D7"/>
                </a:solidFill>
                <a:latin typeface="Tahoma"/>
                <a:cs typeface="Tahoma"/>
              </a:rPr>
              <a:t>Qualitative	</a:t>
            </a:r>
            <a:r>
              <a:rPr sz="3000" spc="-22" baseline="1388" dirty="0">
                <a:solidFill>
                  <a:srgbClr val="4EA4D7"/>
                </a:solidFill>
                <a:latin typeface="Tahoma"/>
                <a:cs typeface="Tahoma"/>
              </a:rPr>
              <a:t>Quantitative</a:t>
            </a:r>
            <a:endParaRPr sz="3000" baseline="1388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4213" y="3986580"/>
            <a:ext cx="3137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800" spc="509" dirty="0">
                <a:solidFill>
                  <a:srgbClr val="EF7E09"/>
                </a:solidFill>
                <a:latin typeface="Lucida Sans Unicode"/>
                <a:cs typeface="Lucida Sans Unicode"/>
              </a:rPr>
              <a:t>▸	</a:t>
            </a:r>
            <a:r>
              <a:rPr sz="1600" spc="-15" dirty="0">
                <a:latin typeface="Tahoma"/>
                <a:cs typeface="Tahoma"/>
              </a:rPr>
              <a:t>Qualitative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data</a:t>
            </a:r>
            <a:r>
              <a:rPr sz="1600" spc="-185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is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more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rich,</a:t>
            </a:r>
            <a:r>
              <a:rPr sz="1600" spc="100" dirty="0">
                <a:latin typeface="Tahoma"/>
                <a:cs typeface="Tahoma"/>
              </a:rPr>
              <a:t> </a:t>
            </a:r>
            <a:r>
              <a:rPr sz="2700" spc="765" baseline="1543" dirty="0">
                <a:solidFill>
                  <a:srgbClr val="EF7E09"/>
                </a:solidFill>
                <a:latin typeface="Lucida Sans Unicode"/>
                <a:cs typeface="Lucida Sans Unicode"/>
              </a:rPr>
              <a:t>▸</a:t>
            </a:r>
            <a:endParaRPr sz="2700" baseline="1543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25085" y="1529283"/>
            <a:ext cx="3543300" cy="313690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marR="5080" indent="-342900">
              <a:lnSpc>
                <a:spcPct val="79500"/>
              </a:lnSpc>
              <a:spcBef>
                <a:spcPts val="545"/>
              </a:spcBef>
              <a:tabLst>
                <a:tab pos="354965" algn="l"/>
              </a:tabLst>
            </a:pPr>
            <a:r>
              <a:rPr sz="1800" spc="509" dirty="0">
                <a:solidFill>
                  <a:srgbClr val="EF7E09"/>
                </a:solidFill>
                <a:latin typeface="Lucida Sans Unicode"/>
                <a:cs typeface="Lucida Sans Unicode"/>
              </a:rPr>
              <a:t>▸	</a:t>
            </a:r>
            <a:r>
              <a:rPr sz="1600" spc="-114" dirty="0">
                <a:latin typeface="Tahoma"/>
                <a:cs typeface="Tahoma"/>
              </a:rPr>
              <a:t>In </a:t>
            </a:r>
            <a:r>
              <a:rPr sz="1600" dirty="0">
                <a:latin typeface="Tahoma"/>
                <a:cs typeface="Tahoma"/>
              </a:rPr>
              <a:t>quantitative </a:t>
            </a:r>
            <a:r>
              <a:rPr sz="1600" spc="10" dirty="0">
                <a:latin typeface="Tahoma"/>
                <a:cs typeface="Tahoma"/>
              </a:rPr>
              <a:t>research </a:t>
            </a:r>
            <a:r>
              <a:rPr sz="1600" spc="-15" dirty="0">
                <a:latin typeface="Tahoma"/>
                <a:cs typeface="Tahoma"/>
              </a:rPr>
              <a:t>we </a:t>
            </a:r>
            <a:r>
              <a:rPr sz="1600" spc="25" dirty="0">
                <a:latin typeface="Tahoma"/>
                <a:cs typeface="Tahoma"/>
              </a:rPr>
              <a:t>classify  </a:t>
            </a:r>
            <a:r>
              <a:rPr sz="1600" dirty="0">
                <a:latin typeface="Tahoma"/>
                <a:cs typeface="Tahoma"/>
              </a:rPr>
              <a:t>features,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count</a:t>
            </a:r>
            <a:r>
              <a:rPr sz="1600" spc="-14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them,</a:t>
            </a:r>
            <a:r>
              <a:rPr sz="1600" spc="-17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and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construct  </a:t>
            </a:r>
            <a:r>
              <a:rPr sz="1600" spc="30" dirty="0">
                <a:latin typeface="Tahoma"/>
                <a:cs typeface="Tahoma"/>
              </a:rPr>
              <a:t>statistical </a:t>
            </a:r>
            <a:r>
              <a:rPr sz="1600" dirty="0">
                <a:latin typeface="Tahoma"/>
                <a:cs typeface="Tahoma"/>
              </a:rPr>
              <a:t>models in </a:t>
            </a:r>
            <a:r>
              <a:rPr sz="1600" spc="-30" dirty="0">
                <a:latin typeface="Tahoma"/>
                <a:cs typeface="Tahoma"/>
              </a:rPr>
              <a:t>an </a:t>
            </a:r>
            <a:r>
              <a:rPr sz="1600" spc="10" dirty="0">
                <a:latin typeface="Tahoma"/>
                <a:cs typeface="Tahoma"/>
              </a:rPr>
              <a:t>attempt </a:t>
            </a:r>
            <a:r>
              <a:rPr sz="1600" spc="20" dirty="0">
                <a:latin typeface="Tahoma"/>
                <a:cs typeface="Tahoma"/>
              </a:rPr>
              <a:t>to  </a:t>
            </a:r>
            <a:r>
              <a:rPr sz="1600" spc="-10" dirty="0">
                <a:latin typeface="Tahoma"/>
                <a:cs typeface="Tahoma"/>
              </a:rPr>
              <a:t>explain</a:t>
            </a:r>
            <a:r>
              <a:rPr sz="1600" spc="-17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what</a:t>
            </a:r>
            <a:r>
              <a:rPr sz="1600" spc="-185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is</a:t>
            </a:r>
            <a:r>
              <a:rPr sz="1600" spc="-16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observed.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950"/>
              </a:lnSpc>
              <a:spcBef>
                <a:spcPts val="15"/>
              </a:spcBef>
              <a:tabLst>
                <a:tab pos="354965" algn="l"/>
              </a:tabLst>
            </a:pPr>
            <a:r>
              <a:rPr sz="1800" spc="509" dirty="0">
                <a:solidFill>
                  <a:srgbClr val="EF7E09"/>
                </a:solidFill>
                <a:latin typeface="Lucida Sans Unicode"/>
                <a:cs typeface="Lucida Sans Unicode"/>
              </a:rPr>
              <a:t>▸	</a:t>
            </a:r>
            <a:r>
              <a:rPr sz="1600" spc="5" dirty="0">
                <a:latin typeface="Tahoma"/>
                <a:cs typeface="Tahoma"/>
              </a:rPr>
              <a:t>All</a:t>
            </a:r>
            <a:r>
              <a:rPr sz="1600" spc="-200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aspects</a:t>
            </a:r>
            <a:r>
              <a:rPr sz="1600" spc="-15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of</a:t>
            </a:r>
            <a:r>
              <a:rPr sz="1600" spc="-165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the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study</a:t>
            </a:r>
            <a:r>
              <a:rPr sz="1600" spc="-1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are</a:t>
            </a:r>
            <a:r>
              <a:rPr sz="1600" spc="-19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carefully</a:t>
            </a:r>
            <a:endParaRPr sz="1600">
              <a:latin typeface="Tahoma"/>
              <a:cs typeface="Tahoma"/>
            </a:endParaRPr>
          </a:p>
          <a:p>
            <a:pPr marL="355600">
              <a:lnSpc>
                <a:spcPts val="1710"/>
              </a:lnSpc>
            </a:pPr>
            <a:r>
              <a:rPr sz="1600" dirty="0">
                <a:latin typeface="Tahoma"/>
                <a:cs typeface="Tahoma"/>
              </a:rPr>
              <a:t>designed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before</a:t>
            </a:r>
            <a:r>
              <a:rPr sz="1600" spc="-1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is</a:t>
            </a:r>
            <a:r>
              <a:rPr sz="1600" spc="-17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collected.</a:t>
            </a:r>
            <a:endParaRPr sz="1600">
              <a:latin typeface="Tahoma"/>
              <a:cs typeface="Tahoma"/>
            </a:endParaRPr>
          </a:p>
          <a:p>
            <a:pPr marL="355600" marR="303530" indent="-342900">
              <a:lnSpc>
                <a:spcPct val="79200"/>
              </a:lnSpc>
              <a:spcBef>
                <a:spcPts val="470"/>
              </a:spcBef>
              <a:tabLst>
                <a:tab pos="354965" algn="l"/>
              </a:tabLst>
            </a:pPr>
            <a:r>
              <a:rPr sz="1800" spc="509" dirty="0">
                <a:solidFill>
                  <a:srgbClr val="EF7E09"/>
                </a:solidFill>
                <a:latin typeface="Lucida Sans Unicode"/>
                <a:cs typeface="Lucida Sans Unicode"/>
              </a:rPr>
              <a:t>▸	</a:t>
            </a:r>
            <a:r>
              <a:rPr sz="1600" spc="5" dirty="0">
                <a:latin typeface="Tahoma"/>
                <a:cs typeface="Tahoma"/>
              </a:rPr>
              <a:t>Researcher </a:t>
            </a:r>
            <a:r>
              <a:rPr sz="1600" spc="15" dirty="0">
                <a:latin typeface="Tahoma"/>
                <a:cs typeface="Tahoma"/>
              </a:rPr>
              <a:t>uses tools  </a:t>
            </a:r>
            <a:r>
              <a:rPr sz="1600" spc="-10" dirty="0">
                <a:latin typeface="Tahoma"/>
                <a:cs typeface="Tahoma"/>
              </a:rPr>
              <a:t>(questionnaires </a:t>
            </a:r>
            <a:r>
              <a:rPr sz="1600" spc="-5" dirty="0">
                <a:latin typeface="Tahoma"/>
                <a:cs typeface="Tahoma"/>
              </a:rPr>
              <a:t>or </a:t>
            </a:r>
            <a:r>
              <a:rPr sz="1600" spc="-25" dirty="0">
                <a:latin typeface="Tahoma"/>
                <a:cs typeface="Tahoma"/>
              </a:rPr>
              <a:t>equipment)</a:t>
            </a:r>
            <a:r>
              <a:rPr sz="1600" spc="-375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to  </a:t>
            </a:r>
            <a:r>
              <a:rPr sz="1600" spc="30" dirty="0">
                <a:latin typeface="Tahoma"/>
                <a:cs typeface="Tahoma"/>
              </a:rPr>
              <a:t>collect</a:t>
            </a:r>
            <a:r>
              <a:rPr sz="1600" spc="-16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data.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950"/>
              </a:lnSpc>
              <a:spcBef>
                <a:spcPts val="15"/>
              </a:spcBef>
              <a:tabLst>
                <a:tab pos="354965" algn="l"/>
              </a:tabLst>
            </a:pPr>
            <a:r>
              <a:rPr sz="1800" spc="509" dirty="0">
                <a:solidFill>
                  <a:srgbClr val="EF7E09"/>
                </a:solidFill>
                <a:latin typeface="Lucida Sans Unicode"/>
                <a:cs typeface="Lucida Sans Unicode"/>
              </a:rPr>
              <a:t>▸	</a:t>
            </a:r>
            <a:r>
              <a:rPr sz="1600" spc="-30" dirty="0">
                <a:latin typeface="Tahoma"/>
                <a:cs typeface="Tahoma"/>
              </a:rPr>
              <a:t>Data</a:t>
            </a:r>
            <a:r>
              <a:rPr sz="1600" spc="-170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is</a:t>
            </a:r>
            <a:r>
              <a:rPr sz="1600" spc="-16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in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the</a:t>
            </a:r>
            <a:r>
              <a:rPr sz="1600" spc="-165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form</a:t>
            </a:r>
            <a:r>
              <a:rPr sz="1600" spc="-15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of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numbers</a:t>
            </a:r>
            <a:r>
              <a:rPr sz="1600" spc="-145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and</a:t>
            </a:r>
            <a:endParaRPr sz="1600">
              <a:latin typeface="Tahoma"/>
              <a:cs typeface="Tahoma"/>
            </a:endParaRPr>
          </a:p>
          <a:p>
            <a:pPr marL="355600">
              <a:lnSpc>
                <a:spcPts val="1710"/>
              </a:lnSpc>
            </a:pPr>
            <a:r>
              <a:rPr sz="1600" spc="35" dirty="0">
                <a:latin typeface="Tahoma"/>
                <a:cs typeface="Tahoma"/>
              </a:rPr>
              <a:t>statistics.</a:t>
            </a:r>
            <a:endParaRPr sz="1600">
              <a:latin typeface="Tahoma"/>
              <a:cs typeface="Tahoma"/>
            </a:endParaRPr>
          </a:p>
          <a:p>
            <a:pPr marL="355600" marR="129539">
              <a:lnSpc>
                <a:spcPts val="1540"/>
              </a:lnSpc>
              <a:spcBef>
                <a:spcPts val="585"/>
              </a:spcBef>
            </a:pPr>
            <a:r>
              <a:rPr sz="1600" spc="-15" dirty="0">
                <a:latin typeface="Tahoma"/>
                <a:cs typeface="Tahoma"/>
              </a:rPr>
              <a:t>Quantitative</a:t>
            </a:r>
            <a:r>
              <a:rPr sz="1600" spc="-1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data</a:t>
            </a:r>
            <a:r>
              <a:rPr sz="1600" spc="-165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is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more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efficient,  </a:t>
            </a:r>
            <a:r>
              <a:rPr sz="1600" spc="-10" dirty="0">
                <a:latin typeface="Tahoma"/>
                <a:cs typeface="Tahoma"/>
              </a:rPr>
              <a:t>able </a:t>
            </a:r>
            <a:r>
              <a:rPr sz="1600" spc="20" dirty="0">
                <a:latin typeface="Tahoma"/>
                <a:cs typeface="Tahoma"/>
              </a:rPr>
              <a:t>to </a:t>
            </a:r>
            <a:r>
              <a:rPr sz="1600" spc="35" dirty="0">
                <a:latin typeface="Tahoma"/>
                <a:cs typeface="Tahoma"/>
              </a:rPr>
              <a:t>test </a:t>
            </a:r>
            <a:r>
              <a:rPr sz="1600" spc="-5" dirty="0">
                <a:latin typeface="Tahoma"/>
                <a:cs typeface="Tahoma"/>
              </a:rPr>
              <a:t>hypotheses, but </a:t>
            </a:r>
            <a:r>
              <a:rPr sz="1600" spc="-40" dirty="0">
                <a:latin typeface="Tahoma"/>
                <a:cs typeface="Tahoma"/>
              </a:rPr>
              <a:t>may  </a:t>
            </a:r>
            <a:r>
              <a:rPr sz="1600" spc="30" dirty="0">
                <a:latin typeface="Tahoma"/>
                <a:cs typeface="Tahoma"/>
              </a:rPr>
              <a:t>miss </a:t>
            </a:r>
            <a:r>
              <a:rPr sz="1600" spc="5" dirty="0">
                <a:latin typeface="Tahoma"/>
                <a:cs typeface="Tahoma"/>
              </a:rPr>
              <a:t>contextual</a:t>
            </a:r>
            <a:r>
              <a:rPr sz="1600" spc="-32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data.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3247" y="1562100"/>
            <a:ext cx="6781165" cy="0"/>
          </a:xfrm>
          <a:custGeom>
            <a:avLst/>
            <a:gdLst/>
            <a:ahLst/>
            <a:cxnLst/>
            <a:rect l="l" t="t" r="r" b="b"/>
            <a:pathLst>
              <a:path w="6781165">
                <a:moveTo>
                  <a:pt x="0" y="0"/>
                </a:moveTo>
                <a:lnTo>
                  <a:pt x="6781165" y="0"/>
                </a:lnTo>
              </a:path>
            </a:pathLst>
          </a:custGeom>
          <a:ln w="9144">
            <a:solidFill>
              <a:srgbClr val="9E2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5715" y="1190244"/>
            <a:ext cx="0" cy="3710940"/>
          </a:xfrm>
          <a:custGeom>
            <a:avLst/>
            <a:gdLst/>
            <a:ahLst/>
            <a:cxnLst/>
            <a:rect l="l" t="t" r="r" b="b"/>
            <a:pathLst>
              <a:path h="3710940">
                <a:moveTo>
                  <a:pt x="0" y="3710901"/>
                </a:moveTo>
                <a:lnTo>
                  <a:pt x="0" y="0"/>
                </a:lnTo>
              </a:path>
            </a:pathLst>
          </a:custGeom>
          <a:ln w="9144">
            <a:solidFill>
              <a:srgbClr val="9E2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5" dirty="0"/>
              <a:t>17</a:t>
            </a:fld>
            <a:endParaRPr spc="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127" y="1165605"/>
            <a:ext cx="7057745" cy="446276"/>
          </a:xfrm>
        </p:spPr>
        <p:txBody>
          <a:bodyPr/>
          <a:lstStyle/>
          <a:p>
            <a:r>
              <a:rPr lang="en-US" dirty="0" smtClean="0"/>
              <a:t>Part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2215991"/>
          </a:xfrm>
        </p:spPr>
        <p:txBody>
          <a:bodyPr/>
          <a:lstStyle/>
          <a:p>
            <a:r>
              <a:rPr lang="en-US" dirty="0" smtClean="0"/>
              <a:t>Scientific Writing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9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4720" y="1181861"/>
            <a:ext cx="4934585" cy="281813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745"/>
              </a:spcBef>
              <a:buClr>
                <a:srgbClr val="EF7E09"/>
              </a:buClr>
              <a:buSzPct val="666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700" spc="20" dirty="0">
                <a:solidFill>
                  <a:srgbClr val="4EA4D7"/>
                </a:solidFill>
                <a:latin typeface="Tahoma"/>
                <a:cs typeface="Tahoma"/>
              </a:rPr>
              <a:t>A </a:t>
            </a:r>
            <a:r>
              <a:rPr sz="2700" spc="70" dirty="0">
                <a:solidFill>
                  <a:srgbClr val="4EA4D7"/>
                </a:solidFill>
                <a:latin typeface="Tahoma"/>
                <a:cs typeface="Tahoma"/>
              </a:rPr>
              <a:t>scientific </a:t>
            </a:r>
            <a:r>
              <a:rPr sz="2700" spc="5" dirty="0">
                <a:solidFill>
                  <a:srgbClr val="4EA4D7"/>
                </a:solidFill>
                <a:latin typeface="Tahoma"/>
                <a:cs typeface="Tahoma"/>
              </a:rPr>
              <a:t>experiment </a:t>
            </a:r>
            <a:r>
              <a:rPr sz="2700" spc="80" dirty="0">
                <a:solidFill>
                  <a:srgbClr val="4EA4D7"/>
                </a:solidFill>
                <a:latin typeface="Tahoma"/>
                <a:cs typeface="Tahoma"/>
              </a:rPr>
              <a:t>is </a:t>
            </a:r>
            <a:r>
              <a:rPr sz="2700" spc="10" dirty="0">
                <a:solidFill>
                  <a:srgbClr val="4EA4D7"/>
                </a:solidFill>
                <a:latin typeface="Tahoma"/>
                <a:cs typeface="Tahoma"/>
              </a:rPr>
              <a:t>not  </a:t>
            </a:r>
            <a:r>
              <a:rPr sz="2700" spc="30" dirty="0">
                <a:solidFill>
                  <a:srgbClr val="4EA4D7"/>
                </a:solidFill>
                <a:latin typeface="Tahoma"/>
                <a:cs typeface="Tahoma"/>
              </a:rPr>
              <a:t>complete</a:t>
            </a:r>
            <a:r>
              <a:rPr sz="2700" spc="-320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700" spc="5" dirty="0">
                <a:solidFill>
                  <a:srgbClr val="4EA4D7"/>
                </a:solidFill>
                <a:latin typeface="Tahoma"/>
                <a:cs typeface="Tahoma"/>
              </a:rPr>
              <a:t>until</a:t>
            </a:r>
            <a:r>
              <a:rPr sz="2700" spc="-315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700" spc="15" dirty="0">
                <a:solidFill>
                  <a:srgbClr val="4EA4D7"/>
                </a:solidFill>
                <a:latin typeface="Tahoma"/>
                <a:cs typeface="Tahoma"/>
              </a:rPr>
              <a:t>the</a:t>
            </a:r>
            <a:r>
              <a:rPr sz="2700" spc="-315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700" spc="35" dirty="0">
                <a:solidFill>
                  <a:srgbClr val="4EA4D7"/>
                </a:solidFill>
                <a:latin typeface="Tahoma"/>
                <a:cs typeface="Tahoma"/>
              </a:rPr>
              <a:t>results</a:t>
            </a:r>
            <a:r>
              <a:rPr sz="2700" spc="-315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700" spc="-40" dirty="0">
                <a:solidFill>
                  <a:srgbClr val="4EA4D7"/>
                </a:solidFill>
                <a:latin typeface="Tahoma"/>
                <a:cs typeface="Tahoma"/>
              </a:rPr>
              <a:t>have  </a:t>
            </a:r>
            <a:r>
              <a:rPr sz="2700" spc="-10" dirty="0">
                <a:solidFill>
                  <a:srgbClr val="4EA4D7"/>
                </a:solidFill>
                <a:latin typeface="Tahoma"/>
                <a:cs typeface="Tahoma"/>
              </a:rPr>
              <a:t>been </a:t>
            </a:r>
            <a:r>
              <a:rPr sz="2700" dirty="0">
                <a:solidFill>
                  <a:srgbClr val="4EA4D7"/>
                </a:solidFill>
                <a:latin typeface="Tahoma"/>
                <a:cs typeface="Tahoma"/>
              </a:rPr>
              <a:t>published </a:t>
            </a:r>
            <a:r>
              <a:rPr sz="2700" spc="-40" dirty="0">
                <a:solidFill>
                  <a:srgbClr val="4EA4D7"/>
                </a:solidFill>
                <a:latin typeface="Tahoma"/>
                <a:cs typeface="Tahoma"/>
              </a:rPr>
              <a:t>and  </a:t>
            </a:r>
            <a:r>
              <a:rPr sz="2700" dirty="0">
                <a:solidFill>
                  <a:srgbClr val="4EA4D7"/>
                </a:solidFill>
                <a:latin typeface="Tahoma"/>
                <a:cs typeface="Tahoma"/>
              </a:rPr>
              <a:t>understood.</a:t>
            </a:r>
            <a:endParaRPr sz="2700">
              <a:latin typeface="Tahoma"/>
              <a:cs typeface="Tahoma"/>
            </a:endParaRPr>
          </a:p>
          <a:p>
            <a:pPr marL="355600" marR="260985" indent="-342900">
              <a:lnSpc>
                <a:spcPct val="80000"/>
              </a:lnSpc>
              <a:spcBef>
                <a:spcPts val="600"/>
              </a:spcBef>
              <a:buClr>
                <a:srgbClr val="EF7E09"/>
              </a:buClr>
              <a:buSzPct val="666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700" spc="20" dirty="0">
                <a:latin typeface="Tahoma"/>
                <a:cs typeface="Tahoma"/>
              </a:rPr>
              <a:t>A</a:t>
            </a:r>
            <a:r>
              <a:rPr sz="2700" spc="-330" dirty="0">
                <a:latin typeface="Tahoma"/>
                <a:cs typeface="Tahoma"/>
              </a:rPr>
              <a:t> </a:t>
            </a:r>
            <a:r>
              <a:rPr sz="2700" spc="75" dirty="0">
                <a:latin typeface="Tahoma"/>
                <a:cs typeface="Tahoma"/>
              </a:rPr>
              <a:t>scientific</a:t>
            </a:r>
            <a:r>
              <a:rPr sz="2700" spc="-320" dirty="0">
                <a:latin typeface="Tahoma"/>
                <a:cs typeface="Tahoma"/>
              </a:rPr>
              <a:t> </a:t>
            </a:r>
            <a:r>
              <a:rPr sz="2700" spc="-5" dirty="0">
                <a:latin typeface="Tahoma"/>
                <a:cs typeface="Tahoma"/>
              </a:rPr>
              <a:t>paper</a:t>
            </a:r>
            <a:r>
              <a:rPr sz="2700" spc="-335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is</a:t>
            </a:r>
            <a:r>
              <a:rPr sz="2700" spc="-315" dirty="0">
                <a:latin typeface="Tahoma"/>
                <a:cs typeface="Tahoma"/>
              </a:rPr>
              <a:t> </a:t>
            </a:r>
            <a:r>
              <a:rPr sz="2700" spc="-40" dirty="0">
                <a:latin typeface="Tahoma"/>
                <a:cs typeface="Tahoma"/>
              </a:rPr>
              <a:t>a</a:t>
            </a:r>
            <a:r>
              <a:rPr sz="2700" spc="-335" dirty="0">
                <a:latin typeface="Tahoma"/>
                <a:cs typeface="Tahoma"/>
              </a:rPr>
              <a:t> </a:t>
            </a:r>
            <a:r>
              <a:rPr sz="2700" spc="20" dirty="0">
                <a:latin typeface="Tahoma"/>
                <a:cs typeface="Tahoma"/>
              </a:rPr>
              <a:t>written  </a:t>
            </a:r>
            <a:r>
              <a:rPr sz="2700" spc="-40" dirty="0">
                <a:latin typeface="Tahoma"/>
                <a:cs typeface="Tahoma"/>
              </a:rPr>
              <a:t>and </a:t>
            </a:r>
            <a:r>
              <a:rPr sz="2700" dirty="0">
                <a:latin typeface="Tahoma"/>
                <a:cs typeface="Tahoma"/>
              </a:rPr>
              <a:t>published </a:t>
            </a:r>
            <a:r>
              <a:rPr sz="2700" spc="20" dirty="0">
                <a:latin typeface="Tahoma"/>
                <a:cs typeface="Tahoma"/>
              </a:rPr>
              <a:t>report  </a:t>
            </a:r>
            <a:r>
              <a:rPr sz="2700" spc="25" dirty="0">
                <a:latin typeface="Tahoma"/>
                <a:cs typeface="Tahoma"/>
              </a:rPr>
              <a:t>describing </a:t>
            </a:r>
            <a:r>
              <a:rPr sz="2700" i="1" spc="25" dirty="0">
                <a:solidFill>
                  <a:srgbClr val="C00000"/>
                </a:solidFill>
                <a:latin typeface="Calibri"/>
                <a:cs typeface="Calibri"/>
              </a:rPr>
              <a:t>original </a:t>
            </a:r>
            <a:r>
              <a:rPr sz="2700" i="1" spc="90" dirty="0">
                <a:solidFill>
                  <a:srgbClr val="C00000"/>
                </a:solidFill>
                <a:latin typeface="Calibri"/>
                <a:cs typeface="Calibri"/>
              </a:rPr>
              <a:t>research  </a:t>
            </a:r>
            <a:r>
              <a:rPr sz="2700" i="1" spc="75" dirty="0">
                <a:solidFill>
                  <a:srgbClr val="C00000"/>
                </a:solidFill>
                <a:latin typeface="Calibri"/>
                <a:cs typeface="Calibri"/>
              </a:rPr>
              <a:t>results.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5" dirty="0"/>
              <a:t>19</a:t>
            </a:fld>
            <a:endParaRPr spc="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6448"/>
            <a:ext cx="1194435" cy="379730"/>
          </a:xfrm>
          <a:custGeom>
            <a:avLst/>
            <a:gdLst/>
            <a:ahLst/>
            <a:cxnLst/>
            <a:rect l="l" t="t" r="r" b="b"/>
            <a:pathLst>
              <a:path w="1194435" h="379730">
                <a:moveTo>
                  <a:pt x="173" y="0"/>
                </a:moveTo>
                <a:lnTo>
                  <a:pt x="103" y="8381"/>
                </a:lnTo>
                <a:lnTo>
                  <a:pt x="0" y="376817"/>
                </a:lnTo>
                <a:lnTo>
                  <a:pt x="934466" y="379475"/>
                </a:lnTo>
                <a:lnTo>
                  <a:pt x="1009726" y="379475"/>
                </a:lnTo>
                <a:lnTo>
                  <a:pt x="1013206" y="375919"/>
                </a:lnTo>
                <a:lnTo>
                  <a:pt x="1014361" y="374650"/>
                </a:lnTo>
                <a:lnTo>
                  <a:pt x="1015784" y="373506"/>
                </a:lnTo>
                <a:lnTo>
                  <a:pt x="1188720" y="201040"/>
                </a:lnTo>
                <a:lnTo>
                  <a:pt x="1192706" y="195707"/>
                </a:lnTo>
                <a:lnTo>
                  <a:pt x="1194034" y="190373"/>
                </a:lnTo>
                <a:lnTo>
                  <a:pt x="1192706" y="185038"/>
                </a:lnTo>
                <a:lnTo>
                  <a:pt x="1188720" y="179704"/>
                </a:lnTo>
                <a:lnTo>
                  <a:pt x="1016939" y="8381"/>
                </a:lnTo>
                <a:lnTo>
                  <a:pt x="1013206" y="8381"/>
                </a:lnTo>
                <a:lnTo>
                  <a:pt x="1013206" y="4825"/>
                </a:lnTo>
                <a:lnTo>
                  <a:pt x="1009726" y="4825"/>
                </a:lnTo>
                <a:lnTo>
                  <a:pt x="1006119" y="1269"/>
                </a:lnTo>
                <a:lnTo>
                  <a:pt x="934466" y="1269"/>
                </a:lnTo>
                <a:lnTo>
                  <a:pt x="17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563" y="4212334"/>
            <a:ext cx="542543" cy="84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4684810"/>
            <a:ext cx="457200" cy="459105"/>
          </a:xfrm>
          <a:custGeom>
            <a:avLst/>
            <a:gdLst/>
            <a:ahLst/>
            <a:cxnLst/>
            <a:rect l="l" t="t" r="r" b="b"/>
            <a:pathLst>
              <a:path w="457200" h="459104">
                <a:moveTo>
                  <a:pt x="457198" y="0"/>
                </a:moveTo>
                <a:lnTo>
                  <a:pt x="0" y="458687"/>
                </a:lnTo>
                <a:lnTo>
                  <a:pt x="457198" y="458687"/>
                </a:lnTo>
                <a:lnTo>
                  <a:pt x="45719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2177" y="439038"/>
            <a:ext cx="22117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80" dirty="0" smtClean="0"/>
              <a:t>O</a:t>
            </a:r>
            <a:r>
              <a:rPr lang="en-US" sz="3200" spc="80" dirty="0" smtClean="0"/>
              <a:t>bjectives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990600" y="1416913"/>
            <a:ext cx="5293105" cy="219290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000" spc="55" dirty="0" smtClean="0">
                <a:latin typeface="Tahoma"/>
                <a:cs typeface="Tahoma"/>
              </a:rPr>
              <a:t>Understand different research methods</a:t>
            </a: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000" spc="55" dirty="0" smtClean="0">
                <a:latin typeface="Tahoma"/>
                <a:cs typeface="Tahoma"/>
              </a:rPr>
              <a:t>Critically </a:t>
            </a:r>
            <a:r>
              <a:rPr lang="en-US" sz="2000" spc="5" dirty="0" smtClean="0">
                <a:latin typeface="Tahoma"/>
                <a:cs typeface="Tahoma"/>
              </a:rPr>
              <a:t> read and evaluate scientific papers</a:t>
            </a: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000" spc="5" dirty="0" smtClean="0">
                <a:latin typeface="Tahoma"/>
                <a:cs typeface="Tahoma"/>
              </a:rPr>
              <a:t>Logically and contextually present your arguments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54965" algn="l"/>
              </a:tabLst>
            </a:pPr>
            <a:endParaRPr sz="20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86728" y="1917192"/>
            <a:ext cx="1616964" cy="1801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89948" y="4882692"/>
            <a:ext cx="135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2</a:t>
            </a:fld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6448"/>
            <a:ext cx="1194435" cy="379730"/>
          </a:xfrm>
          <a:custGeom>
            <a:avLst/>
            <a:gdLst/>
            <a:ahLst/>
            <a:cxnLst/>
            <a:rect l="l" t="t" r="r" b="b"/>
            <a:pathLst>
              <a:path w="1194435" h="379730">
                <a:moveTo>
                  <a:pt x="173" y="0"/>
                </a:moveTo>
                <a:lnTo>
                  <a:pt x="103" y="8381"/>
                </a:lnTo>
                <a:lnTo>
                  <a:pt x="0" y="376817"/>
                </a:lnTo>
                <a:lnTo>
                  <a:pt x="934466" y="379475"/>
                </a:lnTo>
                <a:lnTo>
                  <a:pt x="1009726" y="379475"/>
                </a:lnTo>
                <a:lnTo>
                  <a:pt x="1013206" y="375919"/>
                </a:lnTo>
                <a:lnTo>
                  <a:pt x="1014361" y="374650"/>
                </a:lnTo>
                <a:lnTo>
                  <a:pt x="1015784" y="373506"/>
                </a:lnTo>
                <a:lnTo>
                  <a:pt x="1188720" y="201040"/>
                </a:lnTo>
                <a:lnTo>
                  <a:pt x="1192706" y="195707"/>
                </a:lnTo>
                <a:lnTo>
                  <a:pt x="1194034" y="190373"/>
                </a:lnTo>
                <a:lnTo>
                  <a:pt x="1192706" y="185038"/>
                </a:lnTo>
                <a:lnTo>
                  <a:pt x="1188720" y="179704"/>
                </a:lnTo>
                <a:lnTo>
                  <a:pt x="1016939" y="8381"/>
                </a:lnTo>
                <a:lnTo>
                  <a:pt x="1013206" y="8381"/>
                </a:lnTo>
                <a:lnTo>
                  <a:pt x="1013206" y="4825"/>
                </a:lnTo>
                <a:lnTo>
                  <a:pt x="1009726" y="4825"/>
                </a:lnTo>
                <a:lnTo>
                  <a:pt x="1006119" y="1269"/>
                </a:lnTo>
                <a:lnTo>
                  <a:pt x="934466" y="1269"/>
                </a:lnTo>
                <a:lnTo>
                  <a:pt x="17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563" y="4212334"/>
            <a:ext cx="542543" cy="84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4684810"/>
            <a:ext cx="457200" cy="459105"/>
          </a:xfrm>
          <a:custGeom>
            <a:avLst/>
            <a:gdLst/>
            <a:ahLst/>
            <a:cxnLst/>
            <a:rect l="l" t="t" r="r" b="b"/>
            <a:pathLst>
              <a:path w="457200" h="459104">
                <a:moveTo>
                  <a:pt x="457198" y="0"/>
                </a:moveTo>
                <a:lnTo>
                  <a:pt x="0" y="458687"/>
                </a:lnTo>
                <a:lnTo>
                  <a:pt x="457198" y="458687"/>
                </a:lnTo>
                <a:lnTo>
                  <a:pt x="45719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2177" y="439038"/>
            <a:ext cx="47174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40" dirty="0"/>
              <a:t>What </a:t>
            </a:r>
            <a:r>
              <a:rPr sz="3200" spc="-30" dirty="0"/>
              <a:t>is </a:t>
            </a:r>
            <a:r>
              <a:rPr sz="3200" spc="60" dirty="0"/>
              <a:t>Scientific</a:t>
            </a:r>
            <a:r>
              <a:rPr sz="3200" spc="-395" dirty="0"/>
              <a:t> </a:t>
            </a:r>
            <a:r>
              <a:rPr sz="3200" spc="114" dirty="0"/>
              <a:t>Writing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5" dirty="0"/>
              <a:t>20</a:t>
            </a:fld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1578355" y="1462277"/>
            <a:ext cx="661225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20" dirty="0">
                <a:solidFill>
                  <a:srgbClr val="4EA4D7"/>
                </a:solidFill>
                <a:latin typeface="Tahoma"/>
                <a:cs typeface="Tahoma"/>
              </a:rPr>
              <a:t>The</a:t>
            </a:r>
            <a:r>
              <a:rPr sz="2000" spc="-245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4EA4D7"/>
                </a:solidFill>
                <a:latin typeface="Tahoma"/>
                <a:cs typeface="Tahoma"/>
              </a:rPr>
              <a:t>purpose</a:t>
            </a:r>
            <a:r>
              <a:rPr sz="2000" spc="-254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4EA4D7"/>
                </a:solidFill>
                <a:latin typeface="Tahoma"/>
                <a:cs typeface="Tahoma"/>
              </a:rPr>
              <a:t>of</a:t>
            </a:r>
            <a:r>
              <a:rPr sz="2000" spc="-225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4EA4D7"/>
                </a:solidFill>
                <a:latin typeface="Tahoma"/>
                <a:cs typeface="Tahoma"/>
              </a:rPr>
              <a:t>scientific</a:t>
            </a:r>
            <a:r>
              <a:rPr sz="2000" spc="-265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4EA4D7"/>
                </a:solidFill>
                <a:latin typeface="Tahoma"/>
                <a:cs typeface="Tahoma"/>
              </a:rPr>
              <a:t>writing</a:t>
            </a:r>
            <a:r>
              <a:rPr sz="2000" spc="-250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4EA4D7"/>
                </a:solidFill>
                <a:latin typeface="Tahoma"/>
                <a:cs typeface="Tahoma"/>
              </a:rPr>
              <a:t>is</a:t>
            </a:r>
            <a:r>
              <a:rPr sz="2000" spc="-225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4EA4D7"/>
                </a:solidFill>
                <a:latin typeface="Tahoma"/>
                <a:cs typeface="Tahoma"/>
              </a:rPr>
              <a:t>to</a:t>
            </a:r>
            <a:r>
              <a:rPr sz="2000" spc="-245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4EA4D7"/>
                </a:solidFill>
                <a:latin typeface="Tahoma"/>
                <a:cs typeface="Tahoma"/>
              </a:rPr>
              <a:t>communicate</a:t>
            </a:r>
            <a:r>
              <a:rPr sz="2000" spc="-280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EA4D7"/>
                </a:solidFill>
                <a:latin typeface="Tahoma"/>
                <a:cs typeface="Tahoma"/>
              </a:rPr>
              <a:t>new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ts val="2280"/>
              </a:lnSpc>
            </a:pPr>
            <a:r>
              <a:rPr sz="2000" spc="55" dirty="0">
                <a:solidFill>
                  <a:srgbClr val="4EA4D7"/>
                </a:solidFill>
                <a:latin typeface="Tahoma"/>
                <a:cs typeface="Tahoma"/>
              </a:rPr>
              <a:t>scientific</a:t>
            </a:r>
            <a:r>
              <a:rPr sz="2000" spc="-270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4EA4D7"/>
                </a:solidFill>
                <a:latin typeface="Tahoma"/>
                <a:cs typeface="Tahoma"/>
              </a:rPr>
              <a:t>findings</a:t>
            </a:r>
            <a:endParaRPr sz="2000">
              <a:latin typeface="Tahoma"/>
              <a:cs typeface="Tahoma"/>
            </a:endParaRPr>
          </a:p>
          <a:p>
            <a:pPr marL="355600" marR="722630" indent="-342900">
              <a:lnSpc>
                <a:spcPts val="2160"/>
              </a:lnSpc>
              <a:spcBef>
                <a:spcPts val="63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10" dirty="0">
                <a:latin typeface="Tahoma"/>
                <a:cs typeface="Tahoma"/>
              </a:rPr>
              <a:t>Thus </a:t>
            </a:r>
            <a:r>
              <a:rPr sz="2000" spc="55" dirty="0">
                <a:latin typeface="Tahoma"/>
                <a:cs typeface="Tahoma"/>
              </a:rPr>
              <a:t>it </a:t>
            </a:r>
            <a:r>
              <a:rPr sz="2000" dirty="0">
                <a:latin typeface="Tahoma"/>
                <a:cs typeface="Tahoma"/>
              </a:rPr>
              <a:t>has </a:t>
            </a:r>
            <a:r>
              <a:rPr sz="2000" spc="30" dirty="0">
                <a:latin typeface="Tahoma"/>
                <a:cs typeface="Tahoma"/>
              </a:rPr>
              <a:t>to </a:t>
            </a:r>
            <a:r>
              <a:rPr sz="2000" dirty="0">
                <a:latin typeface="Tahoma"/>
                <a:cs typeface="Tahoma"/>
              </a:rPr>
              <a:t>be </a:t>
            </a:r>
            <a:r>
              <a:rPr sz="2000" spc="5" dirty="0">
                <a:solidFill>
                  <a:srgbClr val="C00000"/>
                </a:solidFill>
                <a:latin typeface="Tahoma"/>
                <a:cs typeface="Tahoma"/>
              </a:rPr>
              <a:t>clear</a:t>
            </a:r>
            <a:r>
              <a:rPr sz="2000" spc="5" dirty="0">
                <a:latin typeface="Tahoma"/>
                <a:cs typeface="Tahoma"/>
              </a:rPr>
              <a:t>, </a:t>
            </a:r>
            <a:r>
              <a:rPr sz="2000" spc="15" dirty="0">
                <a:solidFill>
                  <a:srgbClr val="C00000"/>
                </a:solidFill>
                <a:latin typeface="Tahoma"/>
                <a:cs typeface="Tahoma"/>
              </a:rPr>
              <a:t>simple </a:t>
            </a:r>
            <a:r>
              <a:rPr sz="2000" spc="-25" dirty="0">
                <a:latin typeface="Tahoma"/>
                <a:cs typeface="Tahoma"/>
              </a:rPr>
              <a:t>and </a:t>
            </a:r>
            <a:r>
              <a:rPr sz="2000" spc="-10" dirty="0">
                <a:solidFill>
                  <a:srgbClr val="C00000"/>
                </a:solidFill>
                <a:latin typeface="Tahoma"/>
                <a:cs typeface="Tahoma"/>
              </a:rPr>
              <a:t>well </a:t>
            </a:r>
            <a:r>
              <a:rPr sz="2000" dirty="0">
                <a:solidFill>
                  <a:srgbClr val="C00000"/>
                </a:solidFill>
                <a:latin typeface="Tahoma"/>
                <a:cs typeface="Tahoma"/>
              </a:rPr>
              <a:t>ordered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communication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to</a:t>
            </a:r>
            <a:r>
              <a:rPr sz="2000" spc="-26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transmit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new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scientific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findings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ts val="2280"/>
              </a:lnSpc>
              <a:spcBef>
                <a:spcPts val="33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55" dirty="0">
                <a:latin typeface="Tahoma"/>
                <a:cs typeface="Tahoma"/>
              </a:rPr>
              <a:t>Scientific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writing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must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use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i="1" spc="-160" dirty="0">
                <a:latin typeface="Verdana"/>
                <a:cs typeface="Verdana"/>
              </a:rPr>
              <a:t>proper</a:t>
            </a:r>
            <a:r>
              <a:rPr sz="2000" i="1" spc="-320" dirty="0">
                <a:latin typeface="Verdana"/>
                <a:cs typeface="Verdana"/>
              </a:rPr>
              <a:t> </a:t>
            </a:r>
            <a:r>
              <a:rPr sz="2000" i="1" spc="-145" dirty="0">
                <a:latin typeface="Verdana"/>
                <a:cs typeface="Verdana"/>
              </a:rPr>
              <a:t>English</a:t>
            </a:r>
            <a:r>
              <a:rPr sz="2000" i="1" spc="-295" dirty="0">
                <a:latin typeface="Verdana"/>
                <a:cs typeface="Verdana"/>
              </a:rPr>
              <a:t> </a:t>
            </a:r>
            <a:r>
              <a:rPr sz="2000" i="1" spc="-155" dirty="0">
                <a:latin typeface="Verdana"/>
                <a:cs typeface="Verdana"/>
              </a:rPr>
              <a:t>which</a:t>
            </a:r>
            <a:r>
              <a:rPr sz="2000" i="1" spc="-305" dirty="0">
                <a:latin typeface="Verdana"/>
                <a:cs typeface="Verdana"/>
              </a:rPr>
              <a:t> </a:t>
            </a:r>
            <a:r>
              <a:rPr sz="2000" i="1" spc="-160" dirty="0">
                <a:latin typeface="Verdana"/>
                <a:cs typeface="Verdana"/>
              </a:rPr>
              <a:t>gives</a:t>
            </a:r>
            <a:r>
              <a:rPr sz="2000" i="1" spc="-305" dirty="0">
                <a:latin typeface="Verdana"/>
                <a:cs typeface="Verdana"/>
              </a:rPr>
              <a:t> </a:t>
            </a:r>
            <a:r>
              <a:rPr sz="2000" i="1" spc="-155" dirty="0">
                <a:latin typeface="Verdana"/>
                <a:cs typeface="Verdana"/>
              </a:rPr>
              <a:t>the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ts val="2280"/>
              </a:lnSpc>
            </a:pPr>
            <a:r>
              <a:rPr sz="2000" i="1" spc="-155" dirty="0">
                <a:latin typeface="Verdana"/>
                <a:cs typeface="Verdana"/>
              </a:rPr>
              <a:t>sense</a:t>
            </a:r>
            <a:r>
              <a:rPr sz="2000" i="1" spc="-310" dirty="0">
                <a:latin typeface="Verdana"/>
                <a:cs typeface="Verdana"/>
              </a:rPr>
              <a:t> </a:t>
            </a:r>
            <a:r>
              <a:rPr sz="2000" i="1" spc="-135" dirty="0">
                <a:latin typeface="Verdana"/>
                <a:cs typeface="Verdana"/>
              </a:rPr>
              <a:t>in</a:t>
            </a:r>
            <a:r>
              <a:rPr sz="2000" i="1" spc="-320" dirty="0">
                <a:latin typeface="Verdana"/>
                <a:cs typeface="Verdana"/>
              </a:rPr>
              <a:t> </a:t>
            </a:r>
            <a:r>
              <a:rPr sz="2000" i="1" spc="-155" dirty="0">
                <a:latin typeface="Verdana"/>
                <a:cs typeface="Verdana"/>
              </a:rPr>
              <a:t>the</a:t>
            </a:r>
            <a:r>
              <a:rPr sz="2000" i="1" spc="-320" dirty="0">
                <a:latin typeface="Verdana"/>
                <a:cs typeface="Verdana"/>
              </a:rPr>
              <a:t> </a:t>
            </a:r>
            <a:r>
              <a:rPr sz="2000" i="1" spc="-125" dirty="0">
                <a:latin typeface="Verdana"/>
                <a:cs typeface="Verdana"/>
              </a:rPr>
              <a:t>fewest</a:t>
            </a:r>
            <a:r>
              <a:rPr sz="2000" i="1" spc="-325" dirty="0">
                <a:latin typeface="Verdana"/>
                <a:cs typeface="Verdana"/>
              </a:rPr>
              <a:t> </a:t>
            </a:r>
            <a:r>
              <a:rPr sz="2000" i="1" spc="-145" dirty="0">
                <a:latin typeface="Verdana"/>
                <a:cs typeface="Verdana"/>
              </a:rPr>
              <a:t>short</a:t>
            </a:r>
            <a:r>
              <a:rPr sz="2000" i="1" spc="-315" dirty="0">
                <a:latin typeface="Verdana"/>
                <a:cs typeface="Verdana"/>
              </a:rPr>
              <a:t> </a:t>
            </a:r>
            <a:r>
              <a:rPr sz="2000" i="1" spc="-170" dirty="0">
                <a:latin typeface="Verdana"/>
                <a:cs typeface="Verdana"/>
              </a:rPr>
              <a:t>words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6448"/>
            <a:ext cx="1194435" cy="379730"/>
          </a:xfrm>
          <a:custGeom>
            <a:avLst/>
            <a:gdLst/>
            <a:ahLst/>
            <a:cxnLst/>
            <a:rect l="l" t="t" r="r" b="b"/>
            <a:pathLst>
              <a:path w="1194435" h="379730">
                <a:moveTo>
                  <a:pt x="173" y="0"/>
                </a:moveTo>
                <a:lnTo>
                  <a:pt x="103" y="8381"/>
                </a:lnTo>
                <a:lnTo>
                  <a:pt x="0" y="376817"/>
                </a:lnTo>
                <a:lnTo>
                  <a:pt x="934466" y="379475"/>
                </a:lnTo>
                <a:lnTo>
                  <a:pt x="1009726" y="379475"/>
                </a:lnTo>
                <a:lnTo>
                  <a:pt x="1013206" y="375919"/>
                </a:lnTo>
                <a:lnTo>
                  <a:pt x="1014361" y="374650"/>
                </a:lnTo>
                <a:lnTo>
                  <a:pt x="1015784" y="373506"/>
                </a:lnTo>
                <a:lnTo>
                  <a:pt x="1188720" y="201040"/>
                </a:lnTo>
                <a:lnTo>
                  <a:pt x="1192706" y="195707"/>
                </a:lnTo>
                <a:lnTo>
                  <a:pt x="1194034" y="190373"/>
                </a:lnTo>
                <a:lnTo>
                  <a:pt x="1192706" y="185038"/>
                </a:lnTo>
                <a:lnTo>
                  <a:pt x="1188720" y="179704"/>
                </a:lnTo>
                <a:lnTo>
                  <a:pt x="1016939" y="8381"/>
                </a:lnTo>
                <a:lnTo>
                  <a:pt x="1013206" y="8381"/>
                </a:lnTo>
                <a:lnTo>
                  <a:pt x="1013206" y="4825"/>
                </a:lnTo>
                <a:lnTo>
                  <a:pt x="1009726" y="4825"/>
                </a:lnTo>
                <a:lnTo>
                  <a:pt x="1006119" y="1269"/>
                </a:lnTo>
                <a:lnTo>
                  <a:pt x="934466" y="1269"/>
                </a:lnTo>
                <a:lnTo>
                  <a:pt x="17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563" y="4212334"/>
            <a:ext cx="542543" cy="84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4684810"/>
            <a:ext cx="457200" cy="459105"/>
          </a:xfrm>
          <a:custGeom>
            <a:avLst/>
            <a:gdLst/>
            <a:ahLst/>
            <a:cxnLst/>
            <a:rect l="l" t="t" r="r" b="b"/>
            <a:pathLst>
              <a:path w="457200" h="459104">
                <a:moveTo>
                  <a:pt x="457198" y="0"/>
                </a:moveTo>
                <a:lnTo>
                  <a:pt x="0" y="458687"/>
                </a:lnTo>
                <a:lnTo>
                  <a:pt x="457198" y="458687"/>
                </a:lnTo>
                <a:lnTo>
                  <a:pt x="45719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3255" marR="5080">
              <a:lnSpc>
                <a:spcPct val="100000"/>
              </a:lnSpc>
              <a:spcBef>
                <a:spcPts val="105"/>
              </a:spcBef>
            </a:pPr>
            <a:r>
              <a:rPr spc="130" dirty="0"/>
              <a:t>What</a:t>
            </a:r>
            <a:r>
              <a:rPr spc="-90" dirty="0"/>
              <a:t> </a:t>
            </a:r>
            <a:r>
              <a:rPr spc="-25" dirty="0"/>
              <a:t>is</a:t>
            </a:r>
            <a:r>
              <a:rPr spc="-70" dirty="0"/>
              <a:t> </a:t>
            </a:r>
            <a:r>
              <a:rPr spc="105" dirty="0"/>
              <a:t>the</a:t>
            </a:r>
            <a:r>
              <a:rPr spc="-85" dirty="0"/>
              <a:t> </a:t>
            </a:r>
            <a:r>
              <a:rPr spc="95" dirty="0"/>
              <a:t>structure</a:t>
            </a:r>
            <a:r>
              <a:rPr spc="-105" dirty="0"/>
              <a:t> </a:t>
            </a:r>
            <a:r>
              <a:rPr spc="130" dirty="0"/>
              <a:t>of</a:t>
            </a:r>
            <a:r>
              <a:rPr spc="-80" dirty="0"/>
              <a:t> </a:t>
            </a:r>
            <a:r>
              <a:rPr spc="-30" dirty="0"/>
              <a:t>a</a:t>
            </a:r>
            <a:r>
              <a:rPr spc="-80" dirty="0"/>
              <a:t> </a:t>
            </a:r>
            <a:r>
              <a:rPr spc="70" dirty="0"/>
              <a:t>scientific  </a:t>
            </a:r>
            <a:r>
              <a:rPr spc="40" dirty="0"/>
              <a:t>paper?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5" dirty="0"/>
              <a:t>21</a:t>
            </a:fld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1578355" y="1492757"/>
            <a:ext cx="6980555" cy="2922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4295" indent="-342900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5" dirty="0">
                <a:latin typeface="Tahoma"/>
                <a:cs typeface="Tahoma"/>
              </a:rPr>
              <a:t>All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scientific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papers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have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same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general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format.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They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are  </a:t>
            </a:r>
            <a:r>
              <a:rPr sz="2000" spc="5" dirty="0">
                <a:latin typeface="Tahoma"/>
                <a:cs typeface="Tahoma"/>
              </a:rPr>
              <a:t>divided </a:t>
            </a:r>
            <a:r>
              <a:rPr sz="2000" spc="20" dirty="0">
                <a:latin typeface="Tahoma"/>
                <a:cs typeface="Tahoma"/>
              </a:rPr>
              <a:t>into </a:t>
            </a:r>
            <a:r>
              <a:rPr sz="2000" spc="45" dirty="0">
                <a:latin typeface="Tahoma"/>
                <a:cs typeface="Tahoma"/>
              </a:rPr>
              <a:t>distinct sections </a:t>
            </a:r>
            <a:r>
              <a:rPr sz="2000" spc="-30" dirty="0">
                <a:latin typeface="Tahoma"/>
                <a:cs typeface="Tahoma"/>
              </a:rPr>
              <a:t>and </a:t>
            </a:r>
            <a:r>
              <a:rPr sz="2000" spc="15" dirty="0">
                <a:latin typeface="Tahoma"/>
                <a:cs typeface="Tahoma"/>
              </a:rPr>
              <a:t>each </a:t>
            </a:r>
            <a:r>
              <a:rPr sz="2000" spc="40" dirty="0">
                <a:latin typeface="Tahoma"/>
                <a:cs typeface="Tahoma"/>
              </a:rPr>
              <a:t>section </a:t>
            </a:r>
            <a:r>
              <a:rPr sz="2000" spc="25" dirty="0">
                <a:latin typeface="Tahoma"/>
                <a:cs typeface="Tahoma"/>
              </a:rPr>
              <a:t>contains </a:t>
            </a:r>
            <a:r>
              <a:rPr sz="2000" spc="-25" dirty="0">
                <a:latin typeface="Tahoma"/>
                <a:cs typeface="Tahoma"/>
              </a:rPr>
              <a:t>a  </a:t>
            </a:r>
            <a:r>
              <a:rPr sz="2000" spc="60" dirty="0">
                <a:latin typeface="Tahoma"/>
                <a:cs typeface="Tahoma"/>
              </a:rPr>
              <a:t>specific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type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of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information.</a:t>
            </a:r>
            <a:endParaRPr sz="2000">
              <a:latin typeface="Tahoma"/>
              <a:cs typeface="Tahoma"/>
            </a:endParaRPr>
          </a:p>
          <a:p>
            <a:pPr marL="355600" marR="287020" indent="-342900">
              <a:lnSpc>
                <a:spcPct val="100000"/>
              </a:lnSpc>
              <a:spcBef>
                <a:spcPts val="60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20" dirty="0">
                <a:latin typeface="Tahoma"/>
                <a:cs typeface="Tahoma"/>
              </a:rPr>
              <a:t>The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number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and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headings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of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sections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may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vary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among  </a:t>
            </a:r>
            <a:r>
              <a:rPr sz="2000" spc="-20" dirty="0">
                <a:latin typeface="Tahoma"/>
                <a:cs typeface="Tahoma"/>
              </a:rPr>
              <a:t>journals, </a:t>
            </a:r>
            <a:r>
              <a:rPr sz="2000" dirty="0">
                <a:latin typeface="Tahoma"/>
                <a:cs typeface="Tahoma"/>
              </a:rPr>
              <a:t>but </a:t>
            </a:r>
            <a:r>
              <a:rPr sz="2000" spc="25" dirty="0">
                <a:latin typeface="Tahoma"/>
                <a:cs typeface="Tahoma"/>
              </a:rPr>
              <a:t>for </a:t>
            </a:r>
            <a:r>
              <a:rPr sz="2000" spc="10" dirty="0">
                <a:latin typeface="Tahoma"/>
                <a:cs typeface="Tahoma"/>
              </a:rPr>
              <a:t>the </a:t>
            </a:r>
            <a:r>
              <a:rPr sz="2000" spc="25" dirty="0">
                <a:latin typeface="Tahoma"/>
                <a:cs typeface="Tahoma"/>
              </a:rPr>
              <a:t>most </a:t>
            </a:r>
            <a:r>
              <a:rPr sz="2000" spc="5" dirty="0">
                <a:latin typeface="Tahoma"/>
                <a:cs typeface="Tahoma"/>
              </a:rPr>
              <a:t>part </a:t>
            </a:r>
            <a:r>
              <a:rPr sz="2000" spc="-25" dirty="0">
                <a:latin typeface="Tahoma"/>
                <a:cs typeface="Tahoma"/>
              </a:rPr>
              <a:t>a </a:t>
            </a:r>
            <a:r>
              <a:rPr sz="2000" spc="40" dirty="0">
                <a:latin typeface="Tahoma"/>
                <a:cs typeface="Tahoma"/>
              </a:rPr>
              <a:t>basic </a:t>
            </a:r>
            <a:r>
              <a:rPr sz="2000" spc="25" dirty="0">
                <a:latin typeface="Tahoma"/>
                <a:cs typeface="Tahoma"/>
              </a:rPr>
              <a:t>structure </a:t>
            </a:r>
            <a:r>
              <a:rPr sz="2000" spc="60" dirty="0">
                <a:latin typeface="Tahoma"/>
                <a:cs typeface="Tahoma"/>
              </a:rPr>
              <a:t>is  </a:t>
            </a:r>
            <a:r>
              <a:rPr sz="2000" spc="-5" dirty="0">
                <a:latin typeface="Tahoma"/>
                <a:cs typeface="Tahoma"/>
              </a:rPr>
              <a:t>maintained.</a:t>
            </a:r>
            <a:endParaRPr sz="20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30" dirty="0">
                <a:latin typeface="Tahoma"/>
                <a:cs typeface="Tahoma"/>
              </a:rPr>
              <a:t>Because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scientific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papers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are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organized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in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this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60" dirty="0">
                <a:latin typeface="Tahoma"/>
                <a:cs typeface="Tahoma"/>
              </a:rPr>
              <a:t>way,</a:t>
            </a:r>
            <a:r>
              <a:rPr sz="2000" spc="-21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reader  knows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what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to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expect</a:t>
            </a:r>
            <a:r>
              <a:rPr sz="2000" spc="-26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from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each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part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of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paper,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and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they  </a:t>
            </a:r>
            <a:r>
              <a:rPr sz="2000" spc="15" dirty="0">
                <a:latin typeface="Tahoma"/>
                <a:cs typeface="Tahoma"/>
              </a:rPr>
              <a:t>can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quickly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locate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specific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type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of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information.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6448"/>
            <a:ext cx="1194435" cy="379730"/>
          </a:xfrm>
          <a:custGeom>
            <a:avLst/>
            <a:gdLst/>
            <a:ahLst/>
            <a:cxnLst/>
            <a:rect l="l" t="t" r="r" b="b"/>
            <a:pathLst>
              <a:path w="1194435" h="379730">
                <a:moveTo>
                  <a:pt x="173" y="0"/>
                </a:moveTo>
                <a:lnTo>
                  <a:pt x="103" y="8381"/>
                </a:lnTo>
                <a:lnTo>
                  <a:pt x="0" y="376817"/>
                </a:lnTo>
                <a:lnTo>
                  <a:pt x="934466" y="379475"/>
                </a:lnTo>
                <a:lnTo>
                  <a:pt x="1009726" y="379475"/>
                </a:lnTo>
                <a:lnTo>
                  <a:pt x="1013206" y="375919"/>
                </a:lnTo>
                <a:lnTo>
                  <a:pt x="1014361" y="374650"/>
                </a:lnTo>
                <a:lnTo>
                  <a:pt x="1015784" y="373506"/>
                </a:lnTo>
                <a:lnTo>
                  <a:pt x="1188720" y="201040"/>
                </a:lnTo>
                <a:lnTo>
                  <a:pt x="1192706" y="195707"/>
                </a:lnTo>
                <a:lnTo>
                  <a:pt x="1194034" y="190373"/>
                </a:lnTo>
                <a:lnTo>
                  <a:pt x="1192706" y="185038"/>
                </a:lnTo>
                <a:lnTo>
                  <a:pt x="1188720" y="179704"/>
                </a:lnTo>
                <a:lnTo>
                  <a:pt x="1016939" y="8381"/>
                </a:lnTo>
                <a:lnTo>
                  <a:pt x="1013206" y="8381"/>
                </a:lnTo>
                <a:lnTo>
                  <a:pt x="1013206" y="4825"/>
                </a:lnTo>
                <a:lnTo>
                  <a:pt x="1009726" y="4825"/>
                </a:lnTo>
                <a:lnTo>
                  <a:pt x="1006119" y="1269"/>
                </a:lnTo>
                <a:lnTo>
                  <a:pt x="934466" y="1269"/>
                </a:lnTo>
                <a:lnTo>
                  <a:pt x="17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563" y="4212334"/>
            <a:ext cx="542543" cy="84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4684810"/>
            <a:ext cx="457200" cy="459105"/>
          </a:xfrm>
          <a:custGeom>
            <a:avLst/>
            <a:gdLst/>
            <a:ahLst/>
            <a:cxnLst/>
            <a:rect l="l" t="t" r="r" b="b"/>
            <a:pathLst>
              <a:path w="457200" h="459104">
                <a:moveTo>
                  <a:pt x="457198" y="0"/>
                </a:moveTo>
                <a:lnTo>
                  <a:pt x="0" y="458687"/>
                </a:lnTo>
                <a:lnTo>
                  <a:pt x="457198" y="458687"/>
                </a:lnTo>
                <a:lnTo>
                  <a:pt x="45719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3255" marR="5080">
              <a:lnSpc>
                <a:spcPct val="100000"/>
              </a:lnSpc>
              <a:spcBef>
                <a:spcPts val="105"/>
              </a:spcBef>
            </a:pPr>
            <a:r>
              <a:rPr spc="130" dirty="0"/>
              <a:t>What</a:t>
            </a:r>
            <a:r>
              <a:rPr spc="-90" dirty="0"/>
              <a:t> </a:t>
            </a:r>
            <a:r>
              <a:rPr spc="-25" dirty="0"/>
              <a:t>is</a:t>
            </a:r>
            <a:r>
              <a:rPr spc="-70" dirty="0"/>
              <a:t> </a:t>
            </a:r>
            <a:r>
              <a:rPr spc="105" dirty="0"/>
              <a:t>the</a:t>
            </a:r>
            <a:r>
              <a:rPr spc="-85" dirty="0"/>
              <a:t> </a:t>
            </a:r>
            <a:r>
              <a:rPr spc="95" dirty="0"/>
              <a:t>structure</a:t>
            </a:r>
            <a:r>
              <a:rPr spc="-105" dirty="0"/>
              <a:t> </a:t>
            </a:r>
            <a:r>
              <a:rPr spc="130" dirty="0"/>
              <a:t>of</a:t>
            </a:r>
            <a:r>
              <a:rPr spc="-80" dirty="0"/>
              <a:t> </a:t>
            </a:r>
            <a:r>
              <a:rPr spc="-30" dirty="0"/>
              <a:t>a</a:t>
            </a:r>
            <a:r>
              <a:rPr spc="-80" dirty="0"/>
              <a:t> </a:t>
            </a:r>
            <a:r>
              <a:rPr spc="70" dirty="0"/>
              <a:t>scientific  </a:t>
            </a:r>
            <a:r>
              <a:rPr spc="40" dirty="0"/>
              <a:t>paper?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5" dirty="0"/>
              <a:t>22</a:t>
            </a:fld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1578355" y="1416313"/>
            <a:ext cx="6694805" cy="305752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900" spc="-15" dirty="0">
                <a:solidFill>
                  <a:srgbClr val="4EA4D7"/>
                </a:solidFill>
                <a:latin typeface="Tahoma"/>
                <a:cs typeface="Tahoma"/>
              </a:rPr>
              <a:t>Typically,</a:t>
            </a:r>
            <a:r>
              <a:rPr sz="1900" spc="-200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4EA4D7"/>
                </a:solidFill>
                <a:latin typeface="Tahoma"/>
                <a:cs typeface="Tahoma"/>
              </a:rPr>
              <a:t>scientific</a:t>
            </a:r>
            <a:r>
              <a:rPr sz="1900" spc="-190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1900" spc="5" dirty="0">
                <a:solidFill>
                  <a:srgbClr val="4EA4D7"/>
                </a:solidFill>
                <a:latin typeface="Tahoma"/>
                <a:cs typeface="Tahoma"/>
              </a:rPr>
              <a:t>papers</a:t>
            </a:r>
            <a:r>
              <a:rPr sz="1900" spc="-210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4EA4D7"/>
                </a:solidFill>
                <a:latin typeface="Tahoma"/>
                <a:cs typeface="Tahoma"/>
              </a:rPr>
              <a:t>are</a:t>
            </a:r>
            <a:r>
              <a:rPr sz="1900" spc="-225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1900" spc="20" dirty="0">
                <a:solidFill>
                  <a:srgbClr val="4EA4D7"/>
                </a:solidFill>
                <a:latin typeface="Tahoma"/>
                <a:cs typeface="Tahoma"/>
              </a:rPr>
              <a:t>comprised</a:t>
            </a:r>
            <a:r>
              <a:rPr sz="1900" spc="-190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1900" spc="35" dirty="0">
                <a:solidFill>
                  <a:srgbClr val="4EA4D7"/>
                </a:solidFill>
                <a:latin typeface="Tahoma"/>
                <a:cs typeface="Tahoma"/>
              </a:rPr>
              <a:t>of</a:t>
            </a:r>
            <a:r>
              <a:rPr sz="1900" spc="-215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1900" spc="5" dirty="0">
                <a:solidFill>
                  <a:srgbClr val="4EA4D7"/>
                </a:solidFill>
                <a:latin typeface="Tahoma"/>
                <a:cs typeface="Tahoma"/>
              </a:rPr>
              <a:t>the</a:t>
            </a:r>
            <a:r>
              <a:rPr sz="1900" spc="-229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4EA4D7"/>
                </a:solidFill>
                <a:latin typeface="Tahoma"/>
                <a:cs typeface="Tahoma"/>
              </a:rPr>
              <a:t>following</a:t>
            </a:r>
            <a:r>
              <a:rPr sz="1900" spc="-170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1900" spc="10" dirty="0">
                <a:solidFill>
                  <a:srgbClr val="4EA4D7"/>
                </a:solidFill>
                <a:latin typeface="Tahoma"/>
                <a:cs typeface="Tahoma"/>
              </a:rPr>
              <a:t>parts:</a:t>
            </a:r>
            <a:endParaRPr sz="1900">
              <a:latin typeface="Tahoma"/>
              <a:cs typeface="Tahoma"/>
            </a:endParaRPr>
          </a:p>
          <a:p>
            <a:pPr marL="812800" indent="-342900">
              <a:lnSpc>
                <a:spcPct val="100000"/>
              </a:lnSpc>
              <a:spcBef>
                <a:spcPts val="370"/>
              </a:spcBef>
              <a:buClr>
                <a:srgbClr val="EF7E09"/>
              </a:buClr>
              <a:buSzPct val="94736"/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1900" spc="15" dirty="0">
                <a:latin typeface="Tahoma"/>
                <a:cs typeface="Tahoma"/>
              </a:rPr>
              <a:t>Title</a:t>
            </a:r>
            <a:endParaRPr sz="1900">
              <a:latin typeface="Tahoma"/>
              <a:cs typeface="Tahoma"/>
            </a:endParaRPr>
          </a:p>
          <a:p>
            <a:pPr marL="812800" indent="-342900">
              <a:lnSpc>
                <a:spcPct val="100000"/>
              </a:lnSpc>
              <a:spcBef>
                <a:spcPts val="375"/>
              </a:spcBef>
              <a:buClr>
                <a:srgbClr val="EF7E09"/>
              </a:buClr>
              <a:buSzPct val="94736"/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1900" spc="30" dirty="0">
                <a:latin typeface="Tahoma"/>
                <a:cs typeface="Tahoma"/>
              </a:rPr>
              <a:t>Abstract</a:t>
            </a:r>
            <a:endParaRPr sz="1900">
              <a:latin typeface="Tahoma"/>
              <a:cs typeface="Tahoma"/>
            </a:endParaRPr>
          </a:p>
          <a:p>
            <a:pPr marL="812800" indent="-342900">
              <a:lnSpc>
                <a:spcPct val="100000"/>
              </a:lnSpc>
              <a:spcBef>
                <a:spcPts val="370"/>
              </a:spcBef>
              <a:buClr>
                <a:srgbClr val="EF7E09"/>
              </a:buClr>
              <a:buSzPct val="94736"/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1900" spc="-10" dirty="0">
                <a:latin typeface="Tahoma"/>
                <a:cs typeface="Tahoma"/>
              </a:rPr>
              <a:t>Introduction</a:t>
            </a:r>
            <a:endParaRPr sz="1900">
              <a:latin typeface="Tahoma"/>
              <a:cs typeface="Tahoma"/>
            </a:endParaRPr>
          </a:p>
          <a:p>
            <a:pPr marL="812800" indent="-342900">
              <a:lnSpc>
                <a:spcPct val="100000"/>
              </a:lnSpc>
              <a:spcBef>
                <a:spcPts val="375"/>
              </a:spcBef>
              <a:buClr>
                <a:srgbClr val="EF7E09"/>
              </a:buClr>
              <a:buSzPct val="94736"/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1900" spc="-5" dirty="0">
                <a:latin typeface="Tahoma"/>
                <a:cs typeface="Tahoma"/>
              </a:rPr>
              <a:t>Methods</a:t>
            </a:r>
            <a:endParaRPr sz="1900">
              <a:latin typeface="Tahoma"/>
              <a:cs typeface="Tahoma"/>
            </a:endParaRPr>
          </a:p>
          <a:p>
            <a:pPr marL="812800" indent="-342900">
              <a:lnSpc>
                <a:spcPct val="100000"/>
              </a:lnSpc>
              <a:spcBef>
                <a:spcPts val="370"/>
              </a:spcBef>
              <a:buClr>
                <a:srgbClr val="EF7E09"/>
              </a:buClr>
              <a:buSzPct val="94736"/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1900" spc="15" dirty="0">
                <a:latin typeface="Tahoma"/>
                <a:cs typeface="Tahoma"/>
              </a:rPr>
              <a:t>Results</a:t>
            </a:r>
            <a:endParaRPr sz="1900">
              <a:latin typeface="Tahoma"/>
              <a:cs typeface="Tahoma"/>
            </a:endParaRPr>
          </a:p>
          <a:p>
            <a:pPr marL="812800" indent="-342900">
              <a:lnSpc>
                <a:spcPct val="100000"/>
              </a:lnSpc>
              <a:spcBef>
                <a:spcPts val="375"/>
              </a:spcBef>
              <a:buClr>
                <a:srgbClr val="EF7E09"/>
              </a:buClr>
              <a:buSzPct val="94736"/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1900" spc="20" dirty="0">
                <a:latin typeface="Tahoma"/>
                <a:cs typeface="Tahoma"/>
              </a:rPr>
              <a:t>Discussion </a:t>
            </a:r>
            <a:r>
              <a:rPr sz="1900" spc="-35" dirty="0">
                <a:latin typeface="Tahoma"/>
                <a:cs typeface="Tahoma"/>
              </a:rPr>
              <a:t>&amp;</a:t>
            </a:r>
            <a:r>
              <a:rPr sz="1900" spc="-455" dirty="0">
                <a:latin typeface="Tahoma"/>
                <a:cs typeface="Tahoma"/>
              </a:rPr>
              <a:t> </a:t>
            </a:r>
            <a:r>
              <a:rPr sz="1900" spc="10" dirty="0">
                <a:latin typeface="Tahoma"/>
                <a:cs typeface="Tahoma"/>
              </a:rPr>
              <a:t>Conclusion</a:t>
            </a:r>
            <a:endParaRPr sz="1900">
              <a:latin typeface="Tahoma"/>
              <a:cs typeface="Tahoma"/>
            </a:endParaRPr>
          </a:p>
          <a:p>
            <a:pPr marL="812800" indent="-342900">
              <a:lnSpc>
                <a:spcPct val="100000"/>
              </a:lnSpc>
              <a:spcBef>
                <a:spcPts val="370"/>
              </a:spcBef>
              <a:buClr>
                <a:srgbClr val="EF7E09"/>
              </a:buClr>
              <a:buSzPct val="94736"/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1900" dirty="0">
                <a:latin typeface="Tahoma"/>
                <a:cs typeface="Tahoma"/>
              </a:rPr>
              <a:t>Acknowledgments</a:t>
            </a:r>
            <a:endParaRPr sz="1900">
              <a:latin typeface="Tahoma"/>
              <a:cs typeface="Tahoma"/>
            </a:endParaRPr>
          </a:p>
          <a:p>
            <a:pPr marL="812800" indent="-342900">
              <a:lnSpc>
                <a:spcPct val="100000"/>
              </a:lnSpc>
              <a:spcBef>
                <a:spcPts val="375"/>
              </a:spcBef>
              <a:buClr>
                <a:srgbClr val="EF7E09"/>
              </a:buClr>
              <a:buSzPct val="94736"/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1900" spc="20" dirty="0">
                <a:latin typeface="Tahoma"/>
                <a:cs typeface="Tahoma"/>
              </a:rPr>
              <a:t>References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6448"/>
            <a:ext cx="1194435" cy="379730"/>
          </a:xfrm>
          <a:custGeom>
            <a:avLst/>
            <a:gdLst/>
            <a:ahLst/>
            <a:cxnLst/>
            <a:rect l="l" t="t" r="r" b="b"/>
            <a:pathLst>
              <a:path w="1194435" h="379730">
                <a:moveTo>
                  <a:pt x="173" y="0"/>
                </a:moveTo>
                <a:lnTo>
                  <a:pt x="103" y="8381"/>
                </a:lnTo>
                <a:lnTo>
                  <a:pt x="0" y="376817"/>
                </a:lnTo>
                <a:lnTo>
                  <a:pt x="934466" y="379475"/>
                </a:lnTo>
                <a:lnTo>
                  <a:pt x="1009726" y="379475"/>
                </a:lnTo>
                <a:lnTo>
                  <a:pt x="1013206" y="375919"/>
                </a:lnTo>
                <a:lnTo>
                  <a:pt x="1014361" y="374650"/>
                </a:lnTo>
                <a:lnTo>
                  <a:pt x="1015784" y="373506"/>
                </a:lnTo>
                <a:lnTo>
                  <a:pt x="1188720" y="201040"/>
                </a:lnTo>
                <a:lnTo>
                  <a:pt x="1192706" y="195707"/>
                </a:lnTo>
                <a:lnTo>
                  <a:pt x="1194034" y="190373"/>
                </a:lnTo>
                <a:lnTo>
                  <a:pt x="1192706" y="185038"/>
                </a:lnTo>
                <a:lnTo>
                  <a:pt x="1188720" y="179704"/>
                </a:lnTo>
                <a:lnTo>
                  <a:pt x="1016939" y="8381"/>
                </a:lnTo>
                <a:lnTo>
                  <a:pt x="1013206" y="8381"/>
                </a:lnTo>
                <a:lnTo>
                  <a:pt x="1013206" y="4825"/>
                </a:lnTo>
                <a:lnTo>
                  <a:pt x="1009726" y="4825"/>
                </a:lnTo>
                <a:lnTo>
                  <a:pt x="1006119" y="1269"/>
                </a:lnTo>
                <a:lnTo>
                  <a:pt x="934466" y="1269"/>
                </a:lnTo>
                <a:lnTo>
                  <a:pt x="17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563" y="4212334"/>
            <a:ext cx="542543" cy="84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4684810"/>
            <a:ext cx="457200" cy="459105"/>
          </a:xfrm>
          <a:custGeom>
            <a:avLst/>
            <a:gdLst/>
            <a:ahLst/>
            <a:cxnLst/>
            <a:rect l="l" t="t" r="r" b="b"/>
            <a:pathLst>
              <a:path w="457200" h="459104">
                <a:moveTo>
                  <a:pt x="457198" y="0"/>
                </a:moveTo>
                <a:lnTo>
                  <a:pt x="0" y="458687"/>
                </a:lnTo>
                <a:lnTo>
                  <a:pt x="457198" y="458687"/>
                </a:lnTo>
                <a:lnTo>
                  <a:pt x="45719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2177" y="439038"/>
            <a:ext cx="11080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0" dirty="0"/>
              <a:t>TITLE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5" dirty="0"/>
              <a:t>23</a:t>
            </a:fld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1578355" y="1492757"/>
            <a:ext cx="6969759" cy="2236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20" dirty="0">
                <a:latin typeface="Tahoma"/>
                <a:cs typeface="Tahoma"/>
              </a:rPr>
              <a:t>The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title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will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help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you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to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determine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if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an</a:t>
            </a:r>
            <a:r>
              <a:rPr sz="2000" spc="-21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article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is</a:t>
            </a:r>
            <a:r>
              <a:rPr sz="2000" spc="-210" dirty="0"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4EA4D7"/>
                </a:solidFill>
                <a:latin typeface="Tahoma"/>
                <a:cs typeface="Tahoma"/>
              </a:rPr>
              <a:t>interesting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2000" spc="5" dirty="0">
                <a:latin typeface="Tahoma"/>
                <a:cs typeface="Tahoma"/>
              </a:rPr>
              <a:t>or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EA4D7"/>
                </a:solidFill>
                <a:latin typeface="Tahoma"/>
                <a:cs typeface="Tahoma"/>
              </a:rPr>
              <a:t>relevant</a:t>
            </a:r>
            <a:r>
              <a:rPr sz="2000" spc="-245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for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your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project.</a:t>
            </a:r>
            <a:endParaRPr sz="20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10" dirty="0">
                <a:latin typeface="Tahoma"/>
                <a:cs typeface="Tahoma"/>
              </a:rPr>
              <a:t>Well-written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titles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give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</a:t>
            </a:r>
            <a:r>
              <a:rPr sz="2000" spc="-2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reasonably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complete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description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of  </a:t>
            </a:r>
            <a:r>
              <a:rPr sz="2000" spc="10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study </a:t>
            </a:r>
            <a:r>
              <a:rPr sz="2000" spc="15" dirty="0">
                <a:latin typeface="Tahoma"/>
                <a:cs typeface="Tahoma"/>
              </a:rPr>
              <a:t>that </a:t>
            </a:r>
            <a:r>
              <a:rPr sz="2000" spc="-5" dirty="0">
                <a:latin typeface="Tahoma"/>
                <a:cs typeface="Tahoma"/>
              </a:rPr>
              <a:t>was </a:t>
            </a:r>
            <a:r>
              <a:rPr sz="2000" spc="10" dirty="0">
                <a:latin typeface="Tahoma"/>
                <a:cs typeface="Tahoma"/>
              </a:rPr>
              <a:t>conducted, </a:t>
            </a:r>
            <a:r>
              <a:rPr sz="2000" spc="-25" dirty="0">
                <a:latin typeface="Tahoma"/>
                <a:cs typeface="Tahoma"/>
              </a:rPr>
              <a:t>and </a:t>
            </a:r>
            <a:r>
              <a:rPr sz="2000" spc="25" dirty="0">
                <a:latin typeface="Tahoma"/>
                <a:cs typeface="Tahoma"/>
              </a:rPr>
              <a:t>sometimes </a:t>
            </a:r>
            <a:r>
              <a:rPr sz="2000" spc="-15" dirty="0">
                <a:latin typeface="Tahoma"/>
                <a:cs typeface="Tahoma"/>
              </a:rPr>
              <a:t>even  </a:t>
            </a:r>
            <a:r>
              <a:rPr sz="2000" spc="5" dirty="0">
                <a:latin typeface="Tahoma"/>
                <a:cs typeface="Tahoma"/>
              </a:rPr>
              <a:t>foreshadow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findings.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Included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in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title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are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species  </a:t>
            </a:r>
            <a:r>
              <a:rPr sz="2000" spc="5" dirty="0">
                <a:latin typeface="Tahoma"/>
                <a:cs typeface="Tahoma"/>
              </a:rPr>
              <a:t>studied,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kinds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of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experiments</a:t>
            </a:r>
            <a:r>
              <a:rPr sz="2000" spc="-2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performed,</a:t>
            </a:r>
            <a:r>
              <a:rPr sz="2000" spc="-26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and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perhaps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  </a:t>
            </a:r>
            <a:r>
              <a:rPr sz="2000" spc="25" dirty="0">
                <a:latin typeface="Tahoma"/>
                <a:cs typeface="Tahoma"/>
              </a:rPr>
              <a:t>brief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indication</a:t>
            </a:r>
            <a:r>
              <a:rPr sz="2000" spc="-27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of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results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obtained.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6448"/>
            <a:ext cx="1194435" cy="379730"/>
          </a:xfrm>
          <a:custGeom>
            <a:avLst/>
            <a:gdLst/>
            <a:ahLst/>
            <a:cxnLst/>
            <a:rect l="l" t="t" r="r" b="b"/>
            <a:pathLst>
              <a:path w="1194435" h="379730">
                <a:moveTo>
                  <a:pt x="173" y="0"/>
                </a:moveTo>
                <a:lnTo>
                  <a:pt x="103" y="8381"/>
                </a:lnTo>
                <a:lnTo>
                  <a:pt x="0" y="376817"/>
                </a:lnTo>
                <a:lnTo>
                  <a:pt x="934466" y="379475"/>
                </a:lnTo>
                <a:lnTo>
                  <a:pt x="1009726" y="379475"/>
                </a:lnTo>
                <a:lnTo>
                  <a:pt x="1013206" y="375919"/>
                </a:lnTo>
                <a:lnTo>
                  <a:pt x="1014361" y="374650"/>
                </a:lnTo>
                <a:lnTo>
                  <a:pt x="1015784" y="373506"/>
                </a:lnTo>
                <a:lnTo>
                  <a:pt x="1188720" y="201040"/>
                </a:lnTo>
                <a:lnTo>
                  <a:pt x="1192706" y="195707"/>
                </a:lnTo>
                <a:lnTo>
                  <a:pt x="1194034" y="190373"/>
                </a:lnTo>
                <a:lnTo>
                  <a:pt x="1192706" y="185038"/>
                </a:lnTo>
                <a:lnTo>
                  <a:pt x="1188720" y="179704"/>
                </a:lnTo>
                <a:lnTo>
                  <a:pt x="1016939" y="8381"/>
                </a:lnTo>
                <a:lnTo>
                  <a:pt x="1013206" y="8381"/>
                </a:lnTo>
                <a:lnTo>
                  <a:pt x="1013206" y="4825"/>
                </a:lnTo>
                <a:lnTo>
                  <a:pt x="1009726" y="4825"/>
                </a:lnTo>
                <a:lnTo>
                  <a:pt x="1006119" y="1269"/>
                </a:lnTo>
                <a:lnTo>
                  <a:pt x="934466" y="1269"/>
                </a:lnTo>
                <a:lnTo>
                  <a:pt x="17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563" y="4212334"/>
            <a:ext cx="542543" cy="84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4684810"/>
            <a:ext cx="457200" cy="459105"/>
          </a:xfrm>
          <a:custGeom>
            <a:avLst/>
            <a:gdLst/>
            <a:ahLst/>
            <a:cxnLst/>
            <a:rect l="l" t="t" r="r" b="b"/>
            <a:pathLst>
              <a:path w="457200" h="459104">
                <a:moveTo>
                  <a:pt x="457198" y="0"/>
                </a:moveTo>
                <a:lnTo>
                  <a:pt x="0" y="458687"/>
                </a:lnTo>
                <a:lnTo>
                  <a:pt x="457198" y="458687"/>
                </a:lnTo>
                <a:lnTo>
                  <a:pt x="45719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2177" y="439038"/>
            <a:ext cx="21336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0" dirty="0"/>
              <a:t>ABSTR</a:t>
            </a:r>
            <a:r>
              <a:rPr sz="3200" spc="-75" dirty="0"/>
              <a:t>A</a:t>
            </a:r>
            <a:r>
              <a:rPr sz="3200" spc="-60" dirty="0"/>
              <a:t>CT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5" dirty="0"/>
              <a:t>24</a:t>
            </a:fld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1578355" y="1492757"/>
            <a:ext cx="7006590" cy="2693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40" dirty="0">
                <a:latin typeface="Tahoma"/>
                <a:cs typeface="Tahoma"/>
              </a:rPr>
              <a:t>Abstracts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provide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you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with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complete,</a:t>
            </a:r>
            <a:r>
              <a:rPr sz="2000" spc="-2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but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very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succinct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2000" spc="-15" dirty="0">
                <a:solidFill>
                  <a:srgbClr val="4EA4D7"/>
                </a:solidFill>
                <a:latin typeface="Tahoma"/>
                <a:cs typeface="Tahoma"/>
              </a:rPr>
              <a:t>summary</a:t>
            </a:r>
            <a:r>
              <a:rPr sz="2000" spc="-250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of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paper.</a:t>
            </a:r>
            <a:endParaRPr sz="2000">
              <a:latin typeface="Tahoma"/>
              <a:cs typeface="Tahoma"/>
            </a:endParaRPr>
          </a:p>
          <a:p>
            <a:pPr marL="355600" marR="760730" indent="-342900">
              <a:lnSpc>
                <a:spcPct val="100000"/>
              </a:lnSpc>
              <a:spcBef>
                <a:spcPts val="60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10" dirty="0">
                <a:latin typeface="Tahoma"/>
                <a:cs typeface="Tahoma"/>
              </a:rPr>
              <a:t>An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abstract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contains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brief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statements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of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EA4D7"/>
                </a:solidFill>
                <a:latin typeface="Tahoma"/>
                <a:cs typeface="Tahoma"/>
              </a:rPr>
              <a:t>purpose</a:t>
            </a:r>
            <a:r>
              <a:rPr sz="2000" spc="-5" dirty="0">
                <a:latin typeface="Tahoma"/>
                <a:cs typeface="Tahoma"/>
              </a:rPr>
              <a:t>, </a:t>
            </a:r>
            <a:r>
              <a:rPr sz="2000" spc="-5" dirty="0">
                <a:solidFill>
                  <a:srgbClr val="4EA4D7"/>
                </a:solidFill>
                <a:latin typeface="Tahoma"/>
                <a:cs typeface="Tahoma"/>
              </a:rPr>
              <a:t> methods</a:t>
            </a:r>
            <a:r>
              <a:rPr sz="2000" spc="-5" dirty="0">
                <a:latin typeface="Tahoma"/>
                <a:cs typeface="Tahoma"/>
              </a:rPr>
              <a:t>,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4EA4D7"/>
                </a:solidFill>
                <a:latin typeface="Tahoma"/>
                <a:cs typeface="Tahoma"/>
              </a:rPr>
              <a:t>results</a:t>
            </a:r>
            <a:r>
              <a:rPr sz="2000" spc="10" dirty="0">
                <a:latin typeface="Tahoma"/>
                <a:cs typeface="Tahoma"/>
              </a:rPr>
              <a:t>,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and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4EA4D7"/>
                </a:solidFill>
                <a:latin typeface="Tahoma"/>
                <a:cs typeface="Tahoma"/>
              </a:rPr>
              <a:t>conclusions</a:t>
            </a:r>
            <a:r>
              <a:rPr sz="2000" spc="-265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of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study.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40" dirty="0">
                <a:solidFill>
                  <a:srgbClr val="4EA4D7"/>
                </a:solidFill>
                <a:latin typeface="Tahoma"/>
                <a:cs typeface="Tahoma"/>
              </a:rPr>
              <a:t>Abstracts</a:t>
            </a:r>
            <a:r>
              <a:rPr sz="2000" spc="-245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are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often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included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in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article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databases,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and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are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2000" spc="-20" dirty="0">
                <a:latin typeface="Tahoma"/>
                <a:cs typeface="Tahoma"/>
              </a:rPr>
              <a:t>usually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i="1" spc="65" dirty="0">
                <a:latin typeface="Calibri"/>
                <a:cs typeface="Calibri"/>
              </a:rPr>
              <a:t>free</a:t>
            </a:r>
            <a:r>
              <a:rPr sz="2000" i="1" spc="-75" dirty="0">
                <a:latin typeface="Calibri"/>
                <a:cs typeface="Calibri"/>
              </a:rPr>
              <a:t> </a:t>
            </a:r>
            <a:r>
              <a:rPr sz="2000" i="1" spc="35" dirty="0">
                <a:latin typeface="Calibri"/>
                <a:cs typeface="Calibri"/>
              </a:rPr>
              <a:t>to</a:t>
            </a:r>
            <a:r>
              <a:rPr sz="2000" i="1" spc="-75" dirty="0">
                <a:latin typeface="Calibri"/>
                <a:cs typeface="Calibri"/>
              </a:rPr>
              <a:t> </a:t>
            </a:r>
            <a:r>
              <a:rPr sz="2000" i="1" spc="30" dirty="0">
                <a:latin typeface="Calibri"/>
                <a:cs typeface="Calibri"/>
              </a:rPr>
              <a:t>a</a:t>
            </a:r>
            <a:r>
              <a:rPr sz="2000" i="1" spc="-65" dirty="0">
                <a:latin typeface="Calibri"/>
                <a:cs typeface="Calibri"/>
              </a:rPr>
              <a:t> </a:t>
            </a:r>
            <a:r>
              <a:rPr sz="2000" i="1" spc="25" dirty="0">
                <a:latin typeface="Calibri"/>
                <a:cs typeface="Calibri"/>
              </a:rPr>
              <a:t>large</a:t>
            </a:r>
            <a:r>
              <a:rPr sz="2000" i="1" spc="-65" dirty="0">
                <a:latin typeface="Calibri"/>
                <a:cs typeface="Calibri"/>
              </a:rPr>
              <a:t> </a:t>
            </a:r>
            <a:r>
              <a:rPr sz="2000" i="1" spc="40" dirty="0">
                <a:latin typeface="Calibri"/>
                <a:cs typeface="Calibri"/>
              </a:rPr>
              <a:t>audience</a:t>
            </a:r>
            <a:r>
              <a:rPr sz="2000" spc="40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25" dirty="0">
                <a:latin typeface="Tahoma"/>
                <a:cs typeface="Tahoma"/>
              </a:rPr>
              <a:t>Thus,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they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may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4EA4D7"/>
                </a:solidFill>
                <a:latin typeface="Tahoma"/>
                <a:cs typeface="Tahoma"/>
              </a:rPr>
              <a:t>most</a:t>
            </a:r>
            <a:r>
              <a:rPr sz="2000" spc="-240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EA4D7"/>
                </a:solidFill>
                <a:latin typeface="Tahoma"/>
                <a:cs typeface="Tahoma"/>
              </a:rPr>
              <a:t>widely</a:t>
            </a:r>
            <a:r>
              <a:rPr sz="2000" spc="-220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EA4D7"/>
                </a:solidFill>
                <a:latin typeface="Tahoma"/>
                <a:cs typeface="Tahoma"/>
              </a:rPr>
              <a:t>read</a:t>
            </a:r>
            <a:r>
              <a:rPr sz="2000" spc="-240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4EA4D7"/>
                </a:solidFill>
                <a:latin typeface="Tahoma"/>
                <a:cs typeface="Tahoma"/>
              </a:rPr>
              <a:t>portions</a:t>
            </a:r>
            <a:r>
              <a:rPr sz="2000" spc="-250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of</a:t>
            </a:r>
            <a:r>
              <a:rPr sz="2000" spc="-215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scientific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papers.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6448"/>
            <a:ext cx="1194435" cy="379730"/>
          </a:xfrm>
          <a:custGeom>
            <a:avLst/>
            <a:gdLst/>
            <a:ahLst/>
            <a:cxnLst/>
            <a:rect l="l" t="t" r="r" b="b"/>
            <a:pathLst>
              <a:path w="1194435" h="379730">
                <a:moveTo>
                  <a:pt x="173" y="0"/>
                </a:moveTo>
                <a:lnTo>
                  <a:pt x="103" y="8381"/>
                </a:lnTo>
                <a:lnTo>
                  <a:pt x="0" y="376817"/>
                </a:lnTo>
                <a:lnTo>
                  <a:pt x="934466" y="379475"/>
                </a:lnTo>
                <a:lnTo>
                  <a:pt x="1009726" y="379475"/>
                </a:lnTo>
                <a:lnTo>
                  <a:pt x="1013206" y="375919"/>
                </a:lnTo>
                <a:lnTo>
                  <a:pt x="1014361" y="374650"/>
                </a:lnTo>
                <a:lnTo>
                  <a:pt x="1015784" y="373506"/>
                </a:lnTo>
                <a:lnTo>
                  <a:pt x="1188720" y="201040"/>
                </a:lnTo>
                <a:lnTo>
                  <a:pt x="1192706" y="195707"/>
                </a:lnTo>
                <a:lnTo>
                  <a:pt x="1194034" y="190373"/>
                </a:lnTo>
                <a:lnTo>
                  <a:pt x="1192706" y="185038"/>
                </a:lnTo>
                <a:lnTo>
                  <a:pt x="1188720" y="179704"/>
                </a:lnTo>
                <a:lnTo>
                  <a:pt x="1016939" y="8381"/>
                </a:lnTo>
                <a:lnTo>
                  <a:pt x="1013206" y="8381"/>
                </a:lnTo>
                <a:lnTo>
                  <a:pt x="1013206" y="4825"/>
                </a:lnTo>
                <a:lnTo>
                  <a:pt x="1009726" y="4825"/>
                </a:lnTo>
                <a:lnTo>
                  <a:pt x="1006119" y="1269"/>
                </a:lnTo>
                <a:lnTo>
                  <a:pt x="934466" y="1269"/>
                </a:lnTo>
                <a:lnTo>
                  <a:pt x="17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563" y="4212334"/>
            <a:ext cx="542543" cy="84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4684810"/>
            <a:ext cx="457200" cy="459105"/>
          </a:xfrm>
          <a:custGeom>
            <a:avLst/>
            <a:gdLst/>
            <a:ahLst/>
            <a:cxnLst/>
            <a:rect l="l" t="t" r="r" b="b"/>
            <a:pathLst>
              <a:path w="457200" h="459104">
                <a:moveTo>
                  <a:pt x="457198" y="0"/>
                </a:moveTo>
                <a:lnTo>
                  <a:pt x="0" y="458687"/>
                </a:lnTo>
                <a:lnTo>
                  <a:pt x="457198" y="458687"/>
                </a:lnTo>
                <a:lnTo>
                  <a:pt x="45719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2177" y="439038"/>
            <a:ext cx="3105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0" dirty="0"/>
              <a:t>INTRODUCT</a:t>
            </a:r>
            <a:r>
              <a:rPr sz="3200" spc="-30" dirty="0"/>
              <a:t>I</a:t>
            </a:r>
            <a:r>
              <a:rPr sz="3200" spc="35" dirty="0"/>
              <a:t>ON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5" dirty="0"/>
              <a:t>25</a:t>
            </a:fld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1578355" y="1492757"/>
            <a:ext cx="6913245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20" dirty="0">
                <a:latin typeface="Tahoma"/>
                <a:cs typeface="Tahoma"/>
              </a:rPr>
              <a:t>You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will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find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EA4D7"/>
                </a:solidFill>
                <a:latin typeface="Tahoma"/>
                <a:cs typeface="Tahoma"/>
              </a:rPr>
              <a:t>background</a:t>
            </a:r>
            <a:r>
              <a:rPr sz="2000" spc="-285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information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and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statement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of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2000" spc="-15" dirty="0">
                <a:latin typeface="Tahoma"/>
                <a:cs typeface="Tahoma"/>
              </a:rPr>
              <a:t>author's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4EA4D7"/>
                </a:solidFill>
                <a:latin typeface="Tahoma"/>
                <a:cs typeface="Tahoma"/>
              </a:rPr>
              <a:t>hypothesis</a:t>
            </a:r>
            <a:r>
              <a:rPr sz="2000" spc="-254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in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introduction.</a:t>
            </a:r>
            <a:endParaRPr sz="2000">
              <a:latin typeface="Tahoma"/>
              <a:cs typeface="Tahoma"/>
            </a:endParaRPr>
          </a:p>
          <a:p>
            <a:pPr marL="355600" marR="19685" indent="-342900">
              <a:lnSpc>
                <a:spcPct val="100000"/>
              </a:lnSpc>
              <a:spcBef>
                <a:spcPts val="60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10" dirty="0">
                <a:latin typeface="Tahoma"/>
                <a:cs typeface="Tahoma"/>
              </a:rPr>
              <a:t>An </a:t>
            </a:r>
            <a:r>
              <a:rPr sz="2000" spc="20" dirty="0">
                <a:latin typeface="Tahoma"/>
                <a:cs typeface="Tahoma"/>
              </a:rPr>
              <a:t>introduction </a:t>
            </a:r>
            <a:r>
              <a:rPr sz="2000" spc="-20" dirty="0">
                <a:latin typeface="Tahoma"/>
                <a:cs typeface="Tahoma"/>
              </a:rPr>
              <a:t>usually </a:t>
            </a:r>
            <a:r>
              <a:rPr sz="2000" spc="35" dirty="0">
                <a:latin typeface="Tahoma"/>
                <a:cs typeface="Tahoma"/>
              </a:rPr>
              <a:t>describes </a:t>
            </a:r>
            <a:r>
              <a:rPr sz="2000" spc="10" dirty="0">
                <a:latin typeface="Tahoma"/>
                <a:cs typeface="Tahoma"/>
              </a:rPr>
              <a:t>the </a:t>
            </a:r>
            <a:r>
              <a:rPr sz="2000" spc="25" dirty="0">
                <a:solidFill>
                  <a:srgbClr val="4EA4D7"/>
                </a:solidFill>
                <a:latin typeface="Tahoma"/>
                <a:cs typeface="Tahoma"/>
              </a:rPr>
              <a:t>theoretical  </a:t>
            </a:r>
            <a:r>
              <a:rPr sz="2000" spc="-10" dirty="0">
                <a:solidFill>
                  <a:srgbClr val="4EA4D7"/>
                </a:solidFill>
                <a:latin typeface="Tahoma"/>
                <a:cs typeface="Tahoma"/>
              </a:rPr>
              <a:t>background</a:t>
            </a:r>
            <a:r>
              <a:rPr sz="2000" spc="-10" dirty="0">
                <a:latin typeface="Tahoma"/>
                <a:cs typeface="Tahoma"/>
              </a:rPr>
              <a:t>,</a:t>
            </a:r>
            <a:r>
              <a:rPr sz="2000" spc="-270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indicates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4EA4D7"/>
                </a:solidFill>
                <a:latin typeface="Tahoma"/>
                <a:cs typeface="Tahoma"/>
              </a:rPr>
              <a:t>why</a:t>
            </a:r>
            <a:r>
              <a:rPr sz="2000" spc="-235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4EA4D7"/>
                </a:solidFill>
                <a:latin typeface="Tahoma"/>
                <a:cs typeface="Tahoma"/>
              </a:rPr>
              <a:t>the</a:t>
            </a:r>
            <a:r>
              <a:rPr sz="2000" spc="-240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EA4D7"/>
                </a:solidFill>
                <a:latin typeface="Tahoma"/>
                <a:cs typeface="Tahoma"/>
              </a:rPr>
              <a:t>work</a:t>
            </a:r>
            <a:r>
              <a:rPr sz="2000" spc="-245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4EA4D7"/>
                </a:solidFill>
                <a:latin typeface="Tahoma"/>
                <a:cs typeface="Tahoma"/>
              </a:rPr>
              <a:t>is</a:t>
            </a:r>
            <a:r>
              <a:rPr sz="2000" spc="-220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EA4D7"/>
                </a:solidFill>
                <a:latin typeface="Tahoma"/>
                <a:cs typeface="Tahoma"/>
              </a:rPr>
              <a:t>important</a:t>
            </a:r>
            <a:r>
              <a:rPr sz="2000" dirty="0">
                <a:latin typeface="Tahoma"/>
                <a:cs typeface="Tahoma"/>
              </a:rPr>
              <a:t>,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states</a:t>
            </a:r>
            <a:r>
              <a:rPr sz="2000" spc="-26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  </a:t>
            </a:r>
            <a:r>
              <a:rPr sz="2000" spc="60" dirty="0">
                <a:latin typeface="Tahoma"/>
                <a:cs typeface="Tahoma"/>
              </a:rPr>
              <a:t>specific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4EA4D7"/>
                </a:solidFill>
                <a:latin typeface="Tahoma"/>
                <a:cs typeface="Tahoma"/>
              </a:rPr>
              <a:t>research</a:t>
            </a:r>
            <a:r>
              <a:rPr sz="2000" spc="-250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4EA4D7"/>
                </a:solidFill>
                <a:latin typeface="Tahoma"/>
                <a:cs typeface="Tahoma"/>
              </a:rPr>
              <a:t>question</a:t>
            </a:r>
            <a:r>
              <a:rPr sz="2000" spc="5" dirty="0">
                <a:latin typeface="Tahoma"/>
                <a:cs typeface="Tahoma"/>
              </a:rPr>
              <a:t>,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and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poses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</a:t>
            </a:r>
            <a:r>
              <a:rPr sz="2000" spc="-215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specific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4EA4D7"/>
                </a:solidFill>
                <a:latin typeface="Tahoma"/>
                <a:cs typeface="Tahoma"/>
              </a:rPr>
              <a:t>hypothesis  </a:t>
            </a:r>
            <a:r>
              <a:rPr sz="2000" spc="30" dirty="0">
                <a:solidFill>
                  <a:srgbClr val="4EA4D7"/>
                </a:solidFill>
                <a:latin typeface="Tahoma"/>
                <a:cs typeface="Tahoma"/>
              </a:rPr>
              <a:t>to </a:t>
            </a:r>
            <a:r>
              <a:rPr sz="2000" dirty="0">
                <a:solidFill>
                  <a:srgbClr val="4EA4D7"/>
                </a:solidFill>
                <a:latin typeface="Tahoma"/>
                <a:cs typeface="Tahoma"/>
              </a:rPr>
              <a:t>be</a:t>
            </a:r>
            <a:r>
              <a:rPr sz="2000" spc="-509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4EA4D7"/>
                </a:solidFill>
                <a:latin typeface="Tahoma"/>
                <a:cs typeface="Tahoma"/>
              </a:rPr>
              <a:t>tested.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6448"/>
            <a:ext cx="1194435" cy="379730"/>
          </a:xfrm>
          <a:custGeom>
            <a:avLst/>
            <a:gdLst/>
            <a:ahLst/>
            <a:cxnLst/>
            <a:rect l="l" t="t" r="r" b="b"/>
            <a:pathLst>
              <a:path w="1194435" h="379730">
                <a:moveTo>
                  <a:pt x="173" y="0"/>
                </a:moveTo>
                <a:lnTo>
                  <a:pt x="103" y="8381"/>
                </a:lnTo>
                <a:lnTo>
                  <a:pt x="0" y="376817"/>
                </a:lnTo>
                <a:lnTo>
                  <a:pt x="934466" y="379475"/>
                </a:lnTo>
                <a:lnTo>
                  <a:pt x="1009726" y="379475"/>
                </a:lnTo>
                <a:lnTo>
                  <a:pt x="1013206" y="375919"/>
                </a:lnTo>
                <a:lnTo>
                  <a:pt x="1014361" y="374650"/>
                </a:lnTo>
                <a:lnTo>
                  <a:pt x="1015784" y="373506"/>
                </a:lnTo>
                <a:lnTo>
                  <a:pt x="1188720" y="201040"/>
                </a:lnTo>
                <a:lnTo>
                  <a:pt x="1192706" y="195707"/>
                </a:lnTo>
                <a:lnTo>
                  <a:pt x="1194034" y="190373"/>
                </a:lnTo>
                <a:lnTo>
                  <a:pt x="1192706" y="185038"/>
                </a:lnTo>
                <a:lnTo>
                  <a:pt x="1188720" y="179704"/>
                </a:lnTo>
                <a:lnTo>
                  <a:pt x="1016939" y="8381"/>
                </a:lnTo>
                <a:lnTo>
                  <a:pt x="1013206" y="8381"/>
                </a:lnTo>
                <a:lnTo>
                  <a:pt x="1013206" y="4825"/>
                </a:lnTo>
                <a:lnTo>
                  <a:pt x="1009726" y="4825"/>
                </a:lnTo>
                <a:lnTo>
                  <a:pt x="1006119" y="1269"/>
                </a:lnTo>
                <a:lnTo>
                  <a:pt x="934466" y="1269"/>
                </a:lnTo>
                <a:lnTo>
                  <a:pt x="17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563" y="4212334"/>
            <a:ext cx="542543" cy="84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4684810"/>
            <a:ext cx="457200" cy="459105"/>
          </a:xfrm>
          <a:custGeom>
            <a:avLst/>
            <a:gdLst/>
            <a:ahLst/>
            <a:cxnLst/>
            <a:rect l="l" t="t" r="r" b="b"/>
            <a:pathLst>
              <a:path w="457200" h="459104">
                <a:moveTo>
                  <a:pt x="457198" y="0"/>
                </a:moveTo>
                <a:lnTo>
                  <a:pt x="0" y="458687"/>
                </a:lnTo>
                <a:lnTo>
                  <a:pt x="457198" y="458687"/>
                </a:lnTo>
                <a:lnTo>
                  <a:pt x="45719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2177" y="439038"/>
            <a:ext cx="20231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/>
              <a:t>METH</a:t>
            </a:r>
            <a:r>
              <a:rPr sz="3200" spc="-10" dirty="0"/>
              <a:t>O</a:t>
            </a:r>
            <a:r>
              <a:rPr sz="3200" spc="-105" dirty="0"/>
              <a:t>DS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5" dirty="0"/>
              <a:t>26</a:t>
            </a:fld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1578355" y="1492757"/>
            <a:ext cx="7009130" cy="2312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5600" algn="l"/>
              </a:tabLst>
            </a:pPr>
            <a:r>
              <a:rPr sz="2000" spc="-20" dirty="0">
                <a:latin typeface="Tahoma"/>
                <a:cs typeface="Tahoma"/>
              </a:rPr>
              <a:t>The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methods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section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will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help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you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determine</a:t>
            </a:r>
            <a:r>
              <a:rPr sz="2000" spc="-28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exactly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EA4D7"/>
                </a:solidFill>
                <a:latin typeface="Tahoma"/>
                <a:cs typeface="Tahoma"/>
              </a:rPr>
              <a:t>how</a:t>
            </a:r>
            <a:r>
              <a:rPr sz="2000" spc="-235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  <a:p>
            <a:pPr marL="355600" algn="just">
              <a:lnSpc>
                <a:spcPct val="100000"/>
              </a:lnSpc>
            </a:pPr>
            <a:r>
              <a:rPr sz="2000" spc="5" dirty="0">
                <a:latin typeface="Tahoma"/>
                <a:cs typeface="Tahoma"/>
              </a:rPr>
              <a:t>authors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performed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experiment.</a:t>
            </a:r>
            <a:endParaRPr sz="2000">
              <a:latin typeface="Tahoma"/>
              <a:cs typeface="Tahoma"/>
            </a:endParaRPr>
          </a:p>
          <a:p>
            <a:pPr marL="355600" marR="436880" indent="-342900" algn="just">
              <a:lnSpc>
                <a:spcPct val="100000"/>
              </a:lnSpc>
              <a:spcBef>
                <a:spcPts val="60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5600" algn="l"/>
              </a:tabLst>
            </a:pPr>
            <a:r>
              <a:rPr sz="2000" spc="-20" dirty="0">
                <a:latin typeface="Tahoma"/>
                <a:cs typeface="Tahoma"/>
              </a:rPr>
              <a:t>The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methods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describes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both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specific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techniques</a:t>
            </a:r>
            <a:r>
              <a:rPr sz="2000" spc="-27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and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  </a:t>
            </a:r>
            <a:r>
              <a:rPr sz="2000" spc="-10" dirty="0">
                <a:latin typeface="Tahoma"/>
                <a:cs typeface="Tahoma"/>
              </a:rPr>
              <a:t>overall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experimental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strategy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used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by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scientists.</a:t>
            </a:r>
            <a:endParaRPr sz="2000">
              <a:latin typeface="Tahoma"/>
              <a:cs typeface="Tahoma"/>
            </a:endParaRPr>
          </a:p>
          <a:p>
            <a:pPr marL="355600" marR="248920" indent="-342900" algn="just">
              <a:lnSpc>
                <a:spcPct val="100000"/>
              </a:lnSpc>
              <a:spcBef>
                <a:spcPts val="60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5600" algn="l"/>
              </a:tabLst>
            </a:pPr>
            <a:r>
              <a:rPr sz="2000" spc="-30" dirty="0">
                <a:latin typeface="Tahoma"/>
                <a:cs typeface="Tahoma"/>
              </a:rPr>
              <a:t>Generally,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methods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section</a:t>
            </a:r>
            <a:r>
              <a:rPr sz="2000" spc="-27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does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not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need</a:t>
            </a:r>
            <a:r>
              <a:rPr sz="2000" spc="-26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to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read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in  </a:t>
            </a:r>
            <a:r>
              <a:rPr sz="2000" spc="5" dirty="0">
                <a:latin typeface="Tahoma"/>
                <a:cs typeface="Tahoma"/>
              </a:rPr>
              <a:t>detail.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Refer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to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this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section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if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you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have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specific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question  </a:t>
            </a:r>
            <a:r>
              <a:rPr sz="2000" spc="-5" dirty="0">
                <a:latin typeface="Tahoma"/>
                <a:cs typeface="Tahoma"/>
              </a:rPr>
              <a:t>about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experimental</a:t>
            </a:r>
            <a:r>
              <a:rPr sz="2000" spc="-2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design.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6448"/>
            <a:ext cx="1194435" cy="379730"/>
          </a:xfrm>
          <a:custGeom>
            <a:avLst/>
            <a:gdLst/>
            <a:ahLst/>
            <a:cxnLst/>
            <a:rect l="l" t="t" r="r" b="b"/>
            <a:pathLst>
              <a:path w="1194435" h="379730">
                <a:moveTo>
                  <a:pt x="173" y="0"/>
                </a:moveTo>
                <a:lnTo>
                  <a:pt x="103" y="8381"/>
                </a:lnTo>
                <a:lnTo>
                  <a:pt x="0" y="376817"/>
                </a:lnTo>
                <a:lnTo>
                  <a:pt x="934466" y="379475"/>
                </a:lnTo>
                <a:lnTo>
                  <a:pt x="1009726" y="379475"/>
                </a:lnTo>
                <a:lnTo>
                  <a:pt x="1013206" y="375919"/>
                </a:lnTo>
                <a:lnTo>
                  <a:pt x="1014361" y="374650"/>
                </a:lnTo>
                <a:lnTo>
                  <a:pt x="1015784" y="373506"/>
                </a:lnTo>
                <a:lnTo>
                  <a:pt x="1188720" y="201040"/>
                </a:lnTo>
                <a:lnTo>
                  <a:pt x="1192706" y="195707"/>
                </a:lnTo>
                <a:lnTo>
                  <a:pt x="1194034" y="190373"/>
                </a:lnTo>
                <a:lnTo>
                  <a:pt x="1192706" y="185038"/>
                </a:lnTo>
                <a:lnTo>
                  <a:pt x="1188720" y="179704"/>
                </a:lnTo>
                <a:lnTo>
                  <a:pt x="1016939" y="8381"/>
                </a:lnTo>
                <a:lnTo>
                  <a:pt x="1013206" y="8381"/>
                </a:lnTo>
                <a:lnTo>
                  <a:pt x="1013206" y="4825"/>
                </a:lnTo>
                <a:lnTo>
                  <a:pt x="1009726" y="4825"/>
                </a:lnTo>
                <a:lnTo>
                  <a:pt x="1006119" y="1269"/>
                </a:lnTo>
                <a:lnTo>
                  <a:pt x="934466" y="1269"/>
                </a:lnTo>
                <a:lnTo>
                  <a:pt x="17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563" y="4212334"/>
            <a:ext cx="542543" cy="84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4684810"/>
            <a:ext cx="457200" cy="459105"/>
          </a:xfrm>
          <a:custGeom>
            <a:avLst/>
            <a:gdLst/>
            <a:ahLst/>
            <a:cxnLst/>
            <a:rect l="l" t="t" r="r" b="b"/>
            <a:pathLst>
              <a:path w="457200" h="459104">
                <a:moveTo>
                  <a:pt x="457198" y="0"/>
                </a:moveTo>
                <a:lnTo>
                  <a:pt x="0" y="458687"/>
                </a:lnTo>
                <a:lnTo>
                  <a:pt x="457198" y="458687"/>
                </a:lnTo>
                <a:lnTo>
                  <a:pt x="45719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2177" y="439038"/>
            <a:ext cx="18268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0" dirty="0"/>
              <a:t>RESUL</a:t>
            </a:r>
            <a:r>
              <a:rPr sz="3200" spc="-60" dirty="0"/>
              <a:t>T</a:t>
            </a:r>
            <a:r>
              <a:rPr sz="3200" spc="-190" dirty="0"/>
              <a:t>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5" dirty="0"/>
              <a:t>27</a:t>
            </a:fld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1578355" y="1492757"/>
            <a:ext cx="7007225" cy="3075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20" dirty="0">
                <a:latin typeface="Tahoma"/>
                <a:cs typeface="Tahoma"/>
              </a:rPr>
              <a:t>The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results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section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contains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EA4D7"/>
                </a:solidFill>
                <a:latin typeface="Tahoma"/>
                <a:cs typeface="Tahoma"/>
              </a:rPr>
              <a:t>data</a:t>
            </a:r>
            <a:r>
              <a:rPr sz="2000" spc="-235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collected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during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experimentation.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20" dirty="0">
                <a:latin typeface="Tahoma"/>
                <a:cs typeface="Tahoma"/>
              </a:rPr>
              <a:t>The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results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section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is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heart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of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scientific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paper.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135" dirty="0">
                <a:latin typeface="Tahoma"/>
                <a:cs typeface="Tahoma"/>
              </a:rPr>
              <a:t>In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this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section,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much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of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important</a:t>
            </a:r>
            <a:r>
              <a:rPr sz="2000" spc="-26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information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may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in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form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of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tables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or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graphs.</a:t>
            </a:r>
            <a:endParaRPr sz="2000">
              <a:latin typeface="Tahoma"/>
              <a:cs typeface="Tahoma"/>
            </a:endParaRPr>
          </a:p>
          <a:p>
            <a:pPr marL="355600" marR="128270" indent="-342900">
              <a:lnSpc>
                <a:spcPct val="100000"/>
              </a:lnSpc>
              <a:spcBef>
                <a:spcPts val="60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25" dirty="0">
                <a:latin typeface="Tahoma"/>
                <a:cs typeface="Tahoma"/>
              </a:rPr>
              <a:t>When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reading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this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section,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do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not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readily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accept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an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author's  </a:t>
            </a:r>
            <a:r>
              <a:rPr sz="2000" spc="25" dirty="0">
                <a:latin typeface="Tahoma"/>
                <a:cs typeface="Tahoma"/>
              </a:rPr>
              <a:t>statements</a:t>
            </a:r>
            <a:r>
              <a:rPr sz="2000" spc="-2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about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results.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10" dirty="0">
                <a:latin typeface="Tahoma"/>
                <a:cs typeface="Tahoma"/>
              </a:rPr>
              <a:t>Rather,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carefully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analyze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raw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data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in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tables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and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figures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to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latin typeface="Tahoma"/>
                <a:cs typeface="Tahoma"/>
              </a:rPr>
              <a:t>draw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your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own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conclusions.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6448"/>
            <a:ext cx="1194435" cy="379730"/>
          </a:xfrm>
          <a:custGeom>
            <a:avLst/>
            <a:gdLst/>
            <a:ahLst/>
            <a:cxnLst/>
            <a:rect l="l" t="t" r="r" b="b"/>
            <a:pathLst>
              <a:path w="1194435" h="379730">
                <a:moveTo>
                  <a:pt x="173" y="0"/>
                </a:moveTo>
                <a:lnTo>
                  <a:pt x="103" y="8381"/>
                </a:lnTo>
                <a:lnTo>
                  <a:pt x="0" y="376817"/>
                </a:lnTo>
                <a:lnTo>
                  <a:pt x="934466" y="379475"/>
                </a:lnTo>
                <a:lnTo>
                  <a:pt x="1009726" y="379475"/>
                </a:lnTo>
                <a:lnTo>
                  <a:pt x="1013206" y="375919"/>
                </a:lnTo>
                <a:lnTo>
                  <a:pt x="1014361" y="374650"/>
                </a:lnTo>
                <a:lnTo>
                  <a:pt x="1015784" y="373506"/>
                </a:lnTo>
                <a:lnTo>
                  <a:pt x="1188720" y="201040"/>
                </a:lnTo>
                <a:lnTo>
                  <a:pt x="1192706" y="195707"/>
                </a:lnTo>
                <a:lnTo>
                  <a:pt x="1194034" y="190373"/>
                </a:lnTo>
                <a:lnTo>
                  <a:pt x="1192706" y="185038"/>
                </a:lnTo>
                <a:lnTo>
                  <a:pt x="1188720" y="179704"/>
                </a:lnTo>
                <a:lnTo>
                  <a:pt x="1016939" y="8381"/>
                </a:lnTo>
                <a:lnTo>
                  <a:pt x="1013206" y="8381"/>
                </a:lnTo>
                <a:lnTo>
                  <a:pt x="1013206" y="4825"/>
                </a:lnTo>
                <a:lnTo>
                  <a:pt x="1009726" y="4825"/>
                </a:lnTo>
                <a:lnTo>
                  <a:pt x="1006119" y="1269"/>
                </a:lnTo>
                <a:lnTo>
                  <a:pt x="934466" y="1269"/>
                </a:lnTo>
                <a:lnTo>
                  <a:pt x="17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563" y="4212334"/>
            <a:ext cx="542543" cy="84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4684810"/>
            <a:ext cx="457200" cy="459105"/>
          </a:xfrm>
          <a:custGeom>
            <a:avLst/>
            <a:gdLst/>
            <a:ahLst/>
            <a:cxnLst/>
            <a:rect l="l" t="t" r="r" b="b"/>
            <a:pathLst>
              <a:path w="457200" h="459104">
                <a:moveTo>
                  <a:pt x="457198" y="0"/>
                </a:moveTo>
                <a:lnTo>
                  <a:pt x="0" y="458687"/>
                </a:lnTo>
                <a:lnTo>
                  <a:pt x="457198" y="458687"/>
                </a:lnTo>
                <a:lnTo>
                  <a:pt x="45719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2177" y="439038"/>
            <a:ext cx="56280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5" dirty="0"/>
              <a:t>DISCUSSION </a:t>
            </a:r>
            <a:r>
              <a:rPr sz="3200" dirty="0"/>
              <a:t>&amp;</a:t>
            </a:r>
            <a:r>
              <a:rPr sz="3200" spc="-185" dirty="0"/>
              <a:t> </a:t>
            </a:r>
            <a:r>
              <a:rPr sz="3200" spc="-15" dirty="0"/>
              <a:t>CONCLUSION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5" dirty="0"/>
              <a:t>28</a:t>
            </a:fld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1704213" y="1233677"/>
            <a:ext cx="5878830" cy="330390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429895" indent="-343535" algn="just">
              <a:lnSpc>
                <a:spcPts val="2160"/>
              </a:lnSpc>
              <a:spcBef>
                <a:spcPts val="375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6235" algn="l"/>
              </a:tabLst>
            </a:pPr>
            <a:r>
              <a:rPr sz="2000" spc="-20" dirty="0">
                <a:latin typeface="Tahoma"/>
                <a:cs typeface="Tahoma"/>
              </a:rPr>
              <a:t>The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discussion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section</a:t>
            </a:r>
            <a:r>
              <a:rPr sz="2000" spc="-27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will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explain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4EA4D7"/>
                </a:solidFill>
                <a:latin typeface="Tahoma"/>
                <a:cs typeface="Tahoma"/>
              </a:rPr>
              <a:t>authors  </a:t>
            </a:r>
            <a:r>
              <a:rPr sz="2000" spc="20" dirty="0">
                <a:solidFill>
                  <a:srgbClr val="4EA4D7"/>
                </a:solidFill>
                <a:latin typeface="Tahoma"/>
                <a:cs typeface="Tahoma"/>
              </a:rPr>
              <a:t>interpret</a:t>
            </a:r>
            <a:r>
              <a:rPr sz="2000" spc="-270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their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data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and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how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they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connect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it</a:t>
            </a:r>
            <a:r>
              <a:rPr sz="2000" spc="-270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to  </a:t>
            </a:r>
            <a:r>
              <a:rPr sz="2000" spc="10" dirty="0">
                <a:latin typeface="Tahoma"/>
                <a:cs typeface="Tahoma"/>
              </a:rPr>
              <a:t>other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work.</a:t>
            </a:r>
            <a:endParaRPr sz="2000">
              <a:latin typeface="Tahoma"/>
              <a:cs typeface="Tahoma"/>
            </a:endParaRPr>
          </a:p>
          <a:p>
            <a:pPr marL="355600" marR="31115" indent="-343535">
              <a:lnSpc>
                <a:spcPts val="2160"/>
              </a:lnSpc>
              <a:spcBef>
                <a:spcPts val="60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spc="10" dirty="0">
                <a:latin typeface="Tahoma"/>
                <a:cs typeface="Tahoma"/>
              </a:rPr>
              <a:t>Authors</a:t>
            </a:r>
            <a:r>
              <a:rPr sz="2000" spc="-26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often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use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discussion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to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describe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what  </a:t>
            </a:r>
            <a:r>
              <a:rPr sz="2000" spc="20" dirty="0">
                <a:latin typeface="Tahoma"/>
                <a:cs typeface="Tahoma"/>
              </a:rPr>
              <a:t>their </a:t>
            </a:r>
            <a:r>
              <a:rPr sz="2000" spc="-5" dirty="0">
                <a:latin typeface="Tahoma"/>
                <a:cs typeface="Tahoma"/>
              </a:rPr>
              <a:t>work </a:t>
            </a:r>
            <a:r>
              <a:rPr sz="2000" spc="20" dirty="0">
                <a:latin typeface="Tahoma"/>
                <a:cs typeface="Tahoma"/>
              </a:rPr>
              <a:t>suggests </a:t>
            </a:r>
            <a:r>
              <a:rPr sz="2000" spc="-25" dirty="0">
                <a:latin typeface="Tahoma"/>
                <a:cs typeface="Tahoma"/>
              </a:rPr>
              <a:t>and how </a:t>
            </a:r>
            <a:r>
              <a:rPr sz="2000" spc="55" dirty="0">
                <a:latin typeface="Tahoma"/>
                <a:cs typeface="Tahoma"/>
              </a:rPr>
              <a:t>it </a:t>
            </a:r>
            <a:r>
              <a:rPr sz="2000" spc="15" dirty="0">
                <a:latin typeface="Tahoma"/>
                <a:cs typeface="Tahoma"/>
              </a:rPr>
              <a:t>relates </a:t>
            </a:r>
            <a:r>
              <a:rPr sz="2000" spc="30" dirty="0">
                <a:latin typeface="Tahoma"/>
                <a:cs typeface="Tahoma"/>
              </a:rPr>
              <a:t>to </a:t>
            </a:r>
            <a:r>
              <a:rPr sz="2000" spc="10" dirty="0">
                <a:latin typeface="Tahoma"/>
                <a:cs typeface="Tahoma"/>
              </a:rPr>
              <a:t>other  </a:t>
            </a:r>
            <a:r>
              <a:rPr sz="2000" spc="20" dirty="0">
                <a:latin typeface="Tahoma"/>
                <a:cs typeface="Tahoma"/>
              </a:rPr>
              <a:t>studies.</a:t>
            </a:r>
            <a:endParaRPr sz="2000">
              <a:latin typeface="Tahoma"/>
              <a:cs typeface="Tahoma"/>
            </a:endParaRPr>
          </a:p>
          <a:p>
            <a:pPr marL="355600" marR="5080" indent="-343535">
              <a:lnSpc>
                <a:spcPts val="2160"/>
              </a:lnSpc>
              <a:spcBef>
                <a:spcPts val="605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spc="-135" dirty="0">
                <a:latin typeface="Tahoma"/>
                <a:cs typeface="Tahoma"/>
              </a:rPr>
              <a:t>In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this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section,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authors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can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anticipate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and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address  </a:t>
            </a:r>
            <a:r>
              <a:rPr sz="2000" spc="-45" dirty="0">
                <a:latin typeface="Tahoma"/>
                <a:cs typeface="Tahoma"/>
              </a:rPr>
              <a:t>any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possible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objections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to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their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work.</a:t>
            </a:r>
            <a:endParaRPr sz="2000">
              <a:latin typeface="Tahoma"/>
              <a:cs typeface="Tahoma"/>
            </a:endParaRPr>
          </a:p>
          <a:p>
            <a:pPr marL="355600" marR="447040" indent="-343535">
              <a:lnSpc>
                <a:spcPct val="90000"/>
              </a:lnSpc>
              <a:spcBef>
                <a:spcPts val="565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spc="-20" dirty="0">
                <a:latin typeface="Tahoma"/>
                <a:cs typeface="Tahoma"/>
              </a:rPr>
              <a:t>The </a:t>
            </a:r>
            <a:r>
              <a:rPr sz="2000" spc="35" dirty="0">
                <a:latin typeface="Tahoma"/>
                <a:cs typeface="Tahoma"/>
              </a:rPr>
              <a:t>discussion </a:t>
            </a:r>
            <a:r>
              <a:rPr sz="2000" spc="40" dirty="0">
                <a:latin typeface="Tahoma"/>
                <a:cs typeface="Tahoma"/>
              </a:rPr>
              <a:t>section </a:t>
            </a:r>
            <a:r>
              <a:rPr sz="2000" spc="60" dirty="0">
                <a:latin typeface="Tahoma"/>
                <a:cs typeface="Tahoma"/>
              </a:rPr>
              <a:t>is </a:t>
            </a:r>
            <a:r>
              <a:rPr sz="2000" spc="10" dirty="0">
                <a:latin typeface="Tahoma"/>
                <a:cs typeface="Tahoma"/>
              </a:rPr>
              <a:t>also </a:t>
            </a:r>
            <a:r>
              <a:rPr sz="2000" spc="-30" dirty="0">
                <a:latin typeface="Tahoma"/>
                <a:cs typeface="Tahoma"/>
              </a:rPr>
              <a:t>a </a:t>
            </a:r>
            <a:r>
              <a:rPr sz="2000" spc="20" dirty="0">
                <a:latin typeface="Tahoma"/>
                <a:cs typeface="Tahoma"/>
              </a:rPr>
              <a:t>place </a:t>
            </a:r>
            <a:r>
              <a:rPr sz="2000" spc="-10" dirty="0">
                <a:latin typeface="Tahoma"/>
                <a:cs typeface="Tahoma"/>
              </a:rPr>
              <a:t>where  </a:t>
            </a:r>
            <a:r>
              <a:rPr sz="2000" spc="5" dirty="0">
                <a:latin typeface="Tahoma"/>
                <a:cs typeface="Tahoma"/>
              </a:rPr>
              <a:t>authors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can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suggest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areas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of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improvement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for  </a:t>
            </a:r>
            <a:r>
              <a:rPr sz="2000" spc="10" dirty="0">
                <a:latin typeface="Tahoma"/>
                <a:cs typeface="Tahoma"/>
              </a:rPr>
              <a:t>future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research.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6448"/>
            <a:ext cx="1194435" cy="379730"/>
          </a:xfrm>
          <a:custGeom>
            <a:avLst/>
            <a:gdLst/>
            <a:ahLst/>
            <a:cxnLst/>
            <a:rect l="l" t="t" r="r" b="b"/>
            <a:pathLst>
              <a:path w="1194435" h="379730">
                <a:moveTo>
                  <a:pt x="173" y="0"/>
                </a:moveTo>
                <a:lnTo>
                  <a:pt x="103" y="8381"/>
                </a:lnTo>
                <a:lnTo>
                  <a:pt x="0" y="376817"/>
                </a:lnTo>
                <a:lnTo>
                  <a:pt x="934466" y="379475"/>
                </a:lnTo>
                <a:lnTo>
                  <a:pt x="1009726" y="379475"/>
                </a:lnTo>
                <a:lnTo>
                  <a:pt x="1013206" y="375919"/>
                </a:lnTo>
                <a:lnTo>
                  <a:pt x="1014361" y="374650"/>
                </a:lnTo>
                <a:lnTo>
                  <a:pt x="1015784" y="373506"/>
                </a:lnTo>
                <a:lnTo>
                  <a:pt x="1188720" y="201040"/>
                </a:lnTo>
                <a:lnTo>
                  <a:pt x="1192706" y="195707"/>
                </a:lnTo>
                <a:lnTo>
                  <a:pt x="1194034" y="190373"/>
                </a:lnTo>
                <a:lnTo>
                  <a:pt x="1192706" y="185038"/>
                </a:lnTo>
                <a:lnTo>
                  <a:pt x="1188720" y="179704"/>
                </a:lnTo>
                <a:lnTo>
                  <a:pt x="1016939" y="8381"/>
                </a:lnTo>
                <a:lnTo>
                  <a:pt x="1013206" y="8381"/>
                </a:lnTo>
                <a:lnTo>
                  <a:pt x="1013206" y="4825"/>
                </a:lnTo>
                <a:lnTo>
                  <a:pt x="1009726" y="4825"/>
                </a:lnTo>
                <a:lnTo>
                  <a:pt x="1006119" y="1269"/>
                </a:lnTo>
                <a:lnTo>
                  <a:pt x="934466" y="1269"/>
                </a:lnTo>
                <a:lnTo>
                  <a:pt x="17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563" y="4212334"/>
            <a:ext cx="542543" cy="84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4684810"/>
            <a:ext cx="457200" cy="459105"/>
          </a:xfrm>
          <a:custGeom>
            <a:avLst/>
            <a:gdLst/>
            <a:ahLst/>
            <a:cxnLst/>
            <a:rect l="l" t="t" r="r" b="b"/>
            <a:pathLst>
              <a:path w="457200" h="459104">
                <a:moveTo>
                  <a:pt x="457198" y="0"/>
                </a:moveTo>
                <a:lnTo>
                  <a:pt x="0" y="458687"/>
                </a:lnTo>
                <a:lnTo>
                  <a:pt x="457198" y="458687"/>
                </a:lnTo>
                <a:lnTo>
                  <a:pt x="45719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2177" y="439038"/>
            <a:ext cx="4445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0" dirty="0" smtClean="0"/>
              <a:t>ACKNOWLEDGMENTS</a:t>
            </a:r>
            <a:endParaRPr sz="32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5" dirty="0"/>
              <a:t>29</a:t>
            </a:fld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1578355" y="1492757"/>
            <a:ext cx="706374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20" dirty="0">
                <a:latin typeface="Tahoma"/>
                <a:cs typeface="Tahoma"/>
              </a:rPr>
              <a:t>The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acknowledgments</a:t>
            </a:r>
            <a:r>
              <a:rPr sz="2000" spc="-27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tell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you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what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people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or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institutions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-75" dirty="0">
                <a:latin typeface="Tahoma"/>
                <a:cs typeface="Tahoma"/>
              </a:rPr>
              <a:t>(in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addition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to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authors)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4EA4D7"/>
                </a:solidFill>
                <a:latin typeface="Tahoma"/>
                <a:cs typeface="Tahoma"/>
              </a:rPr>
              <a:t>contributed</a:t>
            </a:r>
            <a:r>
              <a:rPr sz="2000" spc="-265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to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work.</a:t>
            </a:r>
            <a:endParaRPr sz="20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135" dirty="0">
                <a:latin typeface="Tahoma"/>
                <a:cs typeface="Tahoma"/>
              </a:rPr>
              <a:t>In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reading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acknowledgments,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you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can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see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what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sources  </a:t>
            </a:r>
            <a:r>
              <a:rPr sz="2000" dirty="0">
                <a:latin typeface="Tahoma"/>
                <a:cs typeface="Tahoma"/>
              </a:rPr>
              <a:t>provided </a:t>
            </a:r>
            <a:r>
              <a:rPr sz="2000" spc="20" dirty="0">
                <a:latin typeface="Tahoma"/>
                <a:cs typeface="Tahoma"/>
              </a:rPr>
              <a:t>financial </a:t>
            </a:r>
            <a:r>
              <a:rPr sz="2000" spc="10" dirty="0">
                <a:latin typeface="Tahoma"/>
                <a:cs typeface="Tahoma"/>
              </a:rPr>
              <a:t>support </a:t>
            </a:r>
            <a:r>
              <a:rPr sz="2000" spc="30" dirty="0">
                <a:latin typeface="Tahoma"/>
                <a:cs typeface="Tahoma"/>
              </a:rPr>
              <a:t>for </a:t>
            </a:r>
            <a:r>
              <a:rPr sz="2000" spc="10" dirty="0">
                <a:latin typeface="Tahoma"/>
                <a:cs typeface="Tahoma"/>
              </a:rPr>
              <a:t>the </a:t>
            </a:r>
            <a:r>
              <a:rPr sz="2000" spc="-10" dirty="0">
                <a:latin typeface="Tahoma"/>
                <a:cs typeface="Tahoma"/>
              </a:rPr>
              <a:t>study. </a:t>
            </a:r>
            <a:r>
              <a:rPr sz="2000" spc="-20" dirty="0">
                <a:latin typeface="Tahoma"/>
                <a:cs typeface="Tahoma"/>
              </a:rPr>
              <a:t>You </a:t>
            </a:r>
            <a:r>
              <a:rPr sz="2000" dirty="0">
                <a:latin typeface="Tahoma"/>
                <a:cs typeface="Tahoma"/>
              </a:rPr>
              <a:t>might </a:t>
            </a:r>
            <a:r>
              <a:rPr sz="2000" spc="-15" dirty="0">
                <a:latin typeface="Tahoma"/>
                <a:cs typeface="Tahoma"/>
              </a:rPr>
              <a:t>want </a:t>
            </a:r>
            <a:r>
              <a:rPr sz="2000" spc="30" dirty="0">
                <a:latin typeface="Tahoma"/>
                <a:cs typeface="Tahoma"/>
              </a:rPr>
              <a:t>to  </a:t>
            </a:r>
            <a:r>
              <a:rPr sz="2000" spc="-15" dirty="0">
                <a:latin typeface="Tahoma"/>
                <a:cs typeface="Tahoma"/>
              </a:rPr>
              <a:t>know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an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industry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group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or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federal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government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funded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the  </a:t>
            </a:r>
            <a:r>
              <a:rPr sz="2000" spc="-10" dirty="0">
                <a:latin typeface="Tahoma"/>
                <a:cs typeface="Tahoma"/>
              </a:rPr>
              <a:t>study.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6448"/>
            <a:ext cx="1194435" cy="379730"/>
          </a:xfrm>
          <a:custGeom>
            <a:avLst/>
            <a:gdLst/>
            <a:ahLst/>
            <a:cxnLst/>
            <a:rect l="l" t="t" r="r" b="b"/>
            <a:pathLst>
              <a:path w="1194435" h="379730">
                <a:moveTo>
                  <a:pt x="173" y="0"/>
                </a:moveTo>
                <a:lnTo>
                  <a:pt x="103" y="8381"/>
                </a:lnTo>
                <a:lnTo>
                  <a:pt x="0" y="376817"/>
                </a:lnTo>
                <a:lnTo>
                  <a:pt x="934466" y="379475"/>
                </a:lnTo>
                <a:lnTo>
                  <a:pt x="1009726" y="379475"/>
                </a:lnTo>
                <a:lnTo>
                  <a:pt x="1013206" y="375919"/>
                </a:lnTo>
                <a:lnTo>
                  <a:pt x="1014361" y="374650"/>
                </a:lnTo>
                <a:lnTo>
                  <a:pt x="1015784" y="373506"/>
                </a:lnTo>
                <a:lnTo>
                  <a:pt x="1188720" y="201040"/>
                </a:lnTo>
                <a:lnTo>
                  <a:pt x="1192706" y="195707"/>
                </a:lnTo>
                <a:lnTo>
                  <a:pt x="1194034" y="190373"/>
                </a:lnTo>
                <a:lnTo>
                  <a:pt x="1192706" y="185038"/>
                </a:lnTo>
                <a:lnTo>
                  <a:pt x="1188720" y="179704"/>
                </a:lnTo>
                <a:lnTo>
                  <a:pt x="1016939" y="8381"/>
                </a:lnTo>
                <a:lnTo>
                  <a:pt x="1013206" y="8381"/>
                </a:lnTo>
                <a:lnTo>
                  <a:pt x="1013206" y="4825"/>
                </a:lnTo>
                <a:lnTo>
                  <a:pt x="1009726" y="4825"/>
                </a:lnTo>
                <a:lnTo>
                  <a:pt x="1006119" y="1269"/>
                </a:lnTo>
                <a:lnTo>
                  <a:pt x="934466" y="1269"/>
                </a:lnTo>
                <a:lnTo>
                  <a:pt x="17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563" y="4212334"/>
            <a:ext cx="542543" cy="84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4684810"/>
            <a:ext cx="457200" cy="459105"/>
          </a:xfrm>
          <a:custGeom>
            <a:avLst/>
            <a:gdLst/>
            <a:ahLst/>
            <a:cxnLst/>
            <a:rect l="l" t="t" r="r" b="b"/>
            <a:pathLst>
              <a:path w="457200" h="459104">
                <a:moveTo>
                  <a:pt x="457198" y="0"/>
                </a:moveTo>
                <a:lnTo>
                  <a:pt x="0" y="458687"/>
                </a:lnTo>
                <a:lnTo>
                  <a:pt x="457198" y="458687"/>
                </a:lnTo>
                <a:lnTo>
                  <a:pt x="45719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2177" y="439038"/>
            <a:ext cx="22117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80" dirty="0" smtClean="0"/>
              <a:t>Outline</a:t>
            </a:r>
            <a:r>
              <a:rPr lang="en-US" sz="3200" spc="80" dirty="0" smtClean="0"/>
              <a:t>s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1578355" y="1416913"/>
            <a:ext cx="4705350" cy="193642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4965" algn="l"/>
              </a:tabLst>
            </a:pPr>
            <a:r>
              <a:rPr sz="1800" spc="509" dirty="0">
                <a:solidFill>
                  <a:srgbClr val="EF7E09"/>
                </a:solidFill>
                <a:latin typeface="Lucida Sans Unicode"/>
                <a:cs typeface="Lucida Sans Unicode"/>
              </a:rPr>
              <a:t>▸	</a:t>
            </a:r>
            <a:r>
              <a:rPr sz="2000" spc="55" dirty="0">
                <a:latin typeface="Tahoma"/>
                <a:cs typeface="Tahoma"/>
              </a:rPr>
              <a:t>Scientific</a:t>
            </a:r>
            <a:r>
              <a:rPr sz="2000" spc="-26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Research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and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5" dirty="0" smtClean="0">
                <a:latin typeface="Tahoma"/>
                <a:cs typeface="Tahoma"/>
              </a:rPr>
              <a:t>Hypothesis</a:t>
            </a:r>
            <a:r>
              <a:rPr lang="en-US" sz="2000" spc="5" dirty="0" smtClean="0">
                <a:latin typeface="Tahoma"/>
                <a:cs typeface="Tahoma"/>
              </a:rPr>
              <a:t> 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1800" spc="509" dirty="0">
                <a:solidFill>
                  <a:srgbClr val="EF7E09"/>
                </a:solidFill>
                <a:latin typeface="Lucida Sans Unicode"/>
                <a:cs typeface="Lucida Sans Unicode"/>
              </a:rPr>
              <a:t>▸	</a:t>
            </a:r>
            <a:r>
              <a:rPr sz="2000" spc="55" dirty="0">
                <a:latin typeface="Tahoma"/>
                <a:cs typeface="Tahoma"/>
              </a:rPr>
              <a:t>Scientific</a:t>
            </a:r>
            <a:r>
              <a:rPr sz="2000" spc="-27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Research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40" dirty="0" smtClean="0">
                <a:latin typeface="Tahoma"/>
                <a:cs typeface="Tahoma"/>
              </a:rPr>
              <a:t>Process</a:t>
            </a:r>
            <a:r>
              <a:rPr lang="en-US" sz="2000" spc="40" dirty="0" smtClean="0">
                <a:latin typeface="Tahoma"/>
                <a:cs typeface="Tahoma"/>
              </a:rPr>
              <a:t> 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1800" spc="509" dirty="0">
                <a:solidFill>
                  <a:srgbClr val="EF7E09"/>
                </a:solidFill>
                <a:latin typeface="Lucida Sans Unicode"/>
                <a:cs typeface="Lucida Sans Unicode"/>
              </a:rPr>
              <a:t>▸	</a:t>
            </a:r>
            <a:r>
              <a:rPr sz="2000" spc="-15" dirty="0">
                <a:latin typeface="Tahoma"/>
                <a:cs typeface="Tahoma"/>
              </a:rPr>
              <a:t>Qualitative vs. Quantitative</a:t>
            </a:r>
            <a:r>
              <a:rPr sz="2000" spc="-265" dirty="0">
                <a:latin typeface="Tahoma"/>
                <a:cs typeface="Tahoma"/>
              </a:rPr>
              <a:t> </a:t>
            </a:r>
            <a:r>
              <a:rPr sz="2000" spc="15" dirty="0" smtClean="0">
                <a:latin typeface="Tahoma"/>
                <a:cs typeface="Tahoma"/>
              </a:rPr>
              <a:t>researches</a:t>
            </a:r>
            <a:r>
              <a:rPr lang="en-US" sz="2000" spc="15" dirty="0" smtClean="0">
                <a:latin typeface="Tahoma"/>
                <a:cs typeface="Tahoma"/>
              </a:rPr>
              <a:t> 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1800" spc="509" dirty="0">
                <a:solidFill>
                  <a:srgbClr val="EF7E09"/>
                </a:solidFill>
                <a:latin typeface="Lucida Sans Unicode"/>
                <a:cs typeface="Lucida Sans Unicode"/>
              </a:rPr>
              <a:t>▸	</a:t>
            </a:r>
            <a:r>
              <a:rPr sz="2000" spc="-20" dirty="0">
                <a:latin typeface="Tahoma"/>
                <a:cs typeface="Tahoma"/>
              </a:rPr>
              <a:t>The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Structure</a:t>
            </a:r>
            <a:r>
              <a:rPr sz="2000" spc="-26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of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Scientific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5" dirty="0" smtClean="0">
                <a:latin typeface="Tahoma"/>
                <a:cs typeface="Tahoma"/>
              </a:rPr>
              <a:t>Paper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354965" algn="l"/>
              </a:tabLst>
            </a:pPr>
            <a:r>
              <a:rPr sz="1800" spc="509" dirty="0">
                <a:solidFill>
                  <a:srgbClr val="EF7E09"/>
                </a:solidFill>
                <a:latin typeface="Lucida Sans Unicode"/>
                <a:cs typeface="Lucida Sans Unicode"/>
              </a:rPr>
              <a:t>▸	</a:t>
            </a:r>
            <a:r>
              <a:rPr sz="2000" spc="30" dirty="0">
                <a:latin typeface="Tahoma"/>
                <a:cs typeface="Tahoma"/>
              </a:rPr>
              <a:t>Sources</a:t>
            </a:r>
            <a:r>
              <a:rPr sz="2000" spc="-26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of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20" dirty="0" smtClean="0">
                <a:latin typeface="Tahoma"/>
                <a:cs typeface="Tahoma"/>
              </a:rPr>
              <a:t>Literature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86728" y="1917192"/>
            <a:ext cx="1616964" cy="1801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89948" y="4882692"/>
            <a:ext cx="135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3</a:t>
            </a:fld>
            <a:endParaRPr sz="12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147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6448"/>
            <a:ext cx="1194435" cy="379730"/>
          </a:xfrm>
          <a:custGeom>
            <a:avLst/>
            <a:gdLst/>
            <a:ahLst/>
            <a:cxnLst/>
            <a:rect l="l" t="t" r="r" b="b"/>
            <a:pathLst>
              <a:path w="1194435" h="379730">
                <a:moveTo>
                  <a:pt x="173" y="0"/>
                </a:moveTo>
                <a:lnTo>
                  <a:pt x="103" y="8381"/>
                </a:lnTo>
                <a:lnTo>
                  <a:pt x="0" y="376817"/>
                </a:lnTo>
                <a:lnTo>
                  <a:pt x="934466" y="379475"/>
                </a:lnTo>
                <a:lnTo>
                  <a:pt x="1009726" y="379475"/>
                </a:lnTo>
                <a:lnTo>
                  <a:pt x="1013206" y="375919"/>
                </a:lnTo>
                <a:lnTo>
                  <a:pt x="1014361" y="374650"/>
                </a:lnTo>
                <a:lnTo>
                  <a:pt x="1015784" y="373506"/>
                </a:lnTo>
                <a:lnTo>
                  <a:pt x="1188720" y="201040"/>
                </a:lnTo>
                <a:lnTo>
                  <a:pt x="1192706" y="195707"/>
                </a:lnTo>
                <a:lnTo>
                  <a:pt x="1194034" y="190373"/>
                </a:lnTo>
                <a:lnTo>
                  <a:pt x="1192706" y="185038"/>
                </a:lnTo>
                <a:lnTo>
                  <a:pt x="1188720" y="179704"/>
                </a:lnTo>
                <a:lnTo>
                  <a:pt x="1016939" y="8381"/>
                </a:lnTo>
                <a:lnTo>
                  <a:pt x="1013206" y="8381"/>
                </a:lnTo>
                <a:lnTo>
                  <a:pt x="1013206" y="4825"/>
                </a:lnTo>
                <a:lnTo>
                  <a:pt x="1009726" y="4825"/>
                </a:lnTo>
                <a:lnTo>
                  <a:pt x="1006119" y="1269"/>
                </a:lnTo>
                <a:lnTo>
                  <a:pt x="934466" y="1269"/>
                </a:lnTo>
                <a:lnTo>
                  <a:pt x="17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563" y="4212334"/>
            <a:ext cx="542543" cy="84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4684810"/>
            <a:ext cx="457200" cy="459105"/>
          </a:xfrm>
          <a:custGeom>
            <a:avLst/>
            <a:gdLst/>
            <a:ahLst/>
            <a:cxnLst/>
            <a:rect l="l" t="t" r="r" b="b"/>
            <a:pathLst>
              <a:path w="457200" h="459104">
                <a:moveTo>
                  <a:pt x="457198" y="0"/>
                </a:moveTo>
                <a:lnTo>
                  <a:pt x="0" y="458687"/>
                </a:lnTo>
                <a:lnTo>
                  <a:pt x="457198" y="458687"/>
                </a:lnTo>
                <a:lnTo>
                  <a:pt x="45719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2177" y="439038"/>
            <a:ext cx="657987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25" dirty="0"/>
              <a:t>Essential </a:t>
            </a:r>
            <a:r>
              <a:rPr sz="2800" b="1" spc="5" dirty="0"/>
              <a:t>Parts </a:t>
            </a:r>
            <a:r>
              <a:rPr sz="2800" b="1" spc="145" dirty="0"/>
              <a:t>of </a:t>
            </a:r>
            <a:r>
              <a:rPr sz="2800" b="1" spc="-35" dirty="0"/>
              <a:t>a </a:t>
            </a:r>
            <a:r>
              <a:rPr sz="2800" b="1" spc="60" dirty="0" smtClean="0"/>
              <a:t>Scientific</a:t>
            </a:r>
            <a:r>
              <a:rPr lang="en-US" sz="2800" b="1" spc="60" dirty="0"/>
              <a:t> </a:t>
            </a:r>
            <a:r>
              <a:rPr sz="2800" b="1" spc="-620" dirty="0" smtClean="0"/>
              <a:t> </a:t>
            </a:r>
            <a:r>
              <a:rPr sz="2800" b="1" spc="105" dirty="0"/>
              <a:t>paper</a:t>
            </a:r>
            <a:endParaRPr sz="2800" b="1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5" dirty="0"/>
              <a:t>30</a:t>
            </a:fld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1537208" y="1200149"/>
            <a:ext cx="7452359" cy="34982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65"/>
              </a:spcBef>
              <a:buClr>
                <a:srgbClr val="EF7E09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5" dirty="0">
                <a:solidFill>
                  <a:srgbClr val="4EA4D7"/>
                </a:solidFill>
                <a:latin typeface="Tahoma"/>
                <a:cs typeface="Tahoma"/>
              </a:rPr>
              <a:t>Title</a:t>
            </a:r>
            <a:r>
              <a:rPr sz="1800" spc="5" dirty="0">
                <a:latin typeface="Tahoma"/>
                <a:cs typeface="Tahoma"/>
              </a:rPr>
              <a:t>: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Describe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C00000"/>
                </a:solidFill>
                <a:latin typeface="Tahoma"/>
                <a:cs typeface="Tahoma"/>
              </a:rPr>
              <a:t>concisely</a:t>
            </a:r>
            <a:r>
              <a:rPr sz="1800" spc="-204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the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core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contents</a:t>
            </a:r>
            <a:r>
              <a:rPr sz="1800" spc="-229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of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the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paper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70"/>
              </a:spcBef>
              <a:buClr>
                <a:srgbClr val="EF7E09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25" dirty="0">
                <a:solidFill>
                  <a:srgbClr val="4EA4D7"/>
                </a:solidFill>
                <a:latin typeface="Tahoma"/>
                <a:cs typeface="Tahoma"/>
              </a:rPr>
              <a:t>Abstract</a:t>
            </a:r>
            <a:r>
              <a:rPr sz="1800" spc="25" dirty="0">
                <a:latin typeface="Tahoma"/>
                <a:cs typeface="Tahoma"/>
              </a:rPr>
              <a:t>:</a:t>
            </a:r>
            <a:r>
              <a:rPr sz="1800" spc="-229" dirty="0"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C00000"/>
                </a:solidFill>
                <a:latin typeface="Tahoma"/>
                <a:cs typeface="Tahoma"/>
              </a:rPr>
              <a:t>Summarize</a:t>
            </a:r>
            <a:r>
              <a:rPr sz="1800" spc="-2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the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C00000"/>
                </a:solidFill>
                <a:latin typeface="Tahoma"/>
                <a:cs typeface="Tahoma"/>
              </a:rPr>
              <a:t>major</a:t>
            </a:r>
            <a:r>
              <a:rPr sz="1800" spc="-2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C00000"/>
                </a:solidFill>
                <a:latin typeface="Tahoma"/>
                <a:cs typeface="Tahoma"/>
              </a:rPr>
              <a:t>elements</a:t>
            </a:r>
            <a:r>
              <a:rPr sz="1800" spc="-20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of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the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paper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70"/>
              </a:spcBef>
              <a:buClr>
                <a:srgbClr val="EF7E09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4EA4D7"/>
                </a:solidFill>
                <a:latin typeface="Tahoma"/>
                <a:cs typeface="Tahoma"/>
              </a:rPr>
              <a:t>Introduction</a:t>
            </a:r>
            <a:r>
              <a:rPr sz="1800" spc="-10" dirty="0">
                <a:latin typeface="Tahoma"/>
                <a:cs typeface="Tahoma"/>
              </a:rPr>
              <a:t>:</a:t>
            </a:r>
            <a:r>
              <a:rPr sz="1800" spc="-2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provide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C00000"/>
                </a:solidFill>
                <a:latin typeface="Tahoma"/>
                <a:cs typeface="Tahoma"/>
              </a:rPr>
              <a:t>context</a:t>
            </a:r>
            <a:r>
              <a:rPr sz="1800" spc="-21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C00000"/>
                </a:solidFill>
                <a:latin typeface="Tahoma"/>
                <a:cs typeface="Tahoma"/>
              </a:rPr>
              <a:t>and</a:t>
            </a:r>
            <a:r>
              <a:rPr sz="1800" spc="-20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C00000"/>
                </a:solidFill>
                <a:latin typeface="Tahoma"/>
                <a:cs typeface="Tahoma"/>
              </a:rPr>
              <a:t>rationale</a:t>
            </a:r>
            <a:r>
              <a:rPr sz="1800" spc="-2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for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the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study</a:t>
            </a:r>
            <a:endParaRPr sz="1800">
              <a:latin typeface="Tahoma"/>
              <a:cs typeface="Tahoma"/>
            </a:endParaRPr>
          </a:p>
          <a:p>
            <a:pPr marL="354965" marR="778510" indent="-342900">
              <a:lnSpc>
                <a:spcPts val="1730"/>
              </a:lnSpc>
              <a:spcBef>
                <a:spcPts val="585"/>
              </a:spcBef>
              <a:buClr>
                <a:srgbClr val="EF7E09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20" dirty="0">
                <a:solidFill>
                  <a:srgbClr val="4EA4D7"/>
                </a:solidFill>
                <a:latin typeface="Tahoma"/>
                <a:cs typeface="Tahoma"/>
              </a:rPr>
              <a:t>Literature </a:t>
            </a:r>
            <a:r>
              <a:rPr sz="1800" spc="-5" dirty="0">
                <a:solidFill>
                  <a:srgbClr val="4EA4D7"/>
                </a:solidFill>
                <a:latin typeface="Tahoma"/>
                <a:cs typeface="Tahoma"/>
              </a:rPr>
              <a:t>review</a:t>
            </a:r>
            <a:r>
              <a:rPr sz="1800" spc="-5" dirty="0">
                <a:solidFill>
                  <a:srgbClr val="0D0D0D"/>
                </a:solidFill>
                <a:latin typeface="Tahoma"/>
                <a:cs typeface="Tahoma"/>
              </a:rPr>
              <a:t>: </a:t>
            </a:r>
            <a:r>
              <a:rPr sz="1800" spc="-5" dirty="0">
                <a:solidFill>
                  <a:srgbClr val="C00000"/>
                </a:solidFill>
                <a:latin typeface="Tahoma"/>
                <a:cs typeface="Tahoma"/>
              </a:rPr>
              <a:t>surveys </a:t>
            </a:r>
            <a:r>
              <a:rPr sz="1800" spc="50" dirty="0">
                <a:solidFill>
                  <a:srgbClr val="C00000"/>
                </a:solidFill>
                <a:latin typeface="Tahoma"/>
                <a:cs typeface="Tahoma"/>
              </a:rPr>
              <a:t>scientific </a:t>
            </a:r>
            <a:r>
              <a:rPr sz="1800" spc="20" dirty="0">
                <a:latin typeface="Tahoma"/>
                <a:cs typeface="Tahoma"/>
              </a:rPr>
              <a:t>articles, </a:t>
            </a:r>
            <a:r>
              <a:rPr sz="1800" spc="-5" dirty="0">
                <a:latin typeface="Tahoma"/>
                <a:cs typeface="Tahoma"/>
              </a:rPr>
              <a:t>books, </a:t>
            </a:r>
            <a:r>
              <a:rPr sz="1800" spc="-20" dirty="0">
                <a:latin typeface="Tahoma"/>
                <a:cs typeface="Tahoma"/>
              </a:rPr>
              <a:t>journals,  </a:t>
            </a:r>
            <a:r>
              <a:rPr sz="1800" spc="25" dirty="0">
                <a:latin typeface="Tahoma"/>
                <a:cs typeface="Tahoma"/>
              </a:rPr>
              <a:t>dissertations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&amp;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other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C00000"/>
                </a:solidFill>
                <a:latin typeface="Tahoma"/>
                <a:cs typeface="Tahoma"/>
              </a:rPr>
              <a:t>sources</a:t>
            </a:r>
            <a:r>
              <a:rPr sz="1800" spc="-21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ahoma"/>
                <a:cs typeface="Tahoma"/>
              </a:rPr>
              <a:t>relevant</a:t>
            </a:r>
            <a:r>
              <a:rPr sz="1800" spc="-21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C00000"/>
                </a:solidFill>
                <a:latin typeface="Tahoma"/>
                <a:cs typeface="Tahoma"/>
              </a:rPr>
              <a:t>to</a:t>
            </a:r>
            <a:r>
              <a:rPr sz="1800" spc="-20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C00000"/>
                </a:solidFill>
                <a:latin typeface="Tahoma"/>
                <a:cs typeface="Tahoma"/>
              </a:rPr>
              <a:t>the</a:t>
            </a:r>
            <a:r>
              <a:rPr sz="1800" spc="-20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C00000"/>
                </a:solidFill>
                <a:latin typeface="Tahoma"/>
                <a:cs typeface="Tahoma"/>
              </a:rPr>
              <a:t>research</a:t>
            </a:r>
            <a:r>
              <a:rPr sz="1800" spc="-2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C00000"/>
                </a:solidFill>
                <a:latin typeface="Tahoma"/>
                <a:cs typeface="Tahoma"/>
              </a:rPr>
              <a:t>question</a:t>
            </a:r>
            <a:r>
              <a:rPr sz="1800" spc="5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0"/>
              </a:spcBef>
              <a:buClr>
                <a:srgbClr val="EF7E09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EA4D7"/>
                </a:solidFill>
                <a:latin typeface="Tahoma"/>
                <a:cs typeface="Tahoma"/>
              </a:rPr>
              <a:t>Materials</a:t>
            </a:r>
            <a:r>
              <a:rPr sz="1800" dirty="0">
                <a:latin typeface="Tahoma"/>
                <a:cs typeface="Tahoma"/>
              </a:rPr>
              <a:t>: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Describe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the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C00000"/>
                </a:solidFill>
                <a:latin typeface="Tahoma"/>
                <a:cs typeface="Tahoma"/>
              </a:rPr>
              <a:t>experimental</a:t>
            </a:r>
            <a:r>
              <a:rPr sz="1800" spc="-21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C00000"/>
                </a:solidFill>
                <a:latin typeface="Tahoma"/>
                <a:cs typeface="Tahoma"/>
              </a:rPr>
              <a:t>design</a:t>
            </a:r>
            <a:r>
              <a:rPr sz="1800" spc="-18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so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50" dirty="0">
                <a:latin typeface="Tahoma"/>
                <a:cs typeface="Tahoma"/>
              </a:rPr>
              <a:t>it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is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C00000"/>
                </a:solidFill>
                <a:latin typeface="Tahoma"/>
                <a:cs typeface="Tahoma"/>
              </a:rPr>
              <a:t>reproducible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Clr>
                <a:srgbClr val="EF7E09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EA4D7"/>
                </a:solidFill>
                <a:latin typeface="Tahoma"/>
                <a:cs typeface="Tahoma"/>
              </a:rPr>
              <a:t>Methods</a:t>
            </a:r>
            <a:r>
              <a:rPr sz="1800" spc="-5" dirty="0">
                <a:latin typeface="Tahoma"/>
                <a:cs typeface="Tahoma"/>
              </a:rPr>
              <a:t>: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Describe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the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C00000"/>
                </a:solidFill>
                <a:latin typeface="Tahoma"/>
                <a:cs typeface="Tahoma"/>
              </a:rPr>
              <a:t>experimental</a:t>
            </a:r>
            <a:r>
              <a:rPr sz="1800" spc="-2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C00000"/>
                </a:solidFill>
                <a:latin typeface="Tahoma"/>
                <a:cs typeface="Tahoma"/>
              </a:rPr>
              <a:t>procedures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70"/>
              </a:spcBef>
              <a:buClr>
                <a:srgbClr val="EF7E09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10" dirty="0">
                <a:solidFill>
                  <a:srgbClr val="4EA4D7"/>
                </a:solidFill>
                <a:latin typeface="Tahoma"/>
                <a:cs typeface="Tahoma"/>
              </a:rPr>
              <a:t>Results</a:t>
            </a:r>
            <a:r>
              <a:rPr sz="1800" spc="10" dirty="0">
                <a:latin typeface="Tahoma"/>
                <a:cs typeface="Tahoma"/>
              </a:rPr>
              <a:t>: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Summarize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the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C00000"/>
                </a:solidFill>
                <a:latin typeface="Tahoma"/>
                <a:cs typeface="Tahoma"/>
              </a:rPr>
              <a:t>findings</a:t>
            </a:r>
            <a:r>
              <a:rPr sz="1800" spc="-18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C00000"/>
                </a:solidFill>
                <a:latin typeface="Tahoma"/>
                <a:cs typeface="Tahoma"/>
              </a:rPr>
              <a:t>without</a:t>
            </a:r>
            <a:r>
              <a:rPr sz="1800" spc="-2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C00000"/>
                </a:solidFill>
                <a:latin typeface="Tahoma"/>
                <a:cs typeface="Tahoma"/>
              </a:rPr>
              <a:t>interpretation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70"/>
              </a:spcBef>
              <a:buClr>
                <a:srgbClr val="EF7E09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15" dirty="0">
                <a:solidFill>
                  <a:srgbClr val="4EA4D7"/>
                </a:solidFill>
                <a:latin typeface="Tahoma"/>
                <a:cs typeface="Tahoma"/>
              </a:rPr>
              <a:t>Discussion</a:t>
            </a:r>
            <a:r>
              <a:rPr sz="1800" spc="15" dirty="0">
                <a:latin typeface="Tahoma"/>
                <a:cs typeface="Tahoma"/>
              </a:rPr>
              <a:t>: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Tahoma"/>
                <a:cs typeface="Tahoma"/>
              </a:rPr>
              <a:t>Interpret</a:t>
            </a:r>
            <a:r>
              <a:rPr sz="1800" spc="-23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C00000"/>
                </a:solidFill>
                <a:latin typeface="Tahoma"/>
                <a:cs typeface="Tahoma"/>
              </a:rPr>
              <a:t>the</a:t>
            </a:r>
            <a:r>
              <a:rPr sz="1800" spc="-204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C00000"/>
                </a:solidFill>
                <a:latin typeface="Tahoma"/>
                <a:cs typeface="Tahoma"/>
              </a:rPr>
              <a:t>findings</a:t>
            </a:r>
            <a:r>
              <a:rPr sz="1800" spc="-17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of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the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study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70"/>
              </a:spcBef>
              <a:buClr>
                <a:srgbClr val="EF7E09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20" dirty="0">
                <a:solidFill>
                  <a:srgbClr val="4EA4D7"/>
                </a:solidFill>
                <a:latin typeface="Tahoma"/>
                <a:cs typeface="Tahoma"/>
              </a:rPr>
              <a:t>Summary</a:t>
            </a:r>
            <a:r>
              <a:rPr sz="1800" spc="-220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4EA4D7"/>
                </a:solidFill>
                <a:latin typeface="Tahoma"/>
                <a:cs typeface="Tahoma"/>
              </a:rPr>
              <a:t>(Conclusion)</a:t>
            </a:r>
            <a:r>
              <a:rPr sz="1800" spc="-30" dirty="0">
                <a:solidFill>
                  <a:srgbClr val="0D0D0D"/>
                </a:solidFill>
                <a:latin typeface="Tahoma"/>
                <a:cs typeface="Tahoma"/>
              </a:rPr>
              <a:t>:</a:t>
            </a:r>
            <a:r>
              <a:rPr sz="1800" spc="-204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C00000"/>
                </a:solidFill>
                <a:latin typeface="Tahoma"/>
                <a:cs typeface="Tahoma"/>
              </a:rPr>
              <a:t>Summarize</a:t>
            </a:r>
            <a:r>
              <a:rPr sz="1800" spc="-20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the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findings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70"/>
              </a:spcBef>
              <a:buClr>
                <a:srgbClr val="EF7E09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EA4D7"/>
                </a:solidFill>
                <a:latin typeface="Tahoma"/>
                <a:cs typeface="Tahoma"/>
              </a:rPr>
              <a:t>Acknowledgement</a:t>
            </a:r>
            <a:r>
              <a:rPr sz="1800" dirty="0">
                <a:latin typeface="Tahoma"/>
                <a:cs typeface="Tahoma"/>
              </a:rPr>
              <a:t>: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Give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C00000"/>
                </a:solidFill>
                <a:latin typeface="Tahoma"/>
                <a:cs typeface="Tahoma"/>
              </a:rPr>
              <a:t>credit</a:t>
            </a:r>
            <a:r>
              <a:rPr sz="1800" spc="-20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to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those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who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helped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you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Clr>
                <a:srgbClr val="EF7E09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15" dirty="0">
                <a:solidFill>
                  <a:srgbClr val="4EA4D7"/>
                </a:solidFill>
                <a:latin typeface="Tahoma"/>
                <a:cs typeface="Tahoma"/>
              </a:rPr>
              <a:t>References</a:t>
            </a:r>
            <a:r>
              <a:rPr sz="1800" spc="15" dirty="0">
                <a:latin typeface="Tahoma"/>
                <a:cs typeface="Tahoma"/>
              </a:rPr>
              <a:t>: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C00000"/>
                </a:solidFill>
                <a:latin typeface="Tahoma"/>
                <a:cs typeface="Tahoma"/>
              </a:rPr>
              <a:t>List</a:t>
            </a:r>
            <a:r>
              <a:rPr sz="1800" spc="-18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all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50" dirty="0">
                <a:latin typeface="Tahoma"/>
                <a:cs typeface="Tahoma"/>
              </a:rPr>
              <a:t>scientific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papers,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books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and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websites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that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you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cited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6448"/>
            <a:ext cx="1194435" cy="379730"/>
          </a:xfrm>
          <a:custGeom>
            <a:avLst/>
            <a:gdLst/>
            <a:ahLst/>
            <a:cxnLst/>
            <a:rect l="l" t="t" r="r" b="b"/>
            <a:pathLst>
              <a:path w="1194435" h="379730">
                <a:moveTo>
                  <a:pt x="173" y="0"/>
                </a:moveTo>
                <a:lnTo>
                  <a:pt x="103" y="8381"/>
                </a:lnTo>
                <a:lnTo>
                  <a:pt x="0" y="376817"/>
                </a:lnTo>
                <a:lnTo>
                  <a:pt x="934466" y="379475"/>
                </a:lnTo>
                <a:lnTo>
                  <a:pt x="1009726" y="379475"/>
                </a:lnTo>
                <a:lnTo>
                  <a:pt x="1013206" y="375919"/>
                </a:lnTo>
                <a:lnTo>
                  <a:pt x="1014361" y="374650"/>
                </a:lnTo>
                <a:lnTo>
                  <a:pt x="1015784" y="373506"/>
                </a:lnTo>
                <a:lnTo>
                  <a:pt x="1188720" y="201040"/>
                </a:lnTo>
                <a:lnTo>
                  <a:pt x="1192706" y="195707"/>
                </a:lnTo>
                <a:lnTo>
                  <a:pt x="1194034" y="190373"/>
                </a:lnTo>
                <a:lnTo>
                  <a:pt x="1192706" y="185038"/>
                </a:lnTo>
                <a:lnTo>
                  <a:pt x="1188720" y="179704"/>
                </a:lnTo>
                <a:lnTo>
                  <a:pt x="1016939" y="8381"/>
                </a:lnTo>
                <a:lnTo>
                  <a:pt x="1013206" y="8381"/>
                </a:lnTo>
                <a:lnTo>
                  <a:pt x="1013206" y="4825"/>
                </a:lnTo>
                <a:lnTo>
                  <a:pt x="1009726" y="4825"/>
                </a:lnTo>
                <a:lnTo>
                  <a:pt x="1006119" y="1269"/>
                </a:lnTo>
                <a:lnTo>
                  <a:pt x="934466" y="1269"/>
                </a:lnTo>
                <a:lnTo>
                  <a:pt x="17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563" y="4212334"/>
            <a:ext cx="542543" cy="84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4684810"/>
            <a:ext cx="457200" cy="459105"/>
          </a:xfrm>
          <a:custGeom>
            <a:avLst/>
            <a:gdLst/>
            <a:ahLst/>
            <a:cxnLst/>
            <a:rect l="l" t="t" r="r" b="b"/>
            <a:pathLst>
              <a:path w="457200" h="459104">
                <a:moveTo>
                  <a:pt x="457198" y="0"/>
                </a:moveTo>
                <a:lnTo>
                  <a:pt x="0" y="458687"/>
                </a:lnTo>
                <a:lnTo>
                  <a:pt x="457198" y="458687"/>
                </a:lnTo>
                <a:lnTo>
                  <a:pt x="45719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2177" y="439038"/>
            <a:ext cx="62103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0" dirty="0"/>
              <a:t>LITERATURE </a:t>
            </a:r>
            <a:r>
              <a:rPr sz="3200" spc="-85" dirty="0"/>
              <a:t>CITED</a:t>
            </a:r>
            <a:r>
              <a:rPr sz="3200" spc="-180" dirty="0"/>
              <a:t> </a:t>
            </a:r>
            <a:r>
              <a:rPr sz="3200" spc="15" dirty="0"/>
              <a:t>(References)</a:t>
            </a:r>
            <a:endParaRPr sz="32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5" dirty="0"/>
              <a:t>31</a:t>
            </a:fld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1578355" y="1492757"/>
            <a:ext cx="6981190" cy="2007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15" dirty="0">
                <a:latin typeface="Tahoma"/>
                <a:cs typeface="Tahoma"/>
              </a:rPr>
              <a:t>This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section</a:t>
            </a:r>
            <a:r>
              <a:rPr sz="2000" spc="-27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provides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4EA4D7"/>
                </a:solidFill>
                <a:latin typeface="Tahoma"/>
                <a:cs typeface="Tahoma"/>
              </a:rPr>
              <a:t>sources</a:t>
            </a:r>
            <a:r>
              <a:rPr sz="2000" spc="-254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cited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throughout</a:t>
            </a:r>
            <a:r>
              <a:rPr sz="2000" spc="-26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latin typeface="Tahoma"/>
                <a:cs typeface="Tahoma"/>
              </a:rPr>
              <a:t>paper.</a:t>
            </a:r>
            <a:endParaRPr sz="20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15" dirty="0">
                <a:latin typeface="Tahoma"/>
                <a:cs typeface="Tahoma"/>
              </a:rPr>
              <a:t>This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section</a:t>
            </a:r>
            <a:r>
              <a:rPr sz="2000" spc="-27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offers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information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on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range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of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other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studies  cited.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15" dirty="0">
                <a:latin typeface="Tahoma"/>
                <a:cs typeface="Tahoma"/>
              </a:rPr>
              <a:t>The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literature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cited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section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is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also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helpful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for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generating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2000" spc="45" dirty="0">
                <a:latin typeface="Tahoma"/>
                <a:cs typeface="Tahoma"/>
              </a:rPr>
              <a:t>list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of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background</a:t>
            </a:r>
            <a:r>
              <a:rPr sz="2000" spc="-2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reading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on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topic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under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study.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6448"/>
            <a:ext cx="1194435" cy="379730"/>
          </a:xfrm>
          <a:custGeom>
            <a:avLst/>
            <a:gdLst/>
            <a:ahLst/>
            <a:cxnLst/>
            <a:rect l="l" t="t" r="r" b="b"/>
            <a:pathLst>
              <a:path w="1194435" h="379730">
                <a:moveTo>
                  <a:pt x="173" y="0"/>
                </a:moveTo>
                <a:lnTo>
                  <a:pt x="103" y="8381"/>
                </a:lnTo>
                <a:lnTo>
                  <a:pt x="0" y="376817"/>
                </a:lnTo>
                <a:lnTo>
                  <a:pt x="934466" y="379475"/>
                </a:lnTo>
                <a:lnTo>
                  <a:pt x="1009726" y="379475"/>
                </a:lnTo>
                <a:lnTo>
                  <a:pt x="1013206" y="375919"/>
                </a:lnTo>
                <a:lnTo>
                  <a:pt x="1014361" y="374650"/>
                </a:lnTo>
                <a:lnTo>
                  <a:pt x="1015784" y="373506"/>
                </a:lnTo>
                <a:lnTo>
                  <a:pt x="1188720" y="201040"/>
                </a:lnTo>
                <a:lnTo>
                  <a:pt x="1192706" y="195707"/>
                </a:lnTo>
                <a:lnTo>
                  <a:pt x="1194034" y="190373"/>
                </a:lnTo>
                <a:lnTo>
                  <a:pt x="1192706" y="185038"/>
                </a:lnTo>
                <a:lnTo>
                  <a:pt x="1188720" y="179704"/>
                </a:lnTo>
                <a:lnTo>
                  <a:pt x="1016939" y="8381"/>
                </a:lnTo>
                <a:lnTo>
                  <a:pt x="1013206" y="8381"/>
                </a:lnTo>
                <a:lnTo>
                  <a:pt x="1013206" y="4825"/>
                </a:lnTo>
                <a:lnTo>
                  <a:pt x="1009726" y="4825"/>
                </a:lnTo>
                <a:lnTo>
                  <a:pt x="1006119" y="1269"/>
                </a:lnTo>
                <a:lnTo>
                  <a:pt x="934466" y="1269"/>
                </a:lnTo>
                <a:lnTo>
                  <a:pt x="17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563" y="4212334"/>
            <a:ext cx="542543" cy="84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4684810"/>
            <a:ext cx="457200" cy="459105"/>
          </a:xfrm>
          <a:custGeom>
            <a:avLst/>
            <a:gdLst/>
            <a:ahLst/>
            <a:cxnLst/>
            <a:rect l="l" t="t" r="r" b="b"/>
            <a:pathLst>
              <a:path w="457200" h="459104">
                <a:moveTo>
                  <a:pt x="457198" y="0"/>
                </a:moveTo>
                <a:lnTo>
                  <a:pt x="0" y="458687"/>
                </a:lnTo>
                <a:lnTo>
                  <a:pt x="457198" y="458687"/>
                </a:lnTo>
                <a:lnTo>
                  <a:pt x="45719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2177" y="439038"/>
            <a:ext cx="65335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0" dirty="0"/>
              <a:t>1. </a:t>
            </a:r>
            <a:r>
              <a:rPr sz="3200" spc="100" dirty="0"/>
              <a:t>WHAT </a:t>
            </a:r>
            <a:r>
              <a:rPr sz="3200" spc="-145" dirty="0"/>
              <a:t>IS </a:t>
            </a:r>
            <a:r>
              <a:rPr sz="3200" spc="30" dirty="0"/>
              <a:t>A </a:t>
            </a:r>
            <a:r>
              <a:rPr sz="3200" spc="90" dirty="0"/>
              <a:t>literature</a:t>
            </a:r>
            <a:r>
              <a:rPr sz="3200" spc="-630" dirty="0"/>
              <a:t> </a:t>
            </a:r>
            <a:r>
              <a:rPr sz="3200" spc="-15" dirty="0"/>
              <a:t>review(LR)?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5" dirty="0"/>
              <a:t>32</a:t>
            </a:fld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1578355" y="1416913"/>
            <a:ext cx="7003415" cy="1473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20" dirty="0">
                <a:latin typeface="Tahoma"/>
                <a:cs typeface="Tahoma"/>
              </a:rPr>
              <a:t>The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4EA4D7"/>
                </a:solidFill>
                <a:latin typeface="Tahoma"/>
                <a:cs typeface="Tahoma"/>
              </a:rPr>
              <a:t>literature</a:t>
            </a:r>
            <a:r>
              <a:rPr sz="2000" spc="-250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represents</a:t>
            </a:r>
            <a:r>
              <a:rPr sz="2000" spc="-27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an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on-going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scholarly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conversation</a:t>
            </a:r>
            <a:endParaRPr sz="2000">
              <a:latin typeface="Tahoma"/>
              <a:cs typeface="Tahoma"/>
            </a:endParaRPr>
          </a:p>
          <a:p>
            <a:pPr marL="355600" marR="334010" indent="-342900">
              <a:lnSpc>
                <a:spcPct val="100000"/>
              </a:lnSpc>
              <a:spcBef>
                <a:spcPts val="60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15" dirty="0">
                <a:latin typeface="Tahoma"/>
                <a:cs typeface="Tahoma"/>
              </a:rPr>
              <a:t>A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literature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EA4D7"/>
                </a:solidFill>
                <a:latin typeface="Tahoma"/>
                <a:cs typeface="Tahoma"/>
              </a:rPr>
              <a:t>review</a:t>
            </a:r>
            <a:r>
              <a:rPr sz="2000" spc="-250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“reviews”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190" dirty="0">
                <a:latin typeface="Tahoma"/>
                <a:cs typeface="Tahoma"/>
              </a:rPr>
              <a:t>–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looks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again</a:t>
            </a:r>
            <a:r>
              <a:rPr sz="2000" spc="-210" dirty="0">
                <a:latin typeface="Tahoma"/>
                <a:cs typeface="Tahoma"/>
              </a:rPr>
              <a:t> </a:t>
            </a:r>
            <a:r>
              <a:rPr sz="2000" spc="-190" dirty="0">
                <a:latin typeface="Tahoma"/>
                <a:cs typeface="Tahoma"/>
              </a:rPr>
              <a:t>–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at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what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others  </a:t>
            </a:r>
            <a:r>
              <a:rPr sz="2000" spc="-25" dirty="0">
                <a:latin typeface="Tahoma"/>
                <a:cs typeface="Tahoma"/>
              </a:rPr>
              <a:t>have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said,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done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and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found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in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particular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area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135" dirty="0">
                <a:latin typeface="Tahoma"/>
                <a:cs typeface="Tahoma"/>
              </a:rPr>
              <a:t>In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fact,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literature</a:t>
            </a:r>
            <a:r>
              <a:rPr sz="2000" spc="-2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review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is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performed</a:t>
            </a:r>
            <a:r>
              <a:rPr sz="2000" spc="-27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on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many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rounds.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6448"/>
            <a:ext cx="1194435" cy="379730"/>
          </a:xfrm>
          <a:custGeom>
            <a:avLst/>
            <a:gdLst/>
            <a:ahLst/>
            <a:cxnLst/>
            <a:rect l="l" t="t" r="r" b="b"/>
            <a:pathLst>
              <a:path w="1194435" h="379730">
                <a:moveTo>
                  <a:pt x="173" y="0"/>
                </a:moveTo>
                <a:lnTo>
                  <a:pt x="103" y="8381"/>
                </a:lnTo>
                <a:lnTo>
                  <a:pt x="0" y="376817"/>
                </a:lnTo>
                <a:lnTo>
                  <a:pt x="934466" y="379475"/>
                </a:lnTo>
                <a:lnTo>
                  <a:pt x="1009726" y="379475"/>
                </a:lnTo>
                <a:lnTo>
                  <a:pt x="1013206" y="375919"/>
                </a:lnTo>
                <a:lnTo>
                  <a:pt x="1014361" y="374650"/>
                </a:lnTo>
                <a:lnTo>
                  <a:pt x="1015784" y="373506"/>
                </a:lnTo>
                <a:lnTo>
                  <a:pt x="1188720" y="201040"/>
                </a:lnTo>
                <a:lnTo>
                  <a:pt x="1192706" y="195707"/>
                </a:lnTo>
                <a:lnTo>
                  <a:pt x="1194034" y="190373"/>
                </a:lnTo>
                <a:lnTo>
                  <a:pt x="1192706" y="185038"/>
                </a:lnTo>
                <a:lnTo>
                  <a:pt x="1188720" y="179704"/>
                </a:lnTo>
                <a:lnTo>
                  <a:pt x="1016939" y="8381"/>
                </a:lnTo>
                <a:lnTo>
                  <a:pt x="1013206" y="8381"/>
                </a:lnTo>
                <a:lnTo>
                  <a:pt x="1013206" y="4825"/>
                </a:lnTo>
                <a:lnTo>
                  <a:pt x="1009726" y="4825"/>
                </a:lnTo>
                <a:lnTo>
                  <a:pt x="1006119" y="1269"/>
                </a:lnTo>
                <a:lnTo>
                  <a:pt x="934466" y="1269"/>
                </a:lnTo>
                <a:lnTo>
                  <a:pt x="17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563" y="4212334"/>
            <a:ext cx="542543" cy="84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4684810"/>
            <a:ext cx="457200" cy="459105"/>
          </a:xfrm>
          <a:custGeom>
            <a:avLst/>
            <a:gdLst/>
            <a:ahLst/>
            <a:cxnLst/>
            <a:rect l="l" t="t" r="r" b="b"/>
            <a:pathLst>
              <a:path w="457200" h="459104">
                <a:moveTo>
                  <a:pt x="457198" y="0"/>
                </a:moveTo>
                <a:lnTo>
                  <a:pt x="0" y="458687"/>
                </a:lnTo>
                <a:lnTo>
                  <a:pt x="457198" y="458687"/>
                </a:lnTo>
                <a:lnTo>
                  <a:pt x="45719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2177" y="439038"/>
            <a:ext cx="647115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45" dirty="0"/>
              <a:t>Sources </a:t>
            </a:r>
            <a:r>
              <a:rPr sz="3200" b="1" spc="145" dirty="0"/>
              <a:t>of</a:t>
            </a:r>
            <a:r>
              <a:rPr sz="3200" b="1" spc="-310" dirty="0"/>
              <a:t> </a:t>
            </a:r>
            <a:r>
              <a:rPr sz="3200" b="1" spc="85" dirty="0" smtClean="0"/>
              <a:t>Literature</a:t>
            </a:r>
            <a:r>
              <a:rPr lang="en-US" sz="3200" b="1" spc="85" dirty="0" smtClean="0"/>
              <a:t> (1)</a:t>
            </a:r>
            <a:endParaRPr sz="3200" b="1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5" dirty="0"/>
              <a:t>33</a:t>
            </a:fld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1578355" y="1417525"/>
            <a:ext cx="6824980" cy="225107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000" spc="-325" dirty="0">
                <a:solidFill>
                  <a:srgbClr val="4EA4D7"/>
                </a:solidFill>
                <a:latin typeface="Tahoma"/>
                <a:cs typeface="Tahoma"/>
              </a:rPr>
              <a:t>1) </a:t>
            </a:r>
            <a:r>
              <a:rPr sz="2000" spc="30" dirty="0">
                <a:solidFill>
                  <a:srgbClr val="4EA4D7"/>
                </a:solidFill>
                <a:latin typeface="Tahoma"/>
                <a:cs typeface="Tahoma"/>
              </a:rPr>
              <a:t>Journal</a:t>
            </a:r>
            <a:r>
              <a:rPr sz="2000" spc="-440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4EA4D7"/>
                </a:solidFill>
                <a:latin typeface="Tahoma"/>
                <a:cs typeface="Tahoma"/>
              </a:rPr>
              <a:t>articles: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ts val="2280"/>
              </a:lnSpc>
              <a:spcBef>
                <a:spcPts val="36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20" dirty="0">
                <a:latin typeface="Tahoma"/>
                <a:cs typeface="Tahoma"/>
              </a:rPr>
              <a:t>these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are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good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sources,</a:t>
            </a:r>
            <a:r>
              <a:rPr sz="2000" spc="-26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especially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for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up-to-date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ts val="2280"/>
              </a:lnSpc>
            </a:pPr>
            <a:r>
              <a:rPr sz="2000" spc="5" dirty="0">
                <a:latin typeface="Tahoma"/>
                <a:cs typeface="Tahoma"/>
              </a:rPr>
              <a:t>information.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ts val="2280"/>
              </a:lnSpc>
              <a:spcBef>
                <a:spcPts val="36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30" dirty="0">
                <a:latin typeface="Tahoma"/>
                <a:cs typeface="Tahoma"/>
              </a:rPr>
              <a:t>They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are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frequently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used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in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literature</a:t>
            </a:r>
            <a:r>
              <a:rPr sz="2000" spc="-26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reviews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because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they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ts val="2280"/>
              </a:lnSpc>
            </a:pPr>
            <a:r>
              <a:rPr sz="2000" spc="30" dirty="0">
                <a:latin typeface="Tahoma"/>
                <a:cs typeface="Tahoma"/>
              </a:rPr>
              <a:t>offer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relatively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concise,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up-to-date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format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for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research.</a:t>
            </a:r>
            <a:endParaRPr sz="2000">
              <a:latin typeface="Tahoma"/>
              <a:cs typeface="Tahoma"/>
            </a:endParaRPr>
          </a:p>
          <a:p>
            <a:pPr marL="355600" marR="601980" indent="-342900">
              <a:lnSpc>
                <a:spcPts val="2160"/>
              </a:lnSpc>
              <a:spcBef>
                <a:spcPts val="635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20" dirty="0">
                <a:latin typeface="Tahoma"/>
                <a:cs typeface="Tahoma"/>
              </a:rPr>
              <a:t>Depending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on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publication,</a:t>
            </a:r>
            <a:r>
              <a:rPr sz="2000" spc="-26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these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materials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may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  </a:t>
            </a:r>
            <a:r>
              <a:rPr sz="2000" spc="15" dirty="0">
                <a:latin typeface="Tahoma"/>
                <a:cs typeface="Tahoma"/>
              </a:rPr>
              <a:t>refereed</a:t>
            </a:r>
            <a:r>
              <a:rPr sz="2000" spc="-27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materials.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6448"/>
            <a:ext cx="1194435" cy="379730"/>
          </a:xfrm>
          <a:custGeom>
            <a:avLst/>
            <a:gdLst/>
            <a:ahLst/>
            <a:cxnLst/>
            <a:rect l="l" t="t" r="r" b="b"/>
            <a:pathLst>
              <a:path w="1194435" h="379730">
                <a:moveTo>
                  <a:pt x="173" y="0"/>
                </a:moveTo>
                <a:lnTo>
                  <a:pt x="103" y="8381"/>
                </a:lnTo>
                <a:lnTo>
                  <a:pt x="0" y="376817"/>
                </a:lnTo>
                <a:lnTo>
                  <a:pt x="934466" y="379475"/>
                </a:lnTo>
                <a:lnTo>
                  <a:pt x="1009726" y="379475"/>
                </a:lnTo>
                <a:lnTo>
                  <a:pt x="1013206" y="375919"/>
                </a:lnTo>
                <a:lnTo>
                  <a:pt x="1014361" y="374650"/>
                </a:lnTo>
                <a:lnTo>
                  <a:pt x="1015784" y="373506"/>
                </a:lnTo>
                <a:lnTo>
                  <a:pt x="1188720" y="201040"/>
                </a:lnTo>
                <a:lnTo>
                  <a:pt x="1192706" y="195707"/>
                </a:lnTo>
                <a:lnTo>
                  <a:pt x="1194034" y="190373"/>
                </a:lnTo>
                <a:lnTo>
                  <a:pt x="1192706" y="185038"/>
                </a:lnTo>
                <a:lnTo>
                  <a:pt x="1188720" y="179704"/>
                </a:lnTo>
                <a:lnTo>
                  <a:pt x="1016939" y="8381"/>
                </a:lnTo>
                <a:lnTo>
                  <a:pt x="1013206" y="8381"/>
                </a:lnTo>
                <a:lnTo>
                  <a:pt x="1013206" y="4825"/>
                </a:lnTo>
                <a:lnTo>
                  <a:pt x="1009726" y="4825"/>
                </a:lnTo>
                <a:lnTo>
                  <a:pt x="1006119" y="1269"/>
                </a:lnTo>
                <a:lnTo>
                  <a:pt x="934466" y="1269"/>
                </a:lnTo>
                <a:lnTo>
                  <a:pt x="17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563" y="4212334"/>
            <a:ext cx="542543" cy="84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4684810"/>
            <a:ext cx="457200" cy="459105"/>
          </a:xfrm>
          <a:custGeom>
            <a:avLst/>
            <a:gdLst/>
            <a:ahLst/>
            <a:cxnLst/>
            <a:rect l="l" t="t" r="r" b="b"/>
            <a:pathLst>
              <a:path w="457200" h="459104">
                <a:moveTo>
                  <a:pt x="457198" y="0"/>
                </a:moveTo>
                <a:lnTo>
                  <a:pt x="0" y="458687"/>
                </a:lnTo>
                <a:lnTo>
                  <a:pt x="457198" y="458687"/>
                </a:lnTo>
                <a:lnTo>
                  <a:pt x="45719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2176" y="439038"/>
            <a:ext cx="5916423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45" dirty="0"/>
              <a:t>Sources </a:t>
            </a:r>
            <a:r>
              <a:rPr sz="3200" b="1" spc="145" dirty="0"/>
              <a:t>of</a:t>
            </a:r>
            <a:r>
              <a:rPr sz="3200" b="1" spc="-310" dirty="0"/>
              <a:t> </a:t>
            </a:r>
            <a:r>
              <a:rPr sz="3200" b="1" spc="85" dirty="0" smtClean="0"/>
              <a:t>Literature</a:t>
            </a:r>
            <a:r>
              <a:rPr lang="en-US" sz="3200" b="1" spc="85" dirty="0" smtClean="0"/>
              <a:t> (2)</a:t>
            </a:r>
            <a:endParaRPr sz="3200" b="1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5" dirty="0"/>
              <a:t>34</a:t>
            </a:fld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1578355" y="1387082"/>
            <a:ext cx="6844030" cy="23882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00" spc="-15" dirty="0">
                <a:solidFill>
                  <a:srgbClr val="4EA4D7"/>
                </a:solidFill>
                <a:latin typeface="Tahoma"/>
                <a:cs typeface="Tahoma"/>
              </a:rPr>
              <a:t>What</a:t>
            </a:r>
            <a:r>
              <a:rPr sz="2000" spc="-245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EA4D7"/>
                </a:solidFill>
                <a:latin typeface="Tahoma"/>
                <a:cs typeface="Tahoma"/>
              </a:rPr>
              <a:t>about</a:t>
            </a:r>
            <a:r>
              <a:rPr sz="2000" spc="-235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4EA4D7"/>
                </a:solidFill>
                <a:latin typeface="Tahoma"/>
                <a:cs typeface="Tahoma"/>
              </a:rPr>
              <a:t>Non-refereed</a:t>
            </a:r>
            <a:r>
              <a:rPr sz="2000" spc="-270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4EA4D7"/>
                </a:solidFill>
                <a:latin typeface="Tahoma"/>
                <a:cs typeface="Tahoma"/>
              </a:rPr>
              <a:t>Journals?</a:t>
            </a:r>
            <a:endParaRPr sz="2000">
              <a:latin typeface="Tahoma"/>
              <a:cs typeface="Tahoma"/>
            </a:endParaRPr>
          </a:p>
          <a:p>
            <a:pPr marL="355600" marR="64769" indent="-342900">
              <a:lnSpc>
                <a:spcPct val="1000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1800" spc="509" dirty="0">
                <a:solidFill>
                  <a:srgbClr val="EF7E09"/>
                </a:solidFill>
                <a:latin typeface="Lucida Sans Unicode"/>
                <a:cs typeface="Lucida Sans Unicode"/>
              </a:rPr>
              <a:t>▸	</a:t>
            </a:r>
            <a:r>
              <a:rPr sz="2000" spc="15" dirty="0">
                <a:solidFill>
                  <a:srgbClr val="C00000"/>
                </a:solidFill>
                <a:latin typeface="Tahoma"/>
                <a:cs typeface="Tahoma"/>
              </a:rPr>
              <a:t>Non-refereed </a:t>
            </a:r>
            <a:r>
              <a:rPr sz="2000" spc="10" dirty="0">
                <a:solidFill>
                  <a:srgbClr val="C00000"/>
                </a:solidFill>
                <a:latin typeface="Tahoma"/>
                <a:cs typeface="Tahoma"/>
              </a:rPr>
              <a:t>materials </a:t>
            </a:r>
            <a:r>
              <a:rPr sz="2000" spc="25" dirty="0">
                <a:latin typeface="Tahoma"/>
                <a:cs typeface="Tahoma"/>
              </a:rPr>
              <a:t>such </a:t>
            </a:r>
            <a:r>
              <a:rPr sz="2000" spc="20" dirty="0">
                <a:latin typeface="Tahoma"/>
                <a:cs typeface="Tahoma"/>
              </a:rPr>
              <a:t>as </a:t>
            </a:r>
            <a:r>
              <a:rPr sz="2000" spc="-10" dirty="0">
                <a:solidFill>
                  <a:srgbClr val="C00000"/>
                </a:solidFill>
                <a:latin typeface="Tahoma"/>
                <a:cs typeface="Tahoma"/>
              </a:rPr>
              <a:t>Trade </a:t>
            </a:r>
            <a:r>
              <a:rPr sz="2000" spc="20" dirty="0">
                <a:solidFill>
                  <a:srgbClr val="C00000"/>
                </a:solidFill>
                <a:latin typeface="Tahoma"/>
                <a:cs typeface="Tahoma"/>
              </a:rPr>
              <a:t>Journals, </a:t>
            </a:r>
            <a:r>
              <a:rPr sz="2000" spc="5" dirty="0">
                <a:solidFill>
                  <a:srgbClr val="C00000"/>
                </a:solidFill>
                <a:latin typeface="Tahoma"/>
                <a:cs typeface="Tahoma"/>
              </a:rPr>
              <a:t>or  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magazines</a:t>
            </a:r>
            <a:r>
              <a:rPr sz="2000" spc="-23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use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less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precise</a:t>
            </a:r>
            <a:r>
              <a:rPr sz="2000" spc="-26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standards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of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screening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prior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to  </a:t>
            </a:r>
            <a:r>
              <a:rPr sz="2000" spc="10" dirty="0">
                <a:latin typeface="Tahoma"/>
                <a:cs typeface="Tahoma"/>
              </a:rPr>
              <a:t>publication.</a:t>
            </a:r>
            <a:endParaRPr sz="2000">
              <a:latin typeface="Tahoma"/>
              <a:cs typeface="Tahom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00"/>
              </a:spcBef>
            </a:pPr>
            <a:r>
              <a:rPr sz="1800" spc="509" dirty="0">
                <a:solidFill>
                  <a:srgbClr val="EF7E09"/>
                </a:solidFill>
                <a:latin typeface="Lucida Sans Unicode"/>
                <a:cs typeface="Lucida Sans Unicode"/>
              </a:rPr>
              <a:t>▸</a:t>
            </a:r>
            <a:r>
              <a:rPr sz="1800" spc="630" dirty="0">
                <a:solidFill>
                  <a:srgbClr val="EF7E09"/>
                </a:solidFill>
                <a:latin typeface="Lucida Sans Unicode"/>
                <a:cs typeface="Lucida Sans Unicode"/>
              </a:rPr>
              <a:t> </a:t>
            </a:r>
            <a:r>
              <a:rPr sz="2000" spc="15" dirty="0">
                <a:latin typeface="Tahoma"/>
                <a:cs typeface="Tahoma"/>
              </a:rPr>
              <a:t>Non-refereed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materials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may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not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checked</a:t>
            </a:r>
            <a:r>
              <a:rPr sz="2000" spc="-26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as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intensely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as  </a:t>
            </a:r>
            <a:r>
              <a:rPr sz="2000" spc="15" dirty="0">
                <a:latin typeface="Tahoma"/>
                <a:cs typeface="Tahoma"/>
              </a:rPr>
              <a:t>refereed</a:t>
            </a:r>
            <a:r>
              <a:rPr sz="2000" spc="-27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materials,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but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many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can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still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considered</a:t>
            </a:r>
            <a:r>
              <a:rPr sz="2000" spc="-2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useful,  </a:t>
            </a:r>
            <a:r>
              <a:rPr sz="2000" spc="-15" dirty="0">
                <a:latin typeface="Tahoma"/>
                <a:cs typeface="Tahoma"/>
              </a:rPr>
              <a:t>although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not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for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scientific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literature</a:t>
            </a:r>
            <a:r>
              <a:rPr sz="2000" spc="-26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and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research.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6448"/>
            <a:ext cx="1194435" cy="379730"/>
          </a:xfrm>
          <a:custGeom>
            <a:avLst/>
            <a:gdLst/>
            <a:ahLst/>
            <a:cxnLst/>
            <a:rect l="l" t="t" r="r" b="b"/>
            <a:pathLst>
              <a:path w="1194435" h="379730">
                <a:moveTo>
                  <a:pt x="173" y="0"/>
                </a:moveTo>
                <a:lnTo>
                  <a:pt x="103" y="8381"/>
                </a:lnTo>
                <a:lnTo>
                  <a:pt x="0" y="376817"/>
                </a:lnTo>
                <a:lnTo>
                  <a:pt x="934466" y="379475"/>
                </a:lnTo>
                <a:lnTo>
                  <a:pt x="1009726" y="379475"/>
                </a:lnTo>
                <a:lnTo>
                  <a:pt x="1013206" y="375919"/>
                </a:lnTo>
                <a:lnTo>
                  <a:pt x="1014361" y="374650"/>
                </a:lnTo>
                <a:lnTo>
                  <a:pt x="1015784" y="373506"/>
                </a:lnTo>
                <a:lnTo>
                  <a:pt x="1188720" y="201040"/>
                </a:lnTo>
                <a:lnTo>
                  <a:pt x="1192706" y="195707"/>
                </a:lnTo>
                <a:lnTo>
                  <a:pt x="1194034" y="190373"/>
                </a:lnTo>
                <a:lnTo>
                  <a:pt x="1192706" y="185038"/>
                </a:lnTo>
                <a:lnTo>
                  <a:pt x="1188720" y="179704"/>
                </a:lnTo>
                <a:lnTo>
                  <a:pt x="1016939" y="8381"/>
                </a:lnTo>
                <a:lnTo>
                  <a:pt x="1013206" y="8381"/>
                </a:lnTo>
                <a:lnTo>
                  <a:pt x="1013206" y="4825"/>
                </a:lnTo>
                <a:lnTo>
                  <a:pt x="1009726" y="4825"/>
                </a:lnTo>
                <a:lnTo>
                  <a:pt x="1006119" y="1269"/>
                </a:lnTo>
                <a:lnTo>
                  <a:pt x="934466" y="1269"/>
                </a:lnTo>
                <a:lnTo>
                  <a:pt x="17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563" y="4212334"/>
            <a:ext cx="542543" cy="84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4684810"/>
            <a:ext cx="457200" cy="459105"/>
          </a:xfrm>
          <a:custGeom>
            <a:avLst/>
            <a:gdLst/>
            <a:ahLst/>
            <a:cxnLst/>
            <a:rect l="l" t="t" r="r" b="b"/>
            <a:pathLst>
              <a:path w="457200" h="459104">
                <a:moveTo>
                  <a:pt x="457198" y="0"/>
                </a:moveTo>
                <a:lnTo>
                  <a:pt x="0" y="458687"/>
                </a:lnTo>
                <a:lnTo>
                  <a:pt x="457198" y="458687"/>
                </a:lnTo>
                <a:lnTo>
                  <a:pt x="45719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2176" y="439038"/>
            <a:ext cx="6526023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45" dirty="0"/>
              <a:t>Sources </a:t>
            </a:r>
            <a:r>
              <a:rPr sz="3200" b="1" spc="145" dirty="0"/>
              <a:t>of </a:t>
            </a:r>
            <a:r>
              <a:rPr sz="3200" b="1" spc="85" dirty="0"/>
              <a:t>Literature</a:t>
            </a:r>
            <a:r>
              <a:rPr sz="3200" b="1" spc="-520" dirty="0"/>
              <a:t> </a:t>
            </a:r>
            <a:r>
              <a:rPr sz="3200" b="1" spc="-25" dirty="0"/>
              <a:t>(cont.)</a:t>
            </a:r>
            <a:endParaRPr sz="3200" b="1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5" dirty="0"/>
              <a:t>35</a:t>
            </a:fld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1578355" y="1405341"/>
            <a:ext cx="7002780" cy="190627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spc="-130" dirty="0">
                <a:solidFill>
                  <a:srgbClr val="4EA4D7"/>
                </a:solidFill>
                <a:latin typeface="Tahoma"/>
                <a:cs typeface="Tahoma"/>
              </a:rPr>
              <a:t>2)</a:t>
            </a:r>
            <a:r>
              <a:rPr sz="2000" spc="-229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4EA4D7"/>
                </a:solidFill>
                <a:latin typeface="Tahoma"/>
                <a:cs typeface="Tahoma"/>
              </a:rPr>
              <a:t>Books: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ts val="2280"/>
              </a:lnSpc>
              <a:spcBef>
                <a:spcPts val="405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remember</a:t>
            </a:r>
            <a:r>
              <a:rPr sz="2000" spc="-28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that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books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tend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to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less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up-to-date,</a:t>
            </a:r>
            <a:r>
              <a:rPr sz="2000" spc="-27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as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it</a:t>
            </a:r>
            <a:r>
              <a:rPr sz="2000" spc="-21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takes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ts val="2280"/>
              </a:lnSpc>
            </a:pPr>
            <a:r>
              <a:rPr sz="2000" spc="-10" dirty="0">
                <a:latin typeface="Tahoma"/>
                <a:cs typeface="Tahoma"/>
              </a:rPr>
              <a:t>longer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for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book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to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published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than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for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journal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article.</a:t>
            </a:r>
            <a:endParaRPr sz="2000">
              <a:latin typeface="Tahoma"/>
              <a:cs typeface="Tahoma"/>
            </a:endParaRPr>
          </a:p>
          <a:p>
            <a:pPr marL="355600" marR="5080" indent="-342900">
              <a:lnSpc>
                <a:spcPct val="89000"/>
              </a:lnSpc>
              <a:spcBef>
                <a:spcPts val="625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30" dirty="0">
                <a:latin typeface="Tahoma"/>
                <a:cs typeface="Tahoma"/>
              </a:rPr>
              <a:t>They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are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still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likely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to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useful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for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including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in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your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literature  </a:t>
            </a:r>
            <a:r>
              <a:rPr sz="2000" dirty="0">
                <a:latin typeface="Tahoma"/>
                <a:cs typeface="Tahoma"/>
              </a:rPr>
              <a:t>review</a:t>
            </a:r>
            <a:r>
              <a:rPr sz="2000" spc="-26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as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they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offer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good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starting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point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from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which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to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find  </a:t>
            </a:r>
            <a:r>
              <a:rPr sz="2000" dirty="0">
                <a:latin typeface="Tahoma"/>
                <a:cs typeface="Tahoma"/>
              </a:rPr>
              <a:t>more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detailed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and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up-to-date</a:t>
            </a:r>
            <a:r>
              <a:rPr sz="2000" spc="-265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sources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of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information.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6448"/>
            <a:ext cx="1194435" cy="379730"/>
          </a:xfrm>
          <a:custGeom>
            <a:avLst/>
            <a:gdLst/>
            <a:ahLst/>
            <a:cxnLst/>
            <a:rect l="l" t="t" r="r" b="b"/>
            <a:pathLst>
              <a:path w="1194435" h="379730">
                <a:moveTo>
                  <a:pt x="173" y="0"/>
                </a:moveTo>
                <a:lnTo>
                  <a:pt x="103" y="8381"/>
                </a:lnTo>
                <a:lnTo>
                  <a:pt x="0" y="376817"/>
                </a:lnTo>
                <a:lnTo>
                  <a:pt x="934466" y="379475"/>
                </a:lnTo>
                <a:lnTo>
                  <a:pt x="1009726" y="379475"/>
                </a:lnTo>
                <a:lnTo>
                  <a:pt x="1013206" y="375919"/>
                </a:lnTo>
                <a:lnTo>
                  <a:pt x="1014361" y="374650"/>
                </a:lnTo>
                <a:lnTo>
                  <a:pt x="1015784" y="373506"/>
                </a:lnTo>
                <a:lnTo>
                  <a:pt x="1188720" y="201040"/>
                </a:lnTo>
                <a:lnTo>
                  <a:pt x="1192706" y="195707"/>
                </a:lnTo>
                <a:lnTo>
                  <a:pt x="1194034" y="190373"/>
                </a:lnTo>
                <a:lnTo>
                  <a:pt x="1192706" y="185038"/>
                </a:lnTo>
                <a:lnTo>
                  <a:pt x="1188720" y="179704"/>
                </a:lnTo>
                <a:lnTo>
                  <a:pt x="1016939" y="8381"/>
                </a:lnTo>
                <a:lnTo>
                  <a:pt x="1013206" y="8381"/>
                </a:lnTo>
                <a:lnTo>
                  <a:pt x="1013206" y="4825"/>
                </a:lnTo>
                <a:lnTo>
                  <a:pt x="1009726" y="4825"/>
                </a:lnTo>
                <a:lnTo>
                  <a:pt x="1006119" y="1269"/>
                </a:lnTo>
                <a:lnTo>
                  <a:pt x="934466" y="1269"/>
                </a:lnTo>
                <a:lnTo>
                  <a:pt x="17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563" y="4212334"/>
            <a:ext cx="542543" cy="84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4684810"/>
            <a:ext cx="457200" cy="459105"/>
          </a:xfrm>
          <a:custGeom>
            <a:avLst/>
            <a:gdLst/>
            <a:ahLst/>
            <a:cxnLst/>
            <a:rect l="l" t="t" r="r" b="b"/>
            <a:pathLst>
              <a:path w="457200" h="459104">
                <a:moveTo>
                  <a:pt x="457198" y="0"/>
                </a:moveTo>
                <a:lnTo>
                  <a:pt x="0" y="458687"/>
                </a:lnTo>
                <a:lnTo>
                  <a:pt x="457198" y="458687"/>
                </a:lnTo>
                <a:lnTo>
                  <a:pt x="45719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2176" y="439038"/>
            <a:ext cx="6221223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45" dirty="0"/>
              <a:t>Sources </a:t>
            </a:r>
            <a:r>
              <a:rPr sz="3200" b="1" spc="145" dirty="0"/>
              <a:t>of </a:t>
            </a:r>
            <a:r>
              <a:rPr sz="3200" b="1" spc="85" dirty="0"/>
              <a:t>Literature</a:t>
            </a:r>
            <a:r>
              <a:rPr sz="3200" b="1" spc="-520" dirty="0"/>
              <a:t> </a:t>
            </a:r>
            <a:r>
              <a:rPr sz="3200" b="1" spc="-25" dirty="0"/>
              <a:t>(cont.)</a:t>
            </a:r>
            <a:endParaRPr sz="3200" b="1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5" dirty="0"/>
              <a:t>36</a:t>
            </a:fld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1578355" y="1416913"/>
            <a:ext cx="7031990" cy="20840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155" dirty="0">
                <a:solidFill>
                  <a:srgbClr val="4EA4D7"/>
                </a:solidFill>
                <a:latin typeface="Tahoma"/>
                <a:cs typeface="Tahoma"/>
              </a:rPr>
              <a:t>3) </a:t>
            </a:r>
            <a:r>
              <a:rPr sz="2000" spc="15" dirty="0">
                <a:solidFill>
                  <a:srgbClr val="4EA4D7"/>
                </a:solidFill>
                <a:latin typeface="Tahoma"/>
                <a:cs typeface="Tahoma"/>
              </a:rPr>
              <a:t>Conference</a:t>
            </a:r>
            <a:r>
              <a:rPr sz="2000" spc="-340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4EA4D7"/>
                </a:solidFill>
                <a:latin typeface="Tahoma"/>
                <a:cs typeface="Tahoma"/>
              </a:rPr>
              <a:t>proceedings:</a:t>
            </a:r>
            <a:endParaRPr sz="2000">
              <a:latin typeface="Tahoma"/>
              <a:cs typeface="Tahoma"/>
            </a:endParaRPr>
          </a:p>
          <a:p>
            <a:pPr marL="355600" marR="738505" indent="-342900">
              <a:lnSpc>
                <a:spcPct val="100000"/>
              </a:lnSpc>
              <a:spcBef>
                <a:spcPts val="60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25" dirty="0">
                <a:latin typeface="Tahoma"/>
                <a:cs typeface="Tahoma"/>
              </a:rPr>
              <a:t>these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can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useful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in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providing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latest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research,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or  </a:t>
            </a:r>
            <a:r>
              <a:rPr sz="2000" spc="20" dirty="0">
                <a:latin typeface="Tahoma"/>
                <a:cs typeface="Tahoma"/>
              </a:rPr>
              <a:t>research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that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has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not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been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published.</a:t>
            </a:r>
            <a:endParaRPr sz="20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30" dirty="0">
                <a:latin typeface="Tahoma"/>
                <a:cs typeface="Tahoma"/>
              </a:rPr>
              <a:t>They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are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also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helpful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in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providing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information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about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people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in  </a:t>
            </a:r>
            <a:r>
              <a:rPr sz="2000" spc="25" dirty="0">
                <a:latin typeface="Tahoma"/>
                <a:cs typeface="Tahoma"/>
              </a:rPr>
              <a:t>different </a:t>
            </a:r>
            <a:r>
              <a:rPr sz="2000" spc="20" dirty="0">
                <a:latin typeface="Tahoma"/>
                <a:cs typeface="Tahoma"/>
              </a:rPr>
              <a:t>research </a:t>
            </a:r>
            <a:r>
              <a:rPr sz="2000" spc="-10" dirty="0">
                <a:latin typeface="Tahoma"/>
                <a:cs typeface="Tahoma"/>
              </a:rPr>
              <a:t>areas, </a:t>
            </a:r>
            <a:r>
              <a:rPr sz="2000" spc="-30" dirty="0">
                <a:latin typeface="Tahoma"/>
                <a:cs typeface="Tahoma"/>
              </a:rPr>
              <a:t>and </a:t>
            </a:r>
            <a:r>
              <a:rPr sz="2000" spc="40" dirty="0">
                <a:latin typeface="Tahoma"/>
                <a:cs typeface="Tahoma"/>
              </a:rPr>
              <a:t>so </a:t>
            </a:r>
            <a:r>
              <a:rPr sz="2000" spc="15" dirty="0">
                <a:latin typeface="Tahoma"/>
                <a:cs typeface="Tahoma"/>
              </a:rPr>
              <a:t>can </a:t>
            </a:r>
            <a:r>
              <a:rPr sz="2000" dirty="0">
                <a:latin typeface="Tahoma"/>
                <a:cs typeface="Tahoma"/>
              </a:rPr>
              <a:t>be helpful </a:t>
            </a:r>
            <a:r>
              <a:rPr sz="2000" spc="10" dirty="0">
                <a:latin typeface="Tahoma"/>
                <a:cs typeface="Tahoma"/>
              </a:rPr>
              <a:t>in </a:t>
            </a:r>
            <a:r>
              <a:rPr sz="2000" spc="20" dirty="0">
                <a:latin typeface="Tahoma"/>
                <a:cs typeface="Tahoma"/>
              </a:rPr>
              <a:t>tracking  </a:t>
            </a:r>
            <a:r>
              <a:rPr sz="2000" spc="-25" dirty="0">
                <a:latin typeface="Tahoma"/>
                <a:cs typeface="Tahoma"/>
              </a:rPr>
              <a:t>down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other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work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by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same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researchers.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6448"/>
            <a:ext cx="1194435" cy="379730"/>
          </a:xfrm>
          <a:custGeom>
            <a:avLst/>
            <a:gdLst/>
            <a:ahLst/>
            <a:cxnLst/>
            <a:rect l="l" t="t" r="r" b="b"/>
            <a:pathLst>
              <a:path w="1194435" h="379730">
                <a:moveTo>
                  <a:pt x="173" y="0"/>
                </a:moveTo>
                <a:lnTo>
                  <a:pt x="103" y="8381"/>
                </a:lnTo>
                <a:lnTo>
                  <a:pt x="0" y="376817"/>
                </a:lnTo>
                <a:lnTo>
                  <a:pt x="934466" y="379475"/>
                </a:lnTo>
                <a:lnTo>
                  <a:pt x="1009726" y="379475"/>
                </a:lnTo>
                <a:lnTo>
                  <a:pt x="1013206" y="375919"/>
                </a:lnTo>
                <a:lnTo>
                  <a:pt x="1014361" y="374650"/>
                </a:lnTo>
                <a:lnTo>
                  <a:pt x="1015784" y="373506"/>
                </a:lnTo>
                <a:lnTo>
                  <a:pt x="1188720" y="201040"/>
                </a:lnTo>
                <a:lnTo>
                  <a:pt x="1192706" y="195707"/>
                </a:lnTo>
                <a:lnTo>
                  <a:pt x="1194034" y="190373"/>
                </a:lnTo>
                <a:lnTo>
                  <a:pt x="1192706" y="185038"/>
                </a:lnTo>
                <a:lnTo>
                  <a:pt x="1188720" y="179704"/>
                </a:lnTo>
                <a:lnTo>
                  <a:pt x="1016939" y="8381"/>
                </a:lnTo>
                <a:lnTo>
                  <a:pt x="1013206" y="8381"/>
                </a:lnTo>
                <a:lnTo>
                  <a:pt x="1013206" y="4825"/>
                </a:lnTo>
                <a:lnTo>
                  <a:pt x="1009726" y="4825"/>
                </a:lnTo>
                <a:lnTo>
                  <a:pt x="1006119" y="1269"/>
                </a:lnTo>
                <a:lnTo>
                  <a:pt x="934466" y="1269"/>
                </a:lnTo>
                <a:lnTo>
                  <a:pt x="17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563" y="4212334"/>
            <a:ext cx="542543" cy="84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4684810"/>
            <a:ext cx="457200" cy="459105"/>
          </a:xfrm>
          <a:custGeom>
            <a:avLst/>
            <a:gdLst/>
            <a:ahLst/>
            <a:cxnLst/>
            <a:rect l="l" t="t" r="r" b="b"/>
            <a:pathLst>
              <a:path w="457200" h="459104">
                <a:moveTo>
                  <a:pt x="457198" y="0"/>
                </a:moveTo>
                <a:lnTo>
                  <a:pt x="0" y="458687"/>
                </a:lnTo>
                <a:lnTo>
                  <a:pt x="457198" y="458687"/>
                </a:lnTo>
                <a:lnTo>
                  <a:pt x="45719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2176" y="439038"/>
            <a:ext cx="6602223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45" dirty="0"/>
              <a:t>Sources </a:t>
            </a:r>
            <a:r>
              <a:rPr sz="3200" b="1" spc="145" dirty="0"/>
              <a:t>of </a:t>
            </a:r>
            <a:r>
              <a:rPr sz="3200" b="1" spc="85" dirty="0"/>
              <a:t>Literature</a:t>
            </a:r>
            <a:r>
              <a:rPr sz="3200" b="1" spc="-520" dirty="0"/>
              <a:t> </a:t>
            </a:r>
            <a:r>
              <a:rPr sz="3200" b="1" spc="-25" dirty="0"/>
              <a:t>(cont.)</a:t>
            </a:r>
            <a:endParaRPr sz="3200" b="1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5" dirty="0"/>
              <a:t>37</a:t>
            </a:fld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1578355" y="1416913"/>
            <a:ext cx="6329045" cy="17786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120" dirty="0">
                <a:solidFill>
                  <a:srgbClr val="4EA4D7"/>
                </a:solidFill>
                <a:latin typeface="Tahoma"/>
                <a:cs typeface="Tahoma"/>
              </a:rPr>
              <a:t>4) </a:t>
            </a:r>
            <a:r>
              <a:rPr sz="2000" dirty="0">
                <a:solidFill>
                  <a:srgbClr val="4EA4D7"/>
                </a:solidFill>
                <a:latin typeface="Tahoma"/>
                <a:cs typeface="Tahoma"/>
              </a:rPr>
              <a:t>Government/corporate</a:t>
            </a:r>
            <a:r>
              <a:rPr sz="2000" spc="-350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4EA4D7"/>
                </a:solidFill>
                <a:latin typeface="Tahoma"/>
                <a:cs typeface="Tahoma"/>
              </a:rPr>
              <a:t>reports:</a:t>
            </a:r>
            <a:endParaRPr sz="2000">
              <a:latin typeface="Tahoma"/>
              <a:cs typeface="Tahoma"/>
            </a:endParaRPr>
          </a:p>
          <a:p>
            <a:pPr marL="355600" marR="616585" indent="-342900">
              <a:lnSpc>
                <a:spcPct val="100000"/>
              </a:lnSpc>
              <a:spcBef>
                <a:spcPts val="60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65" dirty="0">
                <a:latin typeface="Tahoma"/>
                <a:cs typeface="Tahoma"/>
              </a:rPr>
              <a:t>Many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government</a:t>
            </a:r>
            <a:r>
              <a:rPr sz="2000" spc="-27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departments</a:t>
            </a:r>
            <a:r>
              <a:rPr sz="2000" spc="-27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and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corporations  </a:t>
            </a:r>
            <a:r>
              <a:rPr sz="2000" spc="30" dirty="0">
                <a:latin typeface="Tahoma"/>
                <a:cs typeface="Tahoma"/>
              </a:rPr>
              <a:t>commission</a:t>
            </a:r>
            <a:r>
              <a:rPr sz="2000" spc="-27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carry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out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research.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Their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published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findings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can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provide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useful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source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of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2000" spc="5" dirty="0">
                <a:latin typeface="Tahoma"/>
                <a:cs typeface="Tahoma"/>
              </a:rPr>
              <a:t>information,</a:t>
            </a:r>
            <a:r>
              <a:rPr sz="2000" spc="-27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depending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on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your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field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of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study.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6448"/>
            <a:ext cx="1194435" cy="379730"/>
          </a:xfrm>
          <a:custGeom>
            <a:avLst/>
            <a:gdLst/>
            <a:ahLst/>
            <a:cxnLst/>
            <a:rect l="l" t="t" r="r" b="b"/>
            <a:pathLst>
              <a:path w="1194435" h="379730">
                <a:moveTo>
                  <a:pt x="173" y="0"/>
                </a:moveTo>
                <a:lnTo>
                  <a:pt x="103" y="8381"/>
                </a:lnTo>
                <a:lnTo>
                  <a:pt x="0" y="376817"/>
                </a:lnTo>
                <a:lnTo>
                  <a:pt x="934466" y="379475"/>
                </a:lnTo>
                <a:lnTo>
                  <a:pt x="1009726" y="379475"/>
                </a:lnTo>
                <a:lnTo>
                  <a:pt x="1013206" y="375919"/>
                </a:lnTo>
                <a:lnTo>
                  <a:pt x="1014361" y="374650"/>
                </a:lnTo>
                <a:lnTo>
                  <a:pt x="1015784" y="373506"/>
                </a:lnTo>
                <a:lnTo>
                  <a:pt x="1188720" y="201040"/>
                </a:lnTo>
                <a:lnTo>
                  <a:pt x="1192706" y="195707"/>
                </a:lnTo>
                <a:lnTo>
                  <a:pt x="1194034" y="190373"/>
                </a:lnTo>
                <a:lnTo>
                  <a:pt x="1192706" y="185038"/>
                </a:lnTo>
                <a:lnTo>
                  <a:pt x="1188720" y="179704"/>
                </a:lnTo>
                <a:lnTo>
                  <a:pt x="1016939" y="8381"/>
                </a:lnTo>
                <a:lnTo>
                  <a:pt x="1013206" y="8381"/>
                </a:lnTo>
                <a:lnTo>
                  <a:pt x="1013206" y="4825"/>
                </a:lnTo>
                <a:lnTo>
                  <a:pt x="1009726" y="4825"/>
                </a:lnTo>
                <a:lnTo>
                  <a:pt x="1006119" y="1269"/>
                </a:lnTo>
                <a:lnTo>
                  <a:pt x="934466" y="1269"/>
                </a:lnTo>
                <a:lnTo>
                  <a:pt x="17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563" y="4212334"/>
            <a:ext cx="542543" cy="84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4684810"/>
            <a:ext cx="457200" cy="459105"/>
          </a:xfrm>
          <a:custGeom>
            <a:avLst/>
            <a:gdLst/>
            <a:ahLst/>
            <a:cxnLst/>
            <a:rect l="l" t="t" r="r" b="b"/>
            <a:pathLst>
              <a:path w="457200" h="459104">
                <a:moveTo>
                  <a:pt x="457198" y="0"/>
                </a:moveTo>
                <a:lnTo>
                  <a:pt x="0" y="458687"/>
                </a:lnTo>
                <a:lnTo>
                  <a:pt x="457198" y="458687"/>
                </a:lnTo>
                <a:lnTo>
                  <a:pt x="45719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2176" y="439038"/>
            <a:ext cx="6754623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45" dirty="0"/>
              <a:t>Sources </a:t>
            </a:r>
            <a:r>
              <a:rPr sz="3200" b="1" spc="145" dirty="0"/>
              <a:t>of </a:t>
            </a:r>
            <a:r>
              <a:rPr sz="3200" b="1" spc="85" dirty="0"/>
              <a:t>Literature</a:t>
            </a:r>
            <a:r>
              <a:rPr sz="3200" b="1" spc="-520" dirty="0"/>
              <a:t> </a:t>
            </a:r>
            <a:r>
              <a:rPr sz="3200" b="1" spc="-25" dirty="0"/>
              <a:t>(cont.)</a:t>
            </a:r>
            <a:endParaRPr sz="3200" b="1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5" dirty="0"/>
              <a:t>38</a:t>
            </a:fld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1578355" y="1417525"/>
            <a:ext cx="7178040" cy="252349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000" spc="-155" dirty="0">
                <a:solidFill>
                  <a:srgbClr val="4EA4D7"/>
                </a:solidFill>
                <a:latin typeface="Tahoma"/>
                <a:cs typeface="Tahoma"/>
              </a:rPr>
              <a:t>5)</a:t>
            </a:r>
            <a:r>
              <a:rPr sz="2000" spc="-235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4EA4D7"/>
                </a:solidFill>
                <a:latin typeface="Tahoma"/>
                <a:cs typeface="Tahoma"/>
              </a:rPr>
              <a:t>Thesis</a:t>
            </a:r>
            <a:r>
              <a:rPr sz="2000" spc="-229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EA4D7"/>
                </a:solidFill>
                <a:latin typeface="Tahoma"/>
                <a:cs typeface="Tahoma"/>
              </a:rPr>
              <a:t>and</a:t>
            </a:r>
            <a:r>
              <a:rPr sz="2000" spc="-235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4EA4D7"/>
                </a:solidFill>
                <a:latin typeface="Tahoma"/>
                <a:cs typeface="Tahoma"/>
              </a:rPr>
              <a:t>dissertations:</a:t>
            </a:r>
            <a:r>
              <a:rPr sz="2000" spc="-235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can</a:t>
            </a:r>
            <a:r>
              <a:rPr sz="2000" spc="-2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useful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sources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of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information.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-15" dirty="0">
                <a:solidFill>
                  <a:srgbClr val="C00000"/>
                </a:solidFill>
                <a:latin typeface="Tahoma"/>
                <a:cs typeface="Tahoma"/>
              </a:rPr>
              <a:t>However</a:t>
            </a:r>
            <a:r>
              <a:rPr sz="2000" spc="-24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C00000"/>
                </a:solidFill>
                <a:latin typeface="Tahoma"/>
                <a:cs typeface="Tahoma"/>
              </a:rPr>
              <a:t>there</a:t>
            </a:r>
            <a:r>
              <a:rPr sz="2000" spc="-254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C00000"/>
                </a:solidFill>
                <a:latin typeface="Tahoma"/>
                <a:cs typeface="Tahoma"/>
              </a:rPr>
              <a:t>are</a:t>
            </a:r>
            <a:r>
              <a:rPr sz="2000" spc="-25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disadvantages:</a:t>
            </a:r>
            <a:endParaRPr sz="2000">
              <a:latin typeface="Tahoma"/>
              <a:cs typeface="Tahoma"/>
            </a:endParaRPr>
          </a:p>
          <a:p>
            <a:pPr marL="355600" marR="5080" indent="-342900">
              <a:lnSpc>
                <a:spcPts val="2160"/>
              </a:lnSpc>
              <a:spcBef>
                <a:spcPts val="635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10" dirty="0">
                <a:latin typeface="Tahoma"/>
                <a:cs typeface="Tahoma"/>
              </a:rPr>
              <a:t>they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can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difficult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to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obtain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since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they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are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not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published,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but  </a:t>
            </a:r>
            <a:r>
              <a:rPr sz="2000" spc="-5" dirty="0">
                <a:latin typeface="Tahoma"/>
                <a:cs typeface="Tahoma"/>
              </a:rPr>
              <a:t>are </a:t>
            </a:r>
            <a:r>
              <a:rPr sz="2000" spc="-20" dirty="0">
                <a:latin typeface="Tahoma"/>
                <a:cs typeface="Tahoma"/>
              </a:rPr>
              <a:t>generally </a:t>
            </a:r>
            <a:r>
              <a:rPr sz="2000" spc="-30" dirty="0">
                <a:latin typeface="Tahoma"/>
                <a:cs typeface="Tahoma"/>
              </a:rPr>
              <a:t>only </a:t>
            </a:r>
            <a:r>
              <a:rPr sz="2000" spc="-10" dirty="0">
                <a:latin typeface="Tahoma"/>
                <a:cs typeface="Tahoma"/>
              </a:rPr>
              <a:t>available </a:t>
            </a:r>
            <a:r>
              <a:rPr sz="2000" spc="15" dirty="0">
                <a:latin typeface="Tahoma"/>
                <a:cs typeface="Tahoma"/>
              </a:rPr>
              <a:t>from </a:t>
            </a:r>
            <a:r>
              <a:rPr sz="2000" spc="1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library </a:t>
            </a:r>
            <a:r>
              <a:rPr sz="2000" spc="5" dirty="0">
                <a:latin typeface="Tahoma"/>
                <a:cs typeface="Tahoma"/>
              </a:rPr>
              <a:t>or interlibrary  </a:t>
            </a:r>
            <a:r>
              <a:rPr sz="2000" spc="25" dirty="0">
                <a:latin typeface="Tahoma"/>
                <a:cs typeface="Tahoma"/>
              </a:rPr>
              <a:t>systems</a:t>
            </a:r>
            <a:endParaRPr sz="2000">
              <a:latin typeface="Tahoma"/>
              <a:cs typeface="Tahoma"/>
            </a:endParaRPr>
          </a:p>
          <a:p>
            <a:pPr marL="355600" marR="63500" indent="-342900">
              <a:lnSpc>
                <a:spcPct val="89800"/>
              </a:lnSpc>
              <a:spcBef>
                <a:spcPts val="575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10" dirty="0">
                <a:latin typeface="Tahoma"/>
                <a:cs typeface="Tahoma"/>
              </a:rPr>
              <a:t>the </a:t>
            </a:r>
            <a:r>
              <a:rPr sz="2000" spc="15" dirty="0">
                <a:latin typeface="Tahoma"/>
                <a:cs typeface="Tahoma"/>
              </a:rPr>
              <a:t>student </a:t>
            </a:r>
            <a:r>
              <a:rPr sz="2000" spc="-25" dirty="0">
                <a:latin typeface="Tahoma"/>
                <a:cs typeface="Tahoma"/>
              </a:rPr>
              <a:t>who </a:t>
            </a:r>
            <a:r>
              <a:rPr sz="2000" spc="20" dirty="0">
                <a:latin typeface="Tahoma"/>
                <a:cs typeface="Tahoma"/>
              </a:rPr>
              <a:t>carried </a:t>
            </a:r>
            <a:r>
              <a:rPr sz="2000" spc="5" dirty="0">
                <a:latin typeface="Tahoma"/>
                <a:cs typeface="Tahoma"/>
              </a:rPr>
              <a:t>out </a:t>
            </a:r>
            <a:r>
              <a:rPr sz="2000" spc="10" dirty="0">
                <a:latin typeface="Tahoma"/>
                <a:cs typeface="Tahoma"/>
              </a:rPr>
              <a:t>the </a:t>
            </a:r>
            <a:r>
              <a:rPr sz="2000" spc="20" dirty="0">
                <a:latin typeface="Tahoma"/>
                <a:cs typeface="Tahoma"/>
              </a:rPr>
              <a:t>research </a:t>
            </a:r>
            <a:r>
              <a:rPr sz="2000" spc="-45" dirty="0">
                <a:solidFill>
                  <a:srgbClr val="C00000"/>
                </a:solidFill>
                <a:latin typeface="Tahoma"/>
                <a:cs typeface="Tahoma"/>
              </a:rPr>
              <a:t>may </a:t>
            </a:r>
            <a:r>
              <a:rPr sz="2000" spc="10" dirty="0">
                <a:solidFill>
                  <a:srgbClr val="C00000"/>
                </a:solidFill>
                <a:latin typeface="Tahoma"/>
                <a:cs typeface="Tahoma"/>
              </a:rPr>
              <a:t>not </a:t>
            </a:r>
            <a:r>
              <a:rPr sz="2000" dirty="0">
                <a:solidFill>
                  <a:srgbClr val="C00000"/>
                </a:solidFill>
                <a:latin typeface="Tahoma"/>
                <a:cs typeface="Tahoma"/>
              </a:rPr>
              <a:t>be </a:t>
            </a:r>
            <a:r>
              <a:rPr sz="2000" spc="-35" dirty="0">
                <a:solidFill>
                  <a:srgbClr val="C00000"/>
                </a:solidFill>
                <a:latin typeface="Tahoma"/>
                <a:cs typeface="Tahoma"/>
              </a:rPr>
              <a:t>an  </a:t>
            </a:r>
            <a:r>
              <a:rPr sz="2000" spc="10" dirty="0">
                <a:solidFill>
                  <a:srgbClr val="C00000"/>
                </a:solidFill>
                <a:latin typeface="Tahoma"/>
                <a:cs typeface="Tahoma"/>
              </a:rPr>
              <a:t>experienced</a:t>
            </a:r>
            <a:r>
              <a:rPr sz="2000" spc="-27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C00000"/>
                </a:solidFill>
                <a:latin typeface="Tahoma"/>
                <a:cs typeface="Tahoma"/>
              </a:rPr>
              <a:t>researcher</a:t>
            </a:r>
            <a:r>
              <a:rPr sz="2000" spc="-26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and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therefore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you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might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have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to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treat  their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findings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with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more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caution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than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published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research.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6448"/>
            <a:ext cx="1194435" cy="379730"/>
          </a:xfrm>
          <a:custGeom>
            <a:avLst/>
            <a:gdLst/>
            <a:ahLst/>
            <a:cxnLst/>
            <a:rect l="l" t="t" r="r" b="b"/>
            <a:pathLst>
              <a:path w="1194435" h="379730">
                <a:moveTo>
                  <a:pt x="173" y="0"/>
                </a:moveTo>
                <a:lnTo>
                  <a:pt x="103" y="8381"/>
                </a:lnTo>
                <a:lnTo>
                  <a:pt x="0" y="376817"/>
                </a:lnTo>
                <a:lnTo>
                  <a:pt x="934466" y="379475"/>
                </a:lnTo>
                <a:lnTo>
                  <a:pt x="1009726" y="379475"/>
                </a:lnTo>
                <a:lnTo>
                  <a:pt x="1013206" y="375919"/>
                </a:lnTo>
                <a:lnTo>
                  <a:pt x="1014361" y="374650"/>
                </a:lnTo>
                <a:lnTo>
                  <a:pt x="1015784" y="373506"/>
                </a:lnTo>
                <a:lnTo>
                  <a:pt x="1188720" y="201040"/>
                </a:lnTo>
                <a:lnTo>
                  <a:pt x="1192706" y="195707"/>
                </a:lnTo>
                <a:lnTo>
                  <a:pt x="1194034" y="190373"/>
                </a:lnTo>
                <a:lnTo>
                  <a:pt x="1192706" y="185038"/>
                </a:lnTo>
                <a:lnTo>
                  <a:pt x="1188720" y="179704"/>
                </a:lnTo>
                <a:lnTo>
                  <a:pt x="1016939" y="8381"/>
                </a:lnTo>
                <a:lnTo>
                  <a:pt x="1013206" y="8381"/>
                </a:lnTo>
                <a:lnTo>
                  <a:pt x="1013206" y="4825"/>
                </a:lnTo>
                <a:lnTo>
                  <a:pt x="1009726" y="4825"/>
                </a:lnTo>
                <a:lnTo>
                  <a:pt x="1006119" y="1269"/>
                </a:lnTo>
                <a:lnTo>
                  <a:pt x="934466" y="1269"/>
                </a:lnTo>
                <a:lnTo>
                  <a:pt x="17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563" y="4212334"/>
            <a:ext cx="542543" cy="84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4684810"/>
            <a:ext cx="457200" cy="459105"/>
          </a:xfrm>
          <a:custGeom>
            <a:avLst/>
            <a:gdLst/>
            <a:ahLst/>
            <a:cxnLst/>
            <a:rect l="l" t="t" r="r" b="b"/>
            <a:pathLst>
              <a:path w="457200" h="459104">
                <a:moveTo>
                  <a:pt x="457198" y="0"/>
                </a:moveTo>
                <a:lnTo>
                  <a:pt x="0" y="458687"/>
                </a:lnTo>
                <a:lnTo>
                  <a:pt x="457198" y="458687"/>
                </a:lnTo>
                <a:lnTo>
                  <a:pt x="45719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2176" y="439038"/>
            <a:ext cx="6526023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45" dirty="0"/>
              <a:t>Sources </a:t>
            </a:r>
            <a:r>
              <a:rPr sz="3200" b="1" spc="145" dirty="0"/>
              <a:t>of </a:t>
            </a:r>
            <a:r>
              <a:rPr sz="3200" b="1" spc="85" dirty="0"/>
              <a:t>Literature</a:t>
            </a:r>
            <a:r>
              <a:rPr sz="3200" b="1" spc="-520" dirty="0"/>
              <a:t> </a:t>
            </a:r>
            <a:r>
              <a:rPr sz="3200" b="1" spc="-25" dirty="0"/>
              <a:t>(cont.)</a:t>
            </a:r>
            <a:endParaRPr sz="3200" b="1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5" dirty="0"/>
              <a:t>39</a:t>
            </a:fld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1578355" y="1462277"/>
            <a:ext cx="7040245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5" dirty="0">
                <a:solidFill>
                  <a:srgbClr val="4EA4D7"/>
                </a:solidFill>
                <a:latin typeface="Tahoma"/>
                <a:cs typeface="Tahoma"/>
              </a:rPr>
              <a:t>5)</a:t>
            </a:r>
            <a:r>
              <a:rPr sz="2000" spc="-245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4EA4D7"/>
                </a:solidFill>
                <a:latin typeface="Tahoma"/>
                <a:cs typeface="Tahoma"/>
              </a:rPr>
              <a:t>Thesis</a:t>
            </a:r>
            <a:r>
              <a:rPr sz="2000" spc="-235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EA4D7"/>
                </a:solidFill>
                <a:latin typeface="Tahoma"/>
                <a:cs typeface="Tahoma"/>
              </a:rPr>
              <a:t>and</a:t>
            </a:r>
            <a:r>
              <a:rPr sz="2000" spc="-235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4EA4D7"/>
                </a:solidFill>
                <a:latin typeface="Tahoma"/>
                <a:cs typeface="Tahoma"/>
              </a:rPr>
              <a:t>dissertations: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ts val="2160"/>
              </a:lnSpc>
              <a:spcBef>
                <a:spcPts val="12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15" dirty="0">
                <a:latin typeface="Tahoma"/>
                <a:cs typeface="Tahoma"/>
              </a:rPr>
              <a:t>A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PhD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thesis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in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science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C00000"/>
                </a:solidFill>
                <a:latin typeface="Tahoma"/>
                <a:cs typeface="Tahoma"/>
              </a:rPr>
              <a:t>is</a:t>
            </a:r>
            <a:r>
              <a:rPr sz="2000" spc="-2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C00000"/>
                </a:solidFill>
                <a:latin typeface="Tahoma"/>
                <a:cs typeface="Tahoma"/>
              </a:rPr>
              <a:t>supposed</a:t>
            </a:r>
            <a:r>
              <a:rPr sz="2000" spc="-26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C00000"/>
                </a:solidFill>
                <a:latin typeface="Tahoma"/>
                <a:cs typeface="Tahoma"/>
              </a:rPr>
              <a:t>to</a:t>
            </a:r>
            <a:r>
              <a:rPr sz="2000" spc="-2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C00000"/>
                </a:solidFill>
                <a:latin typeface="Tahoma"/>
                <a:cs typeface="Tahoma"/>
              </a:rPr>
              <a:t>present</a:t>
            </a:r>
            <a:r>
              <a:rPr sz="2000" spc="-25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C00000"/>
                </a:solidFill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ts val="2160"/>
              </a:lnSpc>
            </a:pPr>
            <a:r>
              <a:rPr sz="2000" spc="5" dirty="0">
                <a:solidFill>
                  <a:srgbClr val="C00000"/>
                </a:solidFill>
                <a:latin typeface="Tahoma"/>
                <a:cs typeface="Tahoma"/>
              </a:rPr>
              <a:t>candidate’s</a:t>
            </a:r>
            <a:r>
              <a:rPr sz="2000" spc="-26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C00000"/>
                </a:solidFill>
                <a:latin typeface="Tahoma"/>
                <a:cs typeface="Tahoma"/>
              </a:rPr>
              <a:t>original</a:t>
            </a:r>
            <a:r>
              <a:rPr sz="2000" spc="-23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C00000"/>
                </a:solidFill>
                <a:latin typeface="Tahoma"/>
                <a:cs typeface="Tahoma"/>
              </a:rPr>
              <a:t>research</a:t>
            </a:r>
            <a:r>
              <a:rPr sz="2000" spc="-254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i.e.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it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is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scientific</a:t>
            </a:r>
            <a:r>
              <a:rPr sz="2000" spc="-2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paper</a:t>
            </a:r>
            <a:endParaRPr sz="2000">
              <a:latin typeface="Tahoma"/>
              <a:cs typeface="Tahoma"/>
            </a:endParaRPr>
          </a:p>
          <a:p>
            <a:pPr marL="355600" marR="236854" indent="-342900">
              <a:lnSpc>
                <a:spcPct val="80000"/>
              </a:lnSpc>
              <a:spcBef>
                <a:spcPts val="60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Unlike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scientific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paper,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thesis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may</a:t>
            </a:r>
            <a:r>
              <a:rPr sz="2000" spc="-210" dirty="0"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C00000"/>
                </a:solidFill>
                <a:latin typeface="Tahoma"/>
                <a:cs typeface="Tahoma"/>
              </a:rPr>
              <a:t>describe</a:t>
            </a:r>
            <a:r>
              <a:rPr sz="2000" spc="-26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C00000"/>
                </a:solidFill>
                <a:latin typeface="Tahoma"/>
                <a:cs typeface="Tahoma"/>
              </a:rPr>
              <a:t>more  </a:t>
            </a:r>
            <a:r>
              <a:rPr sz="2000" spc="-10" dirty="0">
                <a:solidFill>
                  <a:srgbClr val="C00000"/>
                </a:solidFill>
                <a:latin typeface="Tahoma"/>
                <a:cs typeface="Tahoma"/>
              </a:rPr>
              <a:t>than</a:t>
            </a:r>
            <a:r>
              <a:rPr sz="2000" spc="-24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one</a:t>
            </a:r>
            <a:r>
              <a:rPr sz="2000" spc="-24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C00000"/>
                </a:solidFill>
                <a:latin typeface="Tahoma"/>
                <a:cs typeface="Tahoma"/>
              </a:rPr>
              <a:t>topic</a:t>
            </a:r>
            <a:r>
              <a:rPr sz="2000" spc="25" dirty="0">
                <a:latin typeface="Tahoma"/>
                <a:cs typeface="Tahoma"/>
              </a:rPr>
              <a:t>,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and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it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may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present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C00000"/>
                </a:solidFill>
                <a:latin typeface="Tahoma"/>
                <a:cs typeface="Tahoma"/>
              </a:rPr>
              <a:t>more</a:t>
            </a:r>
            <a:r>
              <a:rPr sz="2000" spc="-25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Tahoma"/>
                <a:cs typeface="Tahoma"/>
              </a:rPr>
              <a:t>than</a:t>
            </a:r>
            <a:r>
              <a:rPr sz="2000" spc="-23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one</a:t>
            </a:r>
            <a:r>
              <a:rPr sz="2000" spc="-24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C00000"/>
                </a:solidFill>
                <a:latin typeface="Tahoma"/>
                <a:cs typeface="Tahoma"/>
              </a:rPr>
              <a:t>approach  </a:t>
            </a:r>
            <a:r>
              <a:rPr sz="2000" spc="30" dirty="0">
                <a:solidFill>
                  <a:srgbClr val="C00000"/>
                </a:solidFill>
                <a:latin typeface="Tahoma"/>
                <a:cs typeface="Tahoma"/>
              </a:rPr>
              <a:t>to</a:t>
            </a:r>
            <a:r>
              <a:rPr sz="2000" spc="-50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C00000"/>
                </a:solidFill>
                <a:latin typeface="Tahoma"/>
                <a:cs typeface="Tahoma"/>
              </a:rPr>
              <a:t>some </a:t>
            </a:r>
            <a:r>
              <a:rPr sz="2000" spc="35" dirty="0">
                <a:solidFill>
                  <a:srgbClr val="C00000"/>
                </a:solidFill>
                <a:latin typeface="Tahoma"/>
                <a:cs typeface="Tahoma"/>
              </a:rPr>
              <a:t>topics.</a:t>
            </a:r>
            <a:endParaRPr sz="2000">
              <a:latin typeface="Tahoma"/>
              <a:cs typeface="Tahoma"/>
            </a:endParaRPr>
          </a:p>
          <a:p>
            <a:pPr marL="355600" marR="5080" indent="-342900">
              <a:lnSpc>
                <a:spcPts val="1920"/>
              </a:lnSpc>
              <a:spcBef>
                <a:spcPts val="585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20" dirty="0">
                <a:latin typeface="Tahoma"/>
                <a:cs typeface="Tahoma"/>
              </a:rPr>
              <a:t>The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thesis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may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present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all</a:t>
            </a:r>
            <a:r>
              <a:rPr sz="2000" spc="-21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or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most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of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data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obtained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in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  </a:t>
            </a:r>
            <a:r>
              <a:rPr sz="2000" spc="5" dirty="0">
                <a:latin typeface="Tahoma"/>
                <a:cs typeface="Tahoma"/>
              </a:rPr>
              <a:t>student’s</a:t>
            </a:r>
            <a:r>
              <a:rPr sz="2000" spc="-265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thesis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related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research.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35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10" dirty="0">
                <a:latin typeface="Tahoma"/>
                <a:cs typeface="Tahoma"/>
              </a:rPr>
              <a:t>Thus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it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is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more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involved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and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Tahoma"/>
                <a:cs typeface="Tahoma"/>
              </a:rPr>
              <a:t>longer</a:t>
            </a:r>
            <a:r>
              <a:rPr sz="2000" spc="-2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Tahoma"/>
                <a:cs typeface="Tahoma"/>
              </a:rPr>
              <a:t>than</a:t>
            </a:r>
            <a:r>
              <a:rPr sz="2000" spc="-24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sz="2000" spc="-2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C00000"/>
                </a:solidFill>
                <a:latin typeface="Tahoma"/>
                <a:cs typeface="Tahoma"/>
              </a:rPr>
              <a:t>scientific</a:t>
            </a:r>
            <a:r>
              <a:rPr sz="2000" spc="-26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Tahoma"/>
                <a:cs typeface="Tahoma"/>
              </a:rPr>
              <a:t>paper.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6448"/>
            <a:ext cx="1194435" cy="379730"/>
          </a:xfrm>
          <a:custGeom>
            <a:avLst/>
            <a:gdLst/>
            <a:ahLst/>
            <a:cxnLst/>
            <a:rect l="l" t="t" r="r" b="b"/>
            <a:pathLst>
              <a:path w="1194435" h="379730">
                <a:moveTo>
                  <a:pt x="173" y="0"/>
                </a:moveTo>
                <a:lnTo>
                  <a:pt x="103" y="8381"/>
                </a:lnTo>
                <a:lnTo>
                  <a:pt x="0" y="376817"/>
                </a:lnTo>
                <a:lnTo>
                  <a:pt x="934466" y="379475"/>
                </a:lnTo>
                <a:lnTo>
                  <a:pt x="1009726" y="379475"/>
                </a:lnTo>
                <a:lnTo>
                  <a:pt x="1013206" y="375919"/>
                </a:lnTo>
                <a:lnTo>
                  <a:pt x="1014361" y="374650"/>
                </a:lnTo>
                <a:lnTo>
                  <a:pt x="1015784" y="373506"/>
                </a:lnTo>
                <a:lnTo>
                  <a:pt x="1188720" y="201040"/>
                </a:lnTo>
                <a:lnTo>
                  <a:pt x="1192706" y="195707"/>
                </a:lnTo>
                <a:lnTo>
                  <a:pt x="1194034" y="190373"/>
                </a:lnTo>
                <a:lnTo>
                  <a:pt x="1192706" y="185038"/>
                </a:lnTo>
                <a:lnTo>
                  <a:pt x="1188720" y="179704"/>
                </a:lnTo>
                <a:lnTo>
                  <a:pt x="1016939" y="8381"/>
                </a:lnTo>
                <a:lnTo>
                  <a:pt x="1013206" y="8381"/>
                </a:lnTo>
                <a:lnTo>
                  <a:pt x="1013206" y="4825"/>
                </a:lnTo>
                <a:lnTo>
                  <a:pt x="1009726" y="4825"/>
                </a:lnTo>
                <a:lnTo>
                  <a:pt x="1006119" y="1269"/>
                </a:lnTo>
                <a:lnTo>
                  <a:pt x="934466" y="1269"/>
                </a:lnTo>
                <a:lnTo>
                  <a:pt x="17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4684810"/>
            <a:ext cx="457200" cy="459105"/>
          </a:xfrm>
          <a:custGeom>
            <a:avLst/>
            <a:gdLst/>
            <a:ahLst/>
            <a:cxnLst/>
            <a:rect l="l" t="t" r="r" b="b"/>
            <a:pathLst>
              <a:path w="457200" h="459104">
                <a:moveTo>
                  <a:pt x="457198" y="0"/>
                </a:moveTo>
                <a:lnTo>
                  <a:pt x="0" y="458687"/>
                </a:lnTo>
                <a:lnTo>
                  <a:pt x="457198" y="458687"/>
                </a:lnTo>
                <a:lnTo>
                  <a:pt x="45719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2177" y="439038"/>
            <a:ext cx="53092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140" dirty="0" smtClean="0"/>
              <a:t>Definition</a:t>
            </a:r>
            <a:endParaRPr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8989948" y="4882692"/>
            <a:ext cx="135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4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0" y="1416913"/>
            <a:ext cx="8077199" cy="287258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spcBef>
                <a:spcPts val="70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US" sz="2000" spc="15" dirty="0">
                <a:latin typeface="Tahoma"/>
                <a:cs typeface="Tahoma"/>
              </a:rPr>
              <a:t>Research </a:t>
            </a:r>
            <a:r>
              <a:rPr lang="en-US" sz="2000" spc="60" dirty="0">
                <a:latin typeface="Tahoma"/>
                <a:cs typeface="Tahoma"/>
              </a:rPr>
              <a:t>is </a:t>
            </a:r>
            <a:r>
              <a:rPr lang="en-US" sz="2000" spc="10" dirty="0">
                <a:latin typeface="Tahoma"/>
                <a:cs typeface="Tahoma"/>
              </a:rPr>
              <a:t>the </a:t>
            </a:r>
            <a:r>
              <a:rPr lang="en-US" sz="2000" i="1" spc="70" dirty="0">
                <a:solidFill>
                  <a:srgbClr val="4EA4D7"/>
                </a:solidFill>
                <a:cs typeface="Calibri"/>
              </a:rPr>
              <a:t>systematic </a:t>
            </a:r>
            <a:r>
              <a:rPr lang="en-US" sz="2000" i="1" spc="50" dirty="0">
                <a:solidFill>
                  <a:srgbClr val="4EA4D7"/>
                </a:solidFill>
                <a:cs typeface="Calibri"/>
              </a:rPr>
              <a:t>collection, analysis </a:t>
            </a:r>
            <a:r>
              <a:rPr lang="en-US" sz="2000" spc="-25" dirty="0">
                <a:latin typeface="Tahoma"/>
                <a:cs typeface="Tahoma"/>
              </a:rPr>
              <a:t>and  </a:t>
            </a:r>
            <a:r>
              <a:rPr lang="en-US" sz="2000" i="1" spc="35" dirty="0">
                <a:solidFill>
                  <a:srgbClr val="4EA4D7"/>
                </a:solidFill>
                <a:cs typeface="Calibri"/>
              </a:rPr>
              <a:t>interpretation</a:t>
            </a:r>
            <a:r>
              <a:rPr lang="en-US" sz="2000" i="1" spc="-70" dirty="0">
                <a:solidFill>
                  <a:srgbClr val="4EA4D7"/>
                </a:solidFill>
                <a:cs typeface="Calibri"/>
              </a:rPr>
              <a:t> </a:t>
            </a:r>
            <a:r>
              <a:rPr lang="en-US" sz="2000" i="1" spc="55" dirty="0">
                <a:solidFill>
                  <a:srgbClr val="4EA4D7"/>
                </a:solidFill>
                <a:cs typeface="Calibri"/>
              </a:rPr>
              <a:t>of</a:t>
            </a:r>
            <a:r>
              <a:rPr lang="en-US" sz="2000" i="1" spc="-70" dirty="0">
                <a:solidFill>
                  <a:srgbClr val="4EA4D7"/>
                </a:solidFill>
                <a:cs typeface="Calibri"/>
              </a:rPr>
              <a:t> </a:t>
            </a:r>
            <a:r>
              <a:rPr lang="en-US" sz="2000" i="1" spc="30" dirty="0">
                <a:solidFill>
                  <a:srgbClr val="4EA4D7"/>
                </a:solidFill>
                <a:cs typeface="Calibri"/>
              </a:rPr>
              <a:t>data</a:t>
            </a:r>
            <a:r>
              <a:rPr lang="en-US" sz="2000" i="1" spc="-50" dirty="0">
                <a:solidFill>
                  <a:srgbClr val="4EA4D7"/>
                </a:solidFill>
                <a:cs typeface="Calibri"/>
              </a:rPr>
              <a:t> </a:t>
            </a:r>
            <a:r>
              <a:rPr lang="en-US" sz="2000" spc="30" dirty="0">
                <a:latin typeface="Tahoma"/>
                <a:cs typeface="Tahoma"/>
              </a:rPr>
              <a:t>to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answer</a:t>
            </a:r>
            <a:r>
              <a:rPr lang="en-US" sz="2000" spc="-240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a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25" dirty="0">
                <a:latin typeface="Tahoma"/>
                <a:cs typeface="Tahoma"/>
              </a:rPr>
              <a:t>certain</a:t>
            </a:r>
            <a:r>
              <a:rPr lang="en-US" sz="2000" spc="-254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question</a:t>
            </a:r>
            <a:r>
              <a:rPr lang="en-US" sz="2000" spc="-265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or  solve </a:t>
            </a:r>
            <a:r>
              <a:rPr lang="en-US" sz="2000" spc="-30" dirty="0">
                <a:latin typeface="Tahoma"/>
                <a:cs typeface="Tahoma"/>
              </a:rPr>
              <a:t>a</a:t>
            </a:r>
            <a:r>
              <a:rPr lang="en-US" sz="2000" spc="-470" dirty="0">
                <a:latin typeface="Tahoma"/>
                <a:cs typeface="Tahoma"/>
              </a:rPr>
              <a:t>  </a:t>
            </a:r>
            <a:r>
              <a:rPr lang="en-US" sz="2000" dirty="0">
                <a:latin typeface="Tahoma"/>
                <a:cs typeface="Tahoma"/>
              </a:rPr>
              <a:t>problem</a:t>
            </a: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55" dirty="0" smtClean="0">
                <a:solidFill>
                  <a:srgbClr val="C00000"/>
                </a:solidFill>
                <a:latin typeface="Tahoma"/>
                <a:cs typeface="Tahoma"/>
              </a:rPr>
              <a:t>Scientific</a:t>
            </a:r>
            <a:r>
              <a:rPr sz="2000" spc="-270" dirty="0" smtClean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C00000"/>
                </a:solidFill>
                <a:latin typeface="Tahoma"/>
                <a:cs typeface="Tahoma"/>
              </a:rPr>
              <a:t>research</a:t>
            </a:r>
            <a:endParaRPr sz="2000" dirty="0">
              <a:latin typeface="Tahoma"/>
              <a:cs typeface="Tahoma"/>
            </a:endParaRPr>
          </a:p>
          <a:p>
            <a:pPr marL="469900" marR="5080">
              <a:lnSpc>
                <a:spcPct val="100000"/>
              </a:lnSpc>
              <a:spcBef>
                <a:spcPts val="600"/>
              </a:spcBef>
              <a:tabLst>
                <a:tab pos="812165" algn="l"/>
              </a:tabLst>
            </a:pPr>
            <a:r>
              <a:rPr sz="1800" spc="509" dirty="0" smtClean="0">
                <a:solidFill>
                  <a:srgbClr val="EF7E09"/>
                </a:solidFill>
                <a:latin typeface="Lucida Sans Unicode"/>
                <a:cs typeface="Lucida Sans Unicode"/>
              </a:rPr>
              <a:t>▹</a:t>
            </a:r>
            <a:r>
              <a:rPr sz="2000" spc="55" dirty="0" smtClean="0">
                <a:latin typeface="Tahoma"/>
                <a:cs typeface="Tahoma"/>
              </a:rPr>
              <a:t>Scientific</a:t>
            </a:r>
            <a:r>
              <a:rPr sz="2000" spc="-270" dirty="0" smtClean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research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is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systematic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investigation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of  </a:t>
            </a:r>
            <a:r>
              <a:rPr sz="2000" spc="55" dirty="0">
                <a:latin typeface="Tahoma"/>
                <a:cs typeface="Tahoma"/>
              </a:rPr>
              <a:t>scientific</a:t>
            </a:r>
            <a:r>
              <a:rPr sz="2000" spc="-27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theories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and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hypotheses</a:t>
            </a:r>
            <a:r>
              <a:rPr sz="2000" dirty="0" smtClean="0">
                <a:latin typeface="Tahoma"/>
                <a:cs typeface="Tahoma"/>
              </a:rPr>
              <a:t>.</a:t>
            </a:r>
            <a:endParaRPr lang="en-US" sz="2000" dirty="0" smtClean="0">
              <a:latin typeface="Tahoma"/>
              <a:cs typeface="Tahoma"/>
            </a:endParaRPr>
          </a:p>
          <a:p>
            <a:pPr marL="812800" marR="508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tabLst>
                <a:tab pos="812165" algn="l"/>
              </a:tabLst>
            </a:pPr>
            <a:r>
              <a:rPr lang="en-US" sz="2000" spc="15" dirty="0">
                <a:solidFill>
                  <a:srgbClr val="FF0000"/>
                </a:solidFill>
                <a:latin typeface="Tahoma"/>
                <a:cs typeface="Tahoma"/>
              </a:rPr>
              <a:t>Goal of research</a:t>
            </a:r>
          </a:p>
          <a:p>
            <a:pPr marL="469900" marR="5080">
              <a:lnSpc>
                <a:spcPct val="100000"/>
              </a:lnSpc>
              <a:spcBef>
                <a:spcPts val="600"/>
              </a:spcBef>
              <a:tabLst>
                <a:tab pos="812165" algn="l"/>
              </a:tabLst>
            </a:pPr>
            <a:r>
              <a:rPr lang="en-US" sz="2000" b="1" spc="509" dirty="0" smtClean="0">
                <a:solidFill>
                  <a:srgbClr val="EF7E09"/>
                </a:solidFill>
                <a:latin typeface="Tahoma"/>
                <a:cs typeface="Tahoma"/>
              </a:rPr>
              <a:t>Discover and disseminate new knowledge</a:t>
            </a:r>
            <a:r>
              <a:rPr spc="509" dirty="0">
                <a:solidFill>
                  <a:srgbClr val="EF7E09"/>
                </a:solidFill>
                <a:latin typeface="Lucida Sans Unicode"/>
                <a:cs typeface="Lucida Sans Unicode"/>
              </a:rPr>
              <a:t>	</a:t>
            </a:r>
            <a:r>
              <a:rPr lang="en-US" spc="509" dirty="0" smtClean="0">
                <a:solidFill>
                  <a:srgbClr val="EF7E09"/>
                </a:solidFill>
                <a:latin typeface="Lucida Sans Unicode"/>
                <a:cs typeface="Lucida Sans Unicode"/>
              </a:rPr>
              <a:t>	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6448"/>
            <a:ext cx="1194435" cy="379730"/>
          </a:xfrm>
          <a:custGeom>
            <a:avLst/>
            <a:gdLst/>
            <a:ahLst/>
            <a:cxnLst/>
            <a:rect l="l" t="t" r="r" b="b"/>
            <a:pathLst>
              <a:path w="1194435" h="379730">
                <a:moveTo>
                  <a:pt x="173" y="0"/>
                </a:moveTo>
                <a:lnTo>
                  <a:pt x="103" y="8381"/>
                </a:lnTo>
                <a:lnTo>
                  <a:pt x="0" y="376817"/>
                </a:lnTo>
                <a:lnTo>
                  <a:pt x="934466" y="379475"/>
                </a:lnTo>
                <a:lnTo>
                  <a:pt x="1009726" y="379475"/>
                </a:lnTo>
                <a:lnTo>
                  <a:pt x="1013206" y="375919"/>
                </a:lnTo>
                <a:lnTo>
                  <a:pt x="1014361" y="374650"/>
                </a:lnTo>
                <a:lnTo>
                  <a:pt x="1015784" y="373506"/>
                </a:lnTo>
                <a:lnTo>
                  <a:pt x="1188720" y="201040"/>
                </a:lnTo>
                <a:lnTo>
                  <a:pt x="1192706" y="195707"/>
                </a:lnTo>
                <a:lnTo>
                  <a:pt x="1194034" y="190373"/>
                </a:lnTo>
                <a:lnTo>
                  <a:pt x="1192706" y="185038"/>
                </a:lnTo>
                <a:lnTo>
                  <a:pt x="1188720" y="179704"/>
                </a:lnTo>
                <a:lnTo>
                  <a:pt x="1016939" y="8381"/>
                </a:lnTo>
                <a:lnTo>
                  <a:pt x="1013206" y="8381"/>
                </a:lnTo>
                <a:lnTo>
                  <a:pt x="1013206" y="4825"/>
                </a:lnTo>
                <a:lnTo>
                  <a:pt x="1009726" y="4825"/>
                </a:lnTo>
                <a:lnTo>
                  <a:pt x="1006119" y="1269"/>
                </a:lnTo>
                <a:lnTo>
                  <a:pt x="934466" y="1269"/>
                </a:lnTo>
                <a:lnTo>
                  <a:pt x="17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563" y="4212334"/>
            <a:ext cx="542543" cy="84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4684810"/>
            <a:ext cx="457200" cy="459105"/>
          </a:xfrm>
          <a:custGeom>
            <a:avLst/>
            <a:gdLst/>
            <a:ahLst/>
            <a:cxnLst/>
            <a:rect l="l" t="t" r="r" b="b"/>
            <a:pathLst>
              <a:path w="457200" h="459104">
                <a:moveTo>
                  <a:pt x="457198" y="0"/>
                </a:moveTo>
                <a:lnTo>
                  <a:pt x="0" y="458687"/>
                </a:lnTo>
                <a:lnTo>
                  <a:pt x="457198" y="458687"/>
                </a:lnTo>
                <a:lnTo>
                  <a:pt x="45719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2176" y="439038"/>
            <a:ext cx="6602223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45" dirty="0"/>
              <a:t>Sources </a:t>
            </a:r>
            <a:r>
              <a:rPr sz="3200" b="1" spc="145" dirty="0"/>
              <a:t>of </a:t>
            </a:r>
            <a:r>
              <a:rPr sz="3200" b="1" spc="85" dirty="0"/>
              <a:t>Literature</a:t>
            </a:r>
            <a:r>
              <a:rPr sz="3200" b="1" spc="-520" dirty="0"/>
              <a:t> </a:t>
            </a:r>
            <a:r>
              <a:rPr sz="3200" b="1" spc="-25" dirty="0"/>
              <a:t>(cont.)</a:t>
            </a:r>
            <a:endParaRPr sz="3200" b="1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5" dirty="0"/>
              <a:t>40</a:t>
            </a:fld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1578355" y="1462277"/>
            <a:ext cx="6891655" cy="2404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-155" dirty="0">
                <a:solidFill>
                  <a:srgbClr val="4EA4D7"/>
                </a:solidFill>
                <a:latin typeface="Tahoma"/>
                <a:cs typeface="Tahoma"/>
              </a:rPr>
              <a:t>6)</a:t>
            </a:r>
            <a:r>
              <a:rPr sz="2000" spc="-235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EA4D7"/>
                </a:solidFill>
                <a:latin typeface="Tahoma"/>
                <a:cs typeface="Tahoma"/>
              </a:rPr>
              <a:t>Internet:</a:t>
            </a:r>
            <a:r>
              <a:rPr sz="2000" spc="-265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C00000"/>
                </a:solidFill>
                <a:latin typeface="Tahoma"/>
                <a:cs typeface="Tahoma"/>
              </a:rPr>
              <a:t>fastest-growing</a:t>
            </a:r>
            <a:r>
              <a:rPr sz="2000" spc="-24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source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of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information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is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on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ts val="2280"/>
              </a:lnSpc>
            </a:pPr>
            <a:r>
              <a:rPr sz="2000" spc="-25" dirty="0">
                <a:latin typeface="Tahoma"/>
                <a:cs typeface="Tahoma"/>
              </a:rPr>
              <a:t>Internet.</a:t>
            </a:r>
            <a:endParaRPr sz="2000">
              <a:latin typeface="Tahoma"/>
              <a:cs typeface="Tahoma"/>
            </a:endParaRPr>
          </a:p>
          <a:p>
            <a:pPr marL="355600" marR="755015" indent="-342900">
              <a:lnSpc>
                <a:spcPts val="2160"/>
              </a:lnSpc>
              <a:spcBef>
                <a:spcPts val="63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10" dirty="0">
                <a:latin typeface="Tahoma"/>
                <a:cs typeface="Tahoma"/>
              </a:rPr>
              <a:t>bear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in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mind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that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anyone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can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post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information</a:t>
            </a:r>
            <a:r>
              <a:rPr sz="2000" spc="-26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on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  </a:t>
            </a:r>
            <a:r>
              <a:rPr sz="2000" spc="-20" dirty="0">
                <a:latin typeface="Tahoma"/>
                <a:cs typeface="Tahoma"/>
              </a:rPr>
              <a:t>Internet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so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quality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may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not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reliable</a:t>
            </a:r>
            <a:endParaRPr sz="2000">
              <a:latin typeface="Tahoma"/>
              <a:cs typeface="Tahoma"/>
            </a:endParaRPr>
          </a:p>
          <a:p>
            <a:pPr marL="355600" marR="583565" indent="-342900">
              <a:lnSpc>
                <a:spcPct val="90000"/>
              </a:lnSpc>
              <a:spcBef>
                <a:spcPts val="570"/>
              </a:spcBef>
              <a:buClr>
                <a:srgbClr val="EF7E09"/>
              </a:buClr>
              <a:buSzPct val="9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information</a:t>
            </a:r>
            <a:r>
              <a:rPr sz="2000" spc="-26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you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find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may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intended</a:t>
            </a:r>
            <a:r>
              <a:rPr sz="2000" spc="-27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for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general  </a:t>
            </a:r>
            <a:r>
              <a:rPr sz="2000" spc="10" dirty="0">
                <a:latin typeface="Tahoma"/>
                <a:cs typeface="Tahoma"/>
              </a:rPr>
              <a:t>audience </a:t>
            </a:r>
            <a:r>
              <a:rPr sz="2000" spc="-25" dirty="0">
                <a:latin typeface="Tahoma"/>
                <a:cs typeface="Tahoma"/>
              </a:rPr>
              <a:t>and </a:t>
            </a:r>
            <a:r>
              <a:rPr sz="2000" spc="30" dirty="0">
                <a:latin typeface="Tahoma"/>
                <a:cs typeface="Tahoma"/>
              </a:rPr>
              <a:t>so </a:t>
            </a:r>
            <a:r>
              <a:rPr sz="2000" spc="10" dirty="0">
                <a:latin typeface="Tahoma"/>
                <a:cs typeface="Tahoma"/>
              </a:rPr>
              <a:t>not </a:t>
            </a:r>
            <a:r>
              <a:rPr sz="2000" dirty="0">
                <a:latin typeface="Tahoma"/>
                <a:cs typeface="Tahoma"/>
              </a:rPr>
              <a:t>be </a:t>
            </a:r>
            <a:r>
              <a:rPr sz="2000" spc="10" dirty="0">
                <a:latin typeface="Tahoma"/>
                <a:cs typeface="Tahoma"/>
              </a:rPr>
              <a:t>suitable </a:t>
            </a:r>
            <a:r>
              <a:rPr sz="2000" spc="25" dirty="0">
                <a:latin typeface="Tahoma"/>
                <a:cs typeface="Tahoma"/>
              </a:rPr>
              <a:t>for </a:t>
            </a:r>
            <a:r>
              <a:rPr sz="2000" spc="20" dirty="0">
                <a:latin typeface="Tahoma"/>
                <a:cs typeface="Tahoma"/>
              </a:rPr>
              <a:t>inclusion </a:t>
            </a:r>
            <a:r>
              <a:rPr sz="2000" spc="5" dirty="0">
                <a:latin typeface="Tahoma"/>
                <a:cs typeface="Tahoma"/>
              </a:rPr>
              <a:t>in </a:t>
            </a:r>
            <a:r>
              <a:rPr sz="2000" spc="-25" dirty="0">
                <a:latin typeface="Tahoma"/>
                <a:cs typeface="Tahoma"/>
              </a:rPr>
              <a:t>your  </a:t>
            </a:r>
            <a:r>
              <a:rPr sz="2000" spc="15" dirty="0">
                <a:latin typeface="Tahoma"/>
                <a:cs typeface="Tahoma"/>
              </a:rPr>
              <a:t>literature</a:t>
            </a:r>
            <a:r>
              <a:rPr sz="2000" spc="-2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review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(information</a:t>
            </a:r>
            <a:r>
              <a:rPr sz="2000" spc="-27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for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general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audience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is  </a:t>
            </a:r>
            <a:r>
              <a:rPr sz="2000" spc="-20" dirty="0">
                <a:latin typeface="Tahoma"/>
                <a:cs typeface="Tahoma"/>
              </a:rPr>
              <a:t>usually </a:t>
            </a:r>
            <a:r>
              <a:rPr sz="2000" spc="35" dirty="0">
                <a:latin typeface="Tahoma"/>
                <a:cs typeface="Tahoma"/>
              </a:rPr>
              <a:t>less</a:t>
            </a:r>
            <a:r>
              <a:rPr sz="2000" spc="-434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detailed).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934034"/>
            <a:ext cx="7251700" cy="1107996"/>
          </a:xfrm>
        </p:spPr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242" y="439877"/>
            <a:ext cx="6541515" cy="892552"/>
          </a:xfrm>
        </p:spPr>
        <p:txBody>
          <a:bodyPr/>
          <a:lstStyle/>
          <a:p>
            <a:r>
              <a:rPr lang="en-US" dirty="0" smtClean="0"/>
              <a:t>What is the quality of the papers I have collected?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5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61950"/>
            <a:ext cx="7620000" cy="446276"/>
          </a:xfrm>
        </p:spPr>
        <p:txBody>
          <a:bodyPr/>
          <a:lstStyle/>
          <a:p>
            <a:r>
              <a:rPr lang="en-US" dirty="0" smtClean="0"/>
              <a:t>Template- Title evaluation of my papers</a:t>
            </a:r>
            <a:endParaRPr lang="en-US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C74AE37C-E4D5-4980-BE01-C24BEDF86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22140"/>
              </p:ext>
            </p:extLst>
          </p:nvPr>
        </p:nvGraphicFramePr>
        <p:xfrm>
          <a:off x="687780" y="1108710"/>
          <a:ext cx="6017819" cy="3063239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20030">
                  <a:extLst>
                    <a:ext uri="{9D8B030D-6E8A-4147-A177-3AD203B41FA5}">
                      <a16:colId xmlns:a16="http://schemas.microsoft.com/office/drawing/2014/main" val="3955577337"/>
                    </a:ext>
                  </a:extLst>
                </a:gridCol>
                <a:gridCol w="1555968">
                  <a:extLst>
                    <a:ext uri="{9D8B030D-6E8A-4147-A177-3AD203B41FA5}">
                      <a16:colId xmlns:a16="http://schemas.microsoft.com/office/drawing/2014/main" val="3715902310"/>
                    </a:ext>
                  </a:extLst>
                </a:gridCol>
                <a:gridCol w="578818">
                  <a:extLst>
                    <a:ext uri="{9D8B030D-6E8A-4147-A177-3AD203B41FA5}">
                      <a16:colId xmlns:a16="http://schemas.microsoft.com/office/drawing/2014/main" val="598318098"/>
                    </a:ext>
                  </a:extLst>
                </a:gridCol>
                <a:gridCol w="876185">
                  <a:extLst>
                    <a:ext uri="{9D8B030D-6E8A-4147-A177-3AD203B41FA5}">
                      <a16:colId xmlns:a16="http://schemas.microsoft.com/office/drawing/2014/main" val="943952192"/>
                    </a:ext>
                  </a:extLst>
                </a:gridCol>
                <a:gridCol w="737244">
                  <a:extLst>
                    <a:ext uri="{9D8B030D-6E8A-4147-A177-3AD203B41FA5}">
                      <a16:colId xmlns:a16="http://schemas.microsoft.com/office/drawing/2014/main" val="3599766004"/>
                    </a:ext>
                  </a:extLst>
                </a:gridCol>
                <a:gridCol w="703963">
                  <a:extLst>
                    <a:ext uri="{9D8B030D-6E8A-4147-A177-3AD203B41FA5}">
                      <a16:colId xmlns:a16="http://schemas.microsoft.com/office/drawing/2014/main" val="136359005"/>
                    </a:ext>
                  </a:extLst>
                </a:gridCol>
                <a:gridCol w="693194">
                  <a:extLst>
                    <a:ext uri="{9D8B030D-6E8A-4147-A177-3AD203B41FA5}">
                      <a16:colId xmlns:a16="http://schemas.microsoft.com/office/drawing/2014/main" val="517965513"/>
                    </a:ext>
                  </a:extLst>
                </a:gridCol>
                <a:gridCol w="652417">
                  <a:extLst>
                    <a:ext uri="{9D8B030D-6E8A-4147-A177-3AD203B41FA5}">
                      <a16:colId xmlns:a16="http://schemas.microsoft.com/office/drawing/2014/main" val="1216690079"/>
                    </a:ext>
                  </a:extLst>
                </a:gridCol>
              </a:tblGrid>
              <a:tr h="406394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#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C00000"/>
                          </a:solidFill>
                        </a:rPr>
                        <a:t>Title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C00000"/>
                          </a:solidFill>
                        </a:rPr>
                        <a:t>Length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C00000"/>
                          </a:solidFill>
                        </a:rPr>
                        <a:t>No Redundancy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C00000"/>
                          </a:solidFill>
                        </a:rPr>
                        <a:t>Specificity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C00000"/>
                          </a:solidFill>
                        </a:rPr>
                        <a:t>Syntax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C00000"/>
                          </a:solidFill>
                        </a:rPr>
                        <a:t>Keywords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C00000"/>
                          </a:solidFill>
                        </a:rPr>
                        <a:t>Total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318563"/>
                  </a:ext>
                </a:extLst>
              </a:tr>
              <a:tr h="704404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949785"/>
                  </a:ext>
                </a:extLst>
              </a:tr>
              <a:tr h="553841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304933"/>
                  </a:ext>
                </a:extLst>
              </a:tr>
              <a:tr h="704404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2503"/>
                  </a:ext>
                </a:extLst>
              </a:tr>
              <a:tr h="357307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528730"/>
                  </a:ext>
                </a:extLst>
              </a:tr>
              <a:tr h="336889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039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8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61950"/>
            <a:ext cx="7620000" cy="446276"/>
          </a:xfrm>
        </p:spPr>
        <p:txBody>
          <a:bodyPr/>
          <a:lstStyle/>
          <a:p>
            <a:r>
              <a:rPr lang="en-US" dirty="0" smtClean="0"/>
              <a:t>Template- Abstract evaluation of my papers</a:t>
            </a:r>
            <a:endParaRPr lang="en-US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C74AE37C-E4D5-4980-BE01-C24BEDF86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94404"/>
              </p:ext>
            </p:extLst>
          </p:nvPr>
        </p:nvGraphicFramePr>
        <p:xfrm>
          <a:off x="1524000" y="1047750"/>
          <a:ext cx="6703620" cy="3465639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53968">
                  <a:extLst>
                    <a:ext uri="{9D8B030D-6E8A-4147-A177-3AD203B41FA5}">
                      <a16:colId xmlns:a16="http://schemas.microsoft.com/office/drawing/2014/main" val="3955577337"/>
                    </a:ext>
                  </a:extLst>
                </a:gridCol>
                <a:gridCol w="1447310">
                  <a:extLst>
                    <a:ext uri="{9D8B030D-6E8A-4147-A177-3AD203B41FA5}">
                      <a16:colId xmlns:a16="http://schemas.microsoft.com/office/drawing/2014/main" val="3715902310"/>
                    </a:ext>
                  </a:extLst>
                </a:gridCol>
                <a:gridCol w="704142">
                  <a:extLst>
                    <a:ext uri="{9D8B030D-6E8A-4147-A177-3AD203B41FA5}">
                      <a16:colId xmlns:a16="http://schemas.microsoft.com/office/drawing/2014/main" val="598318098"/>
                    </a:ext>
                  </a:extLst>
                </a:gridCol>
                <a:gridCol w="649644">
                  <a:extLst>
                    <a:ext uri="{9D8B030D-6E8A-4147-A177-3AD203B41FA5}">
                      <a16:colId xmlns:a16="http://schemas.microsoft.com/office/drawing/2014/main" val="943952192"/>
                    </a:ext>
                  </a:extLst>
                </a:gridCol>
                <a:gridCol w="709032">
                  <a:extLst>
                    <a:ext uri="{9D8B030D-6E8A-4147-A177-3AD203B41FA5}">
                      <a16:colId xmlns:a16="http://schemas.microsoft.com/office/drawing/2014/main" val="3599766004"/>
                    </a:ext>
                  </a:extLst>
                </a:gridCol>
                <a:gridCol w="878441">
                  <a:extLst>
                    <a:ext uri="{9D8B030D-6E8A-4147-A177-3AD203B41FA5}">
                      <a16:colId xmlns:a16="http://schemas.microsoft.com/office/drawing/2014/main" val="2751439725"/>
                    </a:ext>
                  </a:extLst>
                </a:gridCol>
                <a:gridCol w="814164">
                  <a:extLst>
                    <a:ext uri="{9D8B030D-6E8A-4147-A177-3AD203B41FA5}">
                      <a16:colId xmlns:a16="http://schemas.microsoft.com/office/drawing/2014/main" val="517965513"/>
                    </a:ext>
                  </a:extLst>
                </a:gridCol>
                <a:gridCol w="770156">
                  <a:extLst>
                    <a:ext uri="{9D8B030D-6E8A-4147-A177-3AD203B41FA5}">
                      <a16:colId xmlns:a16="http://schemas.microsoft.com/office/drawing/2014/main" val="1236208734"/>
                    </a:ext>
                  </a:extLst>
                </a:gridCol>
                <a:gridCol w="476763">
                  <a:extLst>
                    <a:ext uri="{9D8B030D-6E8A-4147-A177-3AD203B41FA5}">
                      <a16:colId xmlns:a16="http://schemas.microsoft.com/office/drawing/2014/main" val="1216690079"/>
                    </a:ext>
                  </a:extLst>
                </a:gridCol>
              </a:tblGrid>
              <a:tr h="58889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C00000"/>
                          </a:solidFill>
                        </a:rPr>
                        <a:t>#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C00000"/>
                          </a:solidFill>
                        </a:rPr>
                        <a:t>Title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C00000"/>
                          </a:solidFill>
                        </a:rPr>
                        <a:t>Single Paragraph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C00000"/>
                          </a:solidFill>
                        </a:rPr>
                        <a:t>Fewer than 250 words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C00000"/>
                          </a:solidFill>
                        </a:rPr>
                        <a:t>No Citations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C00000"/>
                          </a:solidFill>
                        </a:rPr>
                        <a:t>Abbreviations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C00000"/>
                          </a:solidFill>
                        </a:rPr>
                        <a:t>Consistency 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C00000"/>
                          </a:solidFill>
                        </a:rPr>
                        <a:t>Past Tense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C00000"/>
                          </a:solidFill>
                        </a:rPr>
                        <a:t>Total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318563"/>
                  </a:ext>
                </a:extLst>
              </a:tr>
              <a:tr h="869327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949785"/>
                  </a:ext>
                </a:extLst>
              </a:tr>
              <a:tr h="420642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304933"/>
                  </a:ext>
                </a:extLst>
              </a:tr>
              <a:tr h="644985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2503"/>
                  </a:ext>
                </a:extLst>
              </a:tr>
              <a:tr h="434664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528730"/>
                  </a:ext>
                </a:extLst>
              </a:tr>
              <a:tr h="507122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039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0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E05A-59AF-44DF-AC7A-49965249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8250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General Criteria</a:t>
            </a:r>
            <a:r>
              <a:rPr lang="en-US" sz="2400" dirty="0"/>
              <a:t>:</a:t>
            </a:r>
            <a:endParaRPr lang="en-GB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768EED-6DF8-42FC-B26D-8CEDEEFF06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445305"/>
              </p:ext>
            </p:extLst>
          </p:nvPr>
        </p:nvGraphicFramePr>
        <p:xfrm>
          <a:off x="888905" y="956346"/>
          <a:ext cx="7366191" cy="3646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7633">
                  <a:extLst>
                    <a:ext uri="{9D8B030D-6E8A-4147-A177-3AD203B41FA5}">
                      <a16:colId xmlns:a16="http://schemas.microsoft.com/office/drawing/2014/main" val="2524916628"/>
                    </a:ext>
                  </a:extLst>
                </a:gridCol>
                <a:gridCol w="789173">
                  <a:extLst>
                    <a:ext uri="{9D8B030D-6E8A-4147-A177-3AD203B41FA5}">
                      <a16:colId xmlns:a16="http://schemas.microsoft.com/office/drawing/2014/main" val="833001012"/>
                    </a:ext>
                  </a:extLst>
                </a:gridCol>
                <a:gridCol w="674498">
                  <a:extLst>
                    <a:ext uri="{9D8B030D-6E8A-4147-A177-3AD203B41FA5}">
                      <a16:colId xmlns:a16="http://schemas.microsoft.com/office/drawing/2014/main" val="3970872661"/>
                    </a:ext>
                  </a:extLst>
                </a:gridCol>
                <a:gridCol w="1231934">
                  <a:extLst>
                    <a:ext uri="{9D8B030D-6E8A-4147-A177-3AD203B41FA5}">
                      <a16:colId xmlns:a16="http://schemas.microsoft.com/office/drawing/2014/main" val="2058207595"/>
                    </a:ext>
                  </a:extLst>
                </a:gridCol>
                <a:gridCol w="1071206">
                  <a:extLst>
                    <a:ext uri="{9D8B030D-6E8A-4147-A177-3AD203B41FA5}">
                      <a16:colId xmlns:a16="http://schemas.microsoft.com/office/drawing/2014/main" val="2404984344"/>
                    </a:ext>
                  </a:extLst>
                </a:gridCol>
                <a:gridCol w="1030807">
                  <a:extLst>
                    <a:ext uri="{9D8B030D-6E8A-4147-A177-3AD203B41FA5}">
                      <a16:colId xmlns:a16="http://schemas.microsoft.com/office/drawing/2014/main" val="1957784512"/>
                    </a:ext>
                  </a:extLst>
                </a:gridCol>
                <a:gridCol w="1117905">
                  <a:extLst>
                    <a:ext uri="{9D8B030D-6E8A-4147-A177-3AD203B41FA5}">
                      <a16:colId xmlns:a16="http://schemas.microsoft.com/office/drawing/2014/main" val="1903680244"/>
                    </a:ext>
                  </a:extLst>
                </a:gridCol>
                <a:gridCol w="883035">
                  <a:extLst>
                    <a:ext uri="{9D8B030D-6E8A-4147-A177-3AD203B41FA5}">
                      <a16:colId xmlns:a16="http://schemas.microsoft.com/office/drawing/2014/main" val="1900696456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Paper #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Hypothesis 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Aim 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Why is this paper important?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Not too many details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Method of investigation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State the results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Final score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470648"/>
                  </a:ext>
                </a:extLst>
              </a:tr>
              <a:tr h="2702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11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35356195"/>
                  </a:ext>
                </a:extLst>
              </a:tr>
              <a:tr h="2702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GB" sz="11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99289669"/>
                  </a:ext>
                </a:extLst>
              </a:tr>
              <a:tr h="2702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sz="11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58961942"/>
                  </a:ext>
                </a:extLst>
              </a:tr>
              <a:tr h="2702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GB" sz="11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  <a:endParaRPr lang="en-GB" sz="11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424194"/>
                  </a:ext>
                </a:extLst>
              </a:tr>
              <a:tr h="2702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GB" sz="11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GB" sz="11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  <a:endParaRPr lang="en-GB" sz="11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25064613"/>
                  </a:ext>
                </a:extLst>
              </a:tr>
              <a:tr h="2702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GB" sz="11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458080"/>
                  </a:ext>
                </a:extLst>
              </a:tr>
              <a:tr h="2702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GB" sz="11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99922604"/>
                  </a:ext>
                </a:extLst>
              </a:tr>
              <a:tr h="2702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GB" sz="11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GB" sz="11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  <a:endParaRPr lang="en-GB" sz="11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082986"/>
                  </a:ext>
                </a:extLst>
              </a:tr>
              <a:tr h="2702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GB" sz="11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GB" sz="11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GB" sz="11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  <a:endParaRPr lang="en-GB" sz="11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86853626"/>
                  </a:ext>
                </a:extLst>
              </a:tr>
              <a:tr h="2702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GB" sz="11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06068530"/>
                  </a:ext>
                </a:extLst>
              </a:tr>
              <a:tr h="2702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GB" sz="11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15529096"/>
                  </a:ext>
                </a:extLst>
              </a:tr>
              <a:tr h="2702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GB" sz="11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29615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7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3DE9FC-C604-4660-8A91-1AFF2CFAE8D6}"/>
              </a:ext>
            </a:extLst>
          </p:cNvPr>
          <p:cNvSpPr txBox="1"/>
          <p:nvPr/>
        </p:nvSpPr>
        <p:spPr>
          <a:xfrm>
            <a:off x="58835" y="1319941"/>
            <a:ext cx="4955459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Student #1</a:t>
            </a:r>
            <a:endParaRPr lang="en-GB" sz="105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5G Wireless Communication and Health Effects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/>
              <a:t>Big data privacy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/>
              <a:t>Ethical hacking ethics</a:t>
            </a:r>
          </a:p>
          <a:p>
            <a:r>
              <a:rPr lang="en-GB" sz="1050" b="1" dirty="0" smtClean="0"/>
              <a:t>Student #2</a:t>
            </a:r>
            <a:endParaRPr lang="en-GB" sz="105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/>
              <a:t>5G Networks and IoT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Importance of network security cryptography encryption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Ethical artificial intelligence and machine learning</a:t>
            </a:r>
          </a:p>
          <a:p>
            <a:r>
              <a:rPr lang="en-GB" sz="1100" b="1" dirty="0" smtClean="0"/>
              <a:t>Student #3</a:t>
            </a:r>
            <a:endParaRPr lang="en-GB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Home networking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Research on how AI and deep learning are changing the healthcare industry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ETHICAL HACKING TECHNIQUES WITH PENETRATION TESTING</a:t>
            </a:r>
            <a:endParaRPr lang="en-US" sz="900" dirty="0"/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3137AC5-1ABC-48BB-89C0-2D839509D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921679"/>
              </p:ext>
            </p:extLst>
          </p:nvPr>
        </p:nvGraphicFramePr>
        <p:xfrm>
          <a:off x="5638800" y="0"/>
          <a:ext cx="4134465" cy="398220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26893">
                  <a:extLst>
                    <a:ext uri="{9D8B030D-6E8A-4147-A177-3AD203B41FA5}">
                      <a16:colId xmlns:a16="http://schemas.microsoft.com/office/drawing/2014/main" val="2029814081"/>
                    </a:ext>
                  </a:extLst>
                </a:gridCol>
                <a:gridCol w="826893">
                  <a:extLst>
                    <a:ext uri="{9D8B030D-6E8A-4147-A177-3AD203B41FA5}">
                      <a16:colId xmlns:a16="http://schemas.microsoft.com/office/drawing/2014/main" val="191745688"/>
                    </a:ext>
                  </a:extLst>
                </a:gridCol>
                <a:gridCol w="826893">
                  <a:extLst>
                    <a:ext uri="{9D8B030D-6E8A-4147-A177-3AD203B41FA5}">
                      <a16:colId xmlns:a16="http://schemas.microsoft.com/office/drawing/2014/main" val="3071330012"/>
                    </a:ext>
                  </a:extLst>
                </a:gridCol>
                <a:gridCol w="826893">
                  <a:extLst>
                    <a:ext uri="{9D8B030D-6E8A-4147-A177-3AD203B41FA5}">
                      <a16:colId xmlns:a16="http://schemas.microsoft.com/office/drawing/2014/main" val="1467974452"/>
                    </a:ext>
                  </a:extLst>
                </a:gridCol>
                <a:gridCol w="826893">
                  <a:extLst>
                    <a:ext uri="{9D8B030D-6E8A-4147-A177-3AD203B41FA5}">
                      <a16:colId xmlns:a16="http://schemas.microsoft.com/office/drawing/2014/main" val="1673787624"/>
                    </a:ext>
                  </a:extLst>
                </a:gridCol>
              </a:tblGrid>
              <a:tr h="64826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No abbreviations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Informative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Good length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Final score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71583"/>
                  </a:ext>
                </a:extLst>
              </a:tr>
              <a:tr h="370438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046529"/>
                  </a:ext>
                </a:extLst>
              </a:tr>
              <a:tr h="370438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537588"/>
                  </a:ext>
                </a:extLst>
              </a:tr>
              <a:tr h="370438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060802"/>
                  </a:ext>
                </a:extLst>
              </a:tr>
              <a:tr h="370438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315117"/>
                  </a:ext>
                </a:extLst>
              </a:tr>
              <a:tr h="370438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8204"/>
                  </a:ext>
                </a:extLst>
              </a:tr>
              <a:tr h="370438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745639"/>
                  </a:ext>
                </a:extLst>
              </a:tr>
              <a:tr h="370438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93354"/>
                  </a:ext>
                </a:extLst>
              </a:tr>
              <a:tr h="370438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916496"/>
                  </a:ext>
                </a:extLst>
              </a:tr>
              <a:tr h="370438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2881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0C82D3-D62B-4C9E-8DF2-1D98617C1562}"/>
              </a:ext>
            </a:extLst>
          </p:cNvPr>
          <p:cNvSpPr txBox="1"/>
          <p:nvPr/>
        </p:nvSpPr>
        <p:spPr>
          <a:xfrm>
            <a:off x="1524000" y="17938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</a:rPr>
              <a:t>Title of my term paper-Example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1D850D-4B32-499F-B0C5-B83057AFB16C}"/>
              </a:ext>
            </a:extLst>
          </p:cNvPr>
          <p:cNvSpPr txBox="1"/>
          <p:nvPr/>
        </p:nvSpPr>
        <p:spPr>
          <a:xfrm>
            <a:off x="0" y="3685946"/>
            <a:ext cx="70276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Final </a:t>
            </a:r>
            <a:r>
              <a:rPr lang="en-GB" dirty="0"/>
              <a:t>topic: </a:t>
            </a:r>
            <a:r>
              <a:rPr lang="en-US" dirty="0"/>
              <a:t>ETHICAL HACKING TECHNIQUES WITH PENETRATION TESTING</a:t>
            </a:r>
            <a:endParaRPr lang="en-US" sz="105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66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94E6099-9B96-462A-AF2B-923AD1D20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265068"/>
              </p:ext>
            </p:extLst>
          </p:nvPr>
        </p:nvGraphicFramePr>
        <p:xfrm>
          <a:off x="3539612" y="523568"/>
          <a:ext cx="5437236" cy="430599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76748">
                  <a:extLst>
                    <a:ext uri="{9D8B030D-6E8A-4147-A177-3AD203B41FA5}">
                      <a16:colId xmlns:a16="http://schemas.microsoft.com/office/drawing/2014/main" val="4041661941"/>
                    </a:ext>
                  </a:extLst>
                </a:gridCol>
                <a:gridCol w="776748">
                  <a:extLst>
                    <a:ext uri="{9D8B030D-6E8A-4147-A177-3AD203B41FA5}">
                      <a16:colId xmlns:a16="http://schemas.microsoft.com/office/drawing/2014/main" val="2588855090"/>
                    </a:ext>
                  </a:extLst>
                </a:gridCol>
                <a:gridCol w="776748">
                  <a:extLst>
                    <a:ext uri="{9D8B030D-6E8A-4147-A177-3AD203B41FA5}">
                      <a16:colId xmlns:a16="http://schemas.microsoft.com/office/drawing/2014/main" val="3075188166"/>
                    </a:ext>
                  </a:extLst>
                </a:gridCol>
                <a:gridCol w="776748">
                  <a:extLst>
                    <a:ext uri="{9D8B030D-6E8A-4147-A177-3AD203B41FA5}">
                      <a16:colId xmlns:a16="http://schemas.microsoft.com/office/drawing/2014/main" val="2335907653"/>
                    </a:ext>
                  </a:extLst>
                </a:gridCol>
                <a:gridCol w="776748">
                  <a:extLst>
                    <a:ext uri="{9D8B030D-6E8A-4147-A177-3AD203B41FA5}">
                      <a16:colId xmlns:a16="http://schemas.microsoft.com/office/drawing/2014/main" val="313478034"/>
                    </a:ext>
                  </a:extLst>
                </a:gridCol>
                <a:gridCol w="776748">
                  <a:extLst>
                    <a:ext uri="{9D8B030D-6E8A-4147-A177-3AD203B41FA5}">
                      <a16:colId xmlns:a16="http://schemas.microsoft.com/office/drawing/2014/main" val="915172933"/>
                    </a:ext>
                  </a:extLst>
                </a:gridCol>
                <a:gridCol w="776748">
                  <a:extLst>
                    <a:ext uri="{9D8B030D-6E8A-4147-A177-3AD203B41FA5}">
                      <a16:colId xmlns:a16="http://schemas.microsoft.com/office/drawing/2014/main" val="2792218282"/>
                    </a:ext>
                  </a:extLst>
                </a:gridCol>
              </a:tblGrid>
              <a:tr h="950077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Paper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Less than 250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1 paragraph 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Past tense for own work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long words abbreviations</a:t>
                      </a:r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No citations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Final score 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687837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55655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691737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329123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32733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138398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r>
                        <a:rPr lang="en-GB" sz="1400" dirty="0"/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57021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r>
                        <a:rPr lang="en-GB" sz="1400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494222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r>
                        <a:rPr lang="en-GB" sz="1400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418897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r>
                        <a:rPr lang="en-GB" sz="1400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9537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60C82D3-D62B-4C9E-8DF2-1D98617C1562}"/>
              </a:ext>
            </a:extLst>
          </p:cNvPr>
          <p:cNvSpPr txBox="1"/>
          <p:nvPr/>
        </p:nvSpPr>
        <p:spPr>
          <a:xfrm>
            <a:off x="152400" y="1885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</a:rPr>
              <a:t>Scoring the abstracts</a:t>
            </a:r>
            <a:endParaRPr lang="en-GB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63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2215991"/>
          </a:xfrm>
        </p:spPr>
        <p:txBody>
          <a:bodyPr/>
          <a:lstStyle/>
          <a:p>
            <a:r>
              <a:rPr lang="en-US" dirty="0" smtClean="0"/>
              <a:t>To be 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4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6448"/>
            <a:ext cx="1194435" cy="379730"/>
          </a:xfrm>
          <a:custGeom>
            <a:avLst/>
            <a:gdLst/>
            <a:ahLst/>
            <a:cxnLst/>
            <a:rect l="l" t="t" r="r" b="b"/>
            <a:pathLst>
              <a:path w="1194435" h="379730">
                <a:moveTo>
                  <a:pt x="173" y="0"/>
                </a:moveTo>
                <a:lnTo>
                  <a:pt x="103" y="8381"/>
                </a:lnTo>
                <a:lnTo>
                  <a:pt x="0" y="376817"/>
                </a:lnTo>
                <a:lnTo>
                  <a:pt x="934466" y="379475"/>
                </a:lnTo>
                <a:lnTo>
                  <a:pt x="1009726" y="379475"/>
                </a:lnTo>
                <a:lnTo>
                  <a:pt x="1013206" y="375919"/>
                </a:lnTo>
                <a:lnTo>
                  <a:pt x="1014361" y="374650"/>
                </a:lnTo>
                <a:lnTo>
                  <a:pt x="1015784" y="373506"/>
                </a:lnTo>
                <a:lnTo>
                  <a:pt x="1188720" y="201040"/>
                </a:lnTo>
                <a:lnTo>
                  <a:pt x="1192706" y="195707"/>
                </a:lnTo>
                <a:lnTo>
                  <a:pt x="1194034" y="190373"/>
                </a:lnTo>
                <a:lnTo>
                  <a:pt x="1192706" y="185038"/>
                </a:lnTo>
                <a:lnTo>
                  <a:pt x="1188720" y="179704"/>
                </a:lnTo>
                <a:lnTo>
                  <a:pt x="1016939" y="8381"/>
                </a:lnTo>
                <a:lnTo>
                  <a:pt x="1013206" y="8381"/>
                </a:lnTo>
                <a:lnTo>
                  <a:pt x="1013206" y="4825"/>
                </a:lnTo>
                <a:lnTo>
                  <a:pt x="1009726" y="4825"/>
                </a:lnTo>
                <a:lnTo>
                  <a:pt x="1006119" y="1269"/>
                </a:lnTo>
                <a:lnTo>
                  <a:pt x="934466" y="1269"/>
                </a:lnTo>
                <a:lnTo>
                  <a:pt x="17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563" y="4212334"/>
            <a:ext cx="542543" cy="84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4684810"/>
            <a:ext cx="457200" cy="459105"/>
          </a:xfrm>
          <a:custGeom>
            <a:avLst/>
            <a:gdLst/>
            <a:ahLst/>
            <a:cxnLst/>
            <a:rect l="l" t="t" r="r" b="b"/>
            <a:pathLst>
              <a:path w="457200" h="459104">
                <a:moveTo>
                  <a:pt x="457198" y="0"/>
                </a:moveTo>
                <a:lnTo>
                  <a:pt x="0" y="458687"/>
                </a:lnTo>
                <a:lnTo>
                  <a:pt x="457198" y="458687"/>
                </a:lnTo>
                <a:lnTo>
                  <a:pt x="45719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2177" y="439038"/>
            <a:ext cx="6170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70" dirty="0"/>
              <a:t>Objectives </a:t>
            </a:r>
            <a:r>
              <a:rPr sz="3200" spc="145" dirty="0"/>
              <a:t>of </a:t>
            </a:r>
            <a:r>
              <a:rPr sz="3200" spc="60" dirty="0"/>
              <a:t>Scientific</a:t>
            </a:r>
            <a:r>
              <a:rPr sz="3200" spc="-515" dirty="0"/>
              <a:t> </a:t>
            </a:r>
            <a:r>
              <a:rPr sz="3200" spc="25" dirty="0"/>
              <a:t>Research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8989948" y="4882692"/>
            <a:ext cx="135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5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8355" y="1240027"/>
            <a:ext cx="7059930" cy="3460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939"/>
              </a:lnSpc>
              <a:spcBef>
                <a:spcPts val="105"/>
              </a:spcBef>
            </a:pPr>
            <a:r>
              <a:rPr sz="1700" spc="-15" dirty="0">
                <a:latin typeface="Tahoma"/>
                <a:cs typeface="Tahoma"/>
              </a:rPr>
              <a:t>The</a:t>
            </a:r>
            <a:r>
              <a:rPr sz="1700" spc="-229" dirty="0">
                <a:latin typeface="Tahoma"/>
                <a:cs typeface="Tahoma"/>
              </a:rPr>
              <a:t> </a:t>
            </a:r>
            <a:r>
              <a:rPr sz="1700" spc="10" dirty="0">
                <a:latin typeface="Tahoma"/>
                <a:cs typeface="Tahoma"/>
              </a:rPr>
              <a:t>ultimate</a:t>
            </a:r>
            <a:r>
              <a:rPr sz="1700" spc="-210" dirty="0">
                <a:latin typeface="Tahoma"/>
                <a:cs typeface="Tahoma"/>
              </a:rPr>
              <a:t> </a:t>
            </a:r>
            <a:r>
              <a:rPr sz="1700" spc="10" dirty="0">
                <a:latin typeface="Tahoma"/>
                <a:cs typeface="Tahoma"/>
              </a:rPr>
              <a:t>aims</a:t>
            </a:r>
            <a:r>
              <a:rPr sz="1700" spc="-215" dirty="0">
                <a:latin typeface="Tahoma"/>
                <a:cs typeface="Tahoma"/>
              </a:rPr>
              <a:t> </a:t>
            </a:r>
            <a:r>
              <a:rPr sz="1700" spc="35" dirty="0">
                <a:latin typeface="Tahoma"/>
                <a:cs typeface="Tahoma"/>
              </a:rPr>
              <a:t>of</a:t>
            </a:r>
            <a:r>
              <a:rPr sz="1700" spc="-204" dirty="0">
                <a:latin typeface="Tahoma"/>
                <a:cs typeface="Tahoma"/>
              </a:rPr>
              <a:t> </a:t>
            </a:r>
            <a:r>
              <a:rPr sz="1700" spc="15" dirty="0">
                <a:latin typeface="Tahoma"/>
                <a:cs typeface="Tahoma"/>
              </a:rPr>
              <a:t>research</a:t>
            </a:r>
            <a:r>
              <a:rPr sz="1700" spc="-23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are</a:t>
            </a:r>
            <a:r>
              <a:rPr sz="1700" spc="-215" dirty="0">
                <a:latin typeface="Tahoma"/>
                <a:cs typeface="Tahoma"/>
              </a:rPr>
              <a:t> </a:t>
            </a:r>
            <a:r>
              <a:rPr sz="1700" spc="25" dirty="0">
                <a:latin typeface="Tahoma"/>
                <a:cs typeface="Tahoma"/>
              </a:rPr>
              <a:t>to</a:t>
            </a:r>
            <a:r>
              <a:rPr sz="1700" spc="-19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generate</a:t>
            </a:r>
            <a:r>
              <a:rPr sz="1700" spc="-19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measurable</a:t>
            </a:r>
            <a:r>
              <a:rPr sz="1700" spc="-240" dirty="0">
                <a:latin typeface="Tahoma"/>
                <a:cs typeface="Tahoma"/>
              </a:rPr>
              <a:t> </a:t>
            </a:r>
            <a:r>
              <a:rPr sz="1700" spc="-25" dirty="0">
                <a:latin typeface="Tahoma"/>
                <a:cs typeface="Tahoma"/>
              </a:rPr>
              <a:t>and</a:t>
            </a:r>
            <a:r>
              <a:rPr sz="1700" spc="-225" dirty="0">
                <a:latin typeface="Tahoma"/>
                <a:cs typeface="Tahoma"/>
              </a:rPr>
              <a:t> </a:t>
            </a:r>
            <a:r>
              <a:rPr sz="1700" spc="20" dirty="0">
                <a:latin typeface="Tahoma"/>
                <a:cs typeface="Tahoma"/>
              </a:rPr>
              <a:t>testable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ts val="1939"/>
              </a:lnSpc>
            </a:pPr>
            <a:r>
              <a:rPr sz="1700" spc="-15" dirty="0">
                <a:latin typeface="Tahoma"/>
                <a:cs typeface="Tahoma"/>
              </a:rPr>
              <a:t>data,</a:t>
            </a:r>
            <a:r>
              <a:rPr sz="1700" spc="-229" dirty="0">
                <a:latin typeface="Tahoma"/>
                <a:cs typeface="Tahoma"/>
              </a:rPr>
              <a:t> </a:t>
            </a:r>
            <a:r>
              <a:rPr sz="1700" spc="-20" dirty="0">
                <a:latin typeface="Tahoma"/>
                <a:cs typeface="Tahoma"/>
              </a:rPr>
              <a:t>gradually</a:t>
            </a:r>
            <a:r>
              <a:rPr sz="1700" spc="-229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adding</a:t>
            </a:r>
            <a:r>
              <a:rPr sz="1700" spc="-225" dirty="0">
                <a:latin typeface="Tahoma"/>
                <a:cs typeface="Tahoma"/>
              </a:rPr>
              <a:t> </a:t>
            </a:r>
            <a:r>
              <a:rPr sz="1700" spc="25" dirty="0">
                <a:latin typeface="Tahoma"/>
                <a:cs typeface="Tahoma"/>
              </a:rPr>
              <a:t>to</a:t>
            </a:r>
            <a:r>
              <a:rPr sz="1700" spc="-200" dirty="0">
                <a:latin typeface="Tahoma"/>
                <a:cs typeface="Tahoma"/>
              </a:rPr>
              <a:t> </a:t>
            </a:r>
            <a:r>
              <a:rPr sz="1700" spc="10" dirty="0">
                <a:latin typeface="Tahoma"/>
                <a:cs typeface="Tahoma"/>
              </a:rPr>
              <a:t>the</a:t>
            </a:r>
            <a:r>
              <a:rPr sz="1700" spc="-215" dirty="0">
                <a:latin typeface="Tahoma"/>
                <a:cs typeface="Tahoma"/>
              </a:rPr>
              <a:t> </a:t>
            </a:r>
            <a:r>
              <a:rPr sz="1700" spc="10" dirty="0">
                <a:latin typeface="Tahoma"/>
                <a:cs typeface="Tahoma"/>
              </a:rPr>
              <a:t>accumulation</a:t>
            </a:r>
            <a:r>
              <a:rPr sz="1700" spc="-229" dirty="0">
                <a:latin typeface="Tahoma"/>
                <a:cs typeface="Tahoma"/>
              </a:rPr>
              <a:t> </a:t>
            </a:r>
            <a:r>
              <a:rPr sz="1700" spc="30" dirty="0">
                <a:latin typeface="Tahoma"/>
                <a:cs typeface="Tahoma"/>
              </a:rPr>
              <a:t>of</a:t>
            </a:r>
            <a:r>
              <a:rPr sz="1700" spc="-204" dirty="0">
                <a:latin typeface="Tahoma"/>
                <a:cs typeface="Tahoma"/>
              </a:rPr>
              <a:t> </a:t>
            </a:r>
            <a:r>
              <a:rPr sz="1700" spc="-30" dirty="0">
                <a:latin typeface="Tahoma"/>
                <a:cs typeface="Tahoma"/>
              </a:rPr>
              <a:t>human</a:t>
            </a:r>
            <a:r>
              <a:rPr sz="1700" spc="-225" dirty="0">
                <a:latin typeface="Tahoma"/>
                <a:cs typeface="Tahoma"/>
              </a:rPr>
              <a:t> </a:t>
            </a:r>
            <a:r>
              <a:rPr sz="1700" spc="-15" dirty="0">
                <a:latin typeface="Tahoma"/>
                <a:cs typeface="Tahoma"/>
              </a:rPr>
              <a:t>knowledge.</a:t>
            </a:r>
            <a:endParaRPr sz="1700">
              <a:latin typeface="Tahoma"/>
              <a:cs typeface="Tahoma"/>
            </a:endParaRPr>
          </a:p>
          <a:p>
            <a:pPr marL="812800" indent="-342900">
              <a:lnSpc>
                <a:spcPct val="100000"/>
              </a:lnSpc>
              <a:spcBef>
                <a:spcPts val="395"/>
              </a:spcBef>
              <a:buClr>
                <a:srgbClr val="EF7E09"/>
              </a:buClr>
              <a:buSzPct val="105882"/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1700" spc="-15" dirty="0">
                <a:solidFill>
                  <a:srgbClr val="4EA4D7"/>
                </a:solidFill>
                <a:latin typeface="Tahoma"/>
                <a:cs typeface="Tahoma"/>
              </a:rPr>
              <a:t>Observe </a:t>
            </a:r>
            <a:r>
              <a:rPr sz="1700" spc="-25" dirty="0">
                <a:solidFill>
                  <a:srgbClr val="4EA4D7"/>
                </a:solidFill>
                <a:latin typeface="Tahoma"/>
                <a:cs typeface="Tahoma"/>
              </a:rPr>
              <a:t>and</a:t>
            </a:r>
            <a:r>
              <a:rPr sz="1700" spc="-440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4EA4D7"/>
                </a:solidFill>
                <a:latin typeface="Tahoma"/>
                <a:cs typeface="Tahoma"/>
              </a:rPr>
              <a:t>Describe:</a:t>
            </a:r>
            <a:endParaRPr sz="1700">
              <a:latin typeface="Tahoma"/>
              <a:cs typeface="Tahoma"/>
            </a:endParaRPr>
          </a:p>
          <a:p>
            <a:pPr marL="1270000" marR="104775" indent="-342900">
              <a:lnSpc>
                <a:spcPts val="1839"/>
              </a:lnSpc>
              <a:spcBef>
                <a:spcPts val="625"/>
              </a:spcBef>
              <a:tabLst>
                <a:tab pos="1269365" algn="l"/>
              </a:tabLst>
            </a:pPr>
            <a:r>
              <a:rPr sz="1800" spc="509" dirty="0">
                <a:solidFill>
                  <a:srgbClr val="EF7E09"/>
                </a:solidFill>
                <a:latin typeface="Lucida Sans Unicode"/>
                <a:cs typeface="Lucida Sans Unicode"/>
              </a:rPr>
              <a:t>▹	</a:t>
            </a:r>
            <a:r>
              <a:rPr sz="1700" spc="-15" dirty="0">
                <a:latin typeface="Tahoma"/>
                <a:cs typeface="Tahoma"/>
              </a:rPr>
              <a:t>The</a:t>
            </a:r>
            <a:r>
              <a:rPr sz="1700" spc="-229" dirty="0">
                <a:latin typeface="Tahoma"/>
                <a:cs typeface="Tahoma"/>
              </a:rPr>
              <a:t> </a:t>
            </a:r>
            <a:r>
              <a:rPr sz="1700" spc="45" dirty="0">
                <a:latin typeface="Tahoma"/>
                <a:cs typeface="Tahoma"/>
              </a:rPr>
              <a:t>first</a:t>
            </a:r>
            <a:r>
              <a:rPr sz="1700" spc="-190" dirty="0">
                <a:latin typeface="Tahoma"/>
                <a:cs typeface="Tahoma"/>
              </a:rPr>
              <a:t> </a:t>
            </a:r>
            <a:r>
              <a:rPr sz="1700" spc="10" dirty="0">
                <a:latin typeface="Tahoma"/>
                <a:cs typeface="Tahoma"/>
              </a:rPr>
              <a:t>stage</a:t>
            </a:r>
            <a:r>
              <a:rPr sz="1700" spc="-210" dirty="0">
                <a:latin typeface="Tahoma"/>
                <a:cs typeface="Tahoma"/>
              </a:rPr>
              <a:t> </a:t>
            </a:r>
            <a:r>
              <a:rPr sz="1700" spc="35" dirty="0">
                <a:latin typeface="Tahoma"/>
                <a:cs typeface="Tahoma"/>
              </a:rPr>
              <a:t>of</a:t>
            </a:r>
            <a:r>
              <a:rPr sz="1700" spc="-204" dirty="0">
                <a:latin typeface="Tahoma"/>
                <a:cs typeface="Tahoma"/>
              </a:rPr>
              <a:t> </a:t>
            </a:r>
            <a:r>
              <a:rPr sz="1700" spc="-40" dirty="0">
                <a:latin typeface="Tahoma"/>
                <a:cs typeface="Tahoma"/>
              </a:rPr>
              <a:t>any</a:t>
            </a:r>
            <a:r>
              <a:rPr sz="1700" spc="-210" dirty="0">
                <a:latin typeface="Tahoma"/>
                <a:cs typeface="Tahoma"/>
              </a:rPr>
              <a:t> </a:t>
            </a:r>
            <a:r>
              <a:rPr sz="1700" spc="15" dirty="0">
                <a:latin typeface="Tahoma"/>
                <a:cs typeface="Tahoma"/>
              </a:rPr>
              <a:t>research</a:t>
            </a:r>
            <a:r>
              <a:rPr sz="1700" spc="-235" dirty="0">
                <a:latin typeface="Tahoma"/>
                <a:cs typeface="Tahoma"/>
              </a:rPr>
              <a:t> </a:t>
            </a:r>
            <a:r>
              <a:rPr sz="1700" spc="50" dirty="0">
                <a:latin typeface="Tahoma"/>
                <a:cs typeface="Tahoma"/>
              </a:rPr>
              <a:t>is</a:t>
            </a:r>
            <a:r>
              <a:rPr sz="1700" spc="-195" dirty="0">
                <a:latin typeface="Tahoma"/>
                <a:cs typeface="Tahoma"/>
              </a:rPr>
              <a:t> </a:t>
            </a:r>
            <a:r>
              <a:rPr sz="1700" spc="25" dirty="0">
                <a:latin typeface="Tahoma"/>
                <a:cs typeface="Tahoma"/>
              </a:rPr>
              <a:t>to</a:t>
            </a:r>
            <a:r>
              <a:rPr sz="1700" spc="-195" dirty="0">
                <a:latin typeface="Tahoma"/>
                <a:cs typeface="Tahoma"/>
              </a:rPr>
              <a:t> </a:t>
            </a:r>
            <a:r>
              <a:rPr sz="1700" spc="5" dirty="0">
                <a:latin typeface="Tahoma"/>
                <a:cs typeface="Tahoma"/>
              </a:rPr>
              <a:t>observe</a:t>
            </a:r>
            <a:r>
              <a:rPr sz="1700" spc="-215" dirty="0">
                <a:latin typeface="Tahoma"/>
                <a:cs typeface="Tahoma"/>
              </a:rPr>
              <a:t> </a:t>
            </a:r>
            <a:r>
              <a:rPr sz="1700" spc="10" dirty="0">
                <a:latin typeface="Tahoma"/>
                <a:cs typeface="Tahoma"/>
              </a:rPr>
              <a:t>the</a:t>
            </a:r>
            <a:r>
              <a:rPr sz="1700" spc="-21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world</a:t>
            </a:r>
            <a:r>
              <a:rPr sz="1700" spc="-200" dirty="0">
                <a:latin typeface="Tahoma"/>
                <a:cs typeface="Tahoma"/>
              </a:rPr>
              <a:t> </a:t>
            </a:r>
            <a:r>
              <a:rPr sz="1700" spc="-15" dirty="0">
                <a:latin typeface="Tahoma"/>
                <a:cs typeface="Tahoma"/>
              </a:rPr>
              <a:t>around  </a:t>
            </a:r>
            <a:r>
              <a:rPr sz="1700" spc="10" dirty="0">
                <a:latin typeface="Tahoma"/>
                <a:cs typeface="Tahoma"/>
              </a:rPr>
              <a:t>us</a:t>
            </a:r>
            <a:r>
              <a:rPr sz="1700" spc="-204" dirty="0">
                <a:latin typeface="Tahoma"/>
                <a:cs typeface="Tahoma"/>
              </a:rPr>
              <a:t> </a:t>
            </a:r>
            <a:r>
              <a:rPr sz="1700" spc="-25" dirty="0">
                <a:latin typeface="Tahoma"/>
                <a:cs typeface="Tahoma"/>
              </a:rPr>
              <a:t>and</a:t>
            </a:r>
            <a:r>
              <a:rPr sz="1700" spc="-229" dirty="0">
                <a:latin typeface="Tahoma"/>
                <a:cs typeface="Tahoma"/>
              </a:rPr>
              <a:t> </a:t>
            </a:r>
            <a:r>
              <a:rPr sz="1700" spc="25" dirty="0">
                <a:latin typeface="Tahoma"/>
                <a:cs typeface="Tahoma"/>
              </a:rPr>
              <a:t>to</a:t>
            </a:r>
            <a:r>
              <a:rPr sz="1700" spc="-200" dirty="0">
                <a:latin typeface="Tahoma"/>
                <a:cs typeface="Tahoma"/>
              </a:rPr>
              <a:t> </a:t>
            </a:r>
            <a:r>
              <a:rPr sz="1700" spc="15" dirty="0">
                <a:latin typeface="Tahoma"/>
                <a:cs typeface="Tahoma"/>
              </a:rPr>
              <a:t>ask</a:t>
            </a:r>
            <a:r>
              <a:rPr sz="1700" spc="-215" dirty="0">
                <a:latin typeface="Tahoma"/>
                <a:cs typeface="Tahoma"/>
              </a:rPr>
              <a:t> </a:t>
            </a:r>
            <a:r>
              <a:rPr sz="1700" spc="15" dirty="0">
                <a:latin typeface="Tahoma"/>
                <a:cs typeface="Tahoma"/>
              </a:rPr>
              <a:t>questions</a:t>
            </a:r>
            <a:r>
              <a:rPr sz="1700" spc="-22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about</a:t>
            </a:r>
            <a:r>
              <a:rPr sz="1700" spc="-204" dirty="0">
                <a:latin typeface="Tahoma"/>
                <a:cs typeface="Tahoma"/>
              </a:rPr>
              <a:t> </a:t>
            </a:r>
            <a:r>
              <a:rPr sz="1700" spc="-45" dirty="0">
                <a:latin typeface="Tahoma"/>
                <a:cs typeface="Tahoma"/>
              </a:rPr>
              <a:t>why</a:t>
            </a:r>
            <a:r>
              <a:rPr sz="1700" spc="-215" dirty="0">
                <a:latin typeface="Tahoma"/>
                <a:cs typeface="Tahoma"/>
              </a:rPr>
              <a:t> </a:t>
            </a:r>
            <a:r>
              <a:rPr sz="1700" spc="10" dirty="0">
                <a:latin typeface="Tahoma"/>
                <a:cs typeface="Tahoma"/>
              </a:rPr>
              <a:t>things</a:t>
            </a:r>
            <a:r>
              <a:rPr sz="1700" spc="-2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are</a:t>
            </a:r>
            <a:r>
              <a:rPr sz="1700" spc="-215" dirty="0">
                <a:latin typeface="Tahoma"/>
                <a:cs typeface="Tahoma"/>
              </a:rPr>
              <a:t> </a:t>
            </a:r>
            <a:r>
              <a:rPr sz="1700" spc="-15" dirty="0">
                <a:latin typeface="Tahoma"/>
                <a:cs typeface="Tahoma"/>
              </a:rPr>
              <a:t>happening.</a:t>
            </a:r>
            <a:endParaRPr sz="1700">
              <a:latin typeface="Tahoma"/>
              <a:cs typeface="Tahoma"/>
            </a:endParaRPr>
          </a:p>
          <a:p>
            <a:pPr marL="812800" indent="-342900">
              <a:lnSpc>
                <a:spcPct val="100000"/>
              </a:lnSpc>
              <a:spcBef>
                <a:spcPts val="365"/>
              </a:spcBef>
              <a:buClr>
                <a:srgbClr val="EF7E09"/>
              </a:buClr>
              <a:buSzPct val="105882"/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1700" spc="30" dirty="0">
                <a:solidFill>
                  <a:srgbClr val="4EA4D7"/>
                </a:solidFill>
                <a:latin typeface="Tahoma"/>
                <a:cs typeface="Tahoma"/>
              </a:rPr>
              <a:t>Predict:</a:t>
            </a:r>
            <a:endParaRPr sz="17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295"/>
              </a:spcBef>
              <a:tabLst>
                <a:tab pos="1269365" algn="l"/>
              </a:tabLst>
            </a:pPr>
            <a:r>
              <a:rPr sz="1800" spc="509" dirty="0">
                <a:solidFill>
                  <a:srgbClr val="EF7E09"/>
                </a:solidFill>
                <a:latin typeface="Lucida Sans Unicode"/>
                <a:cs typeface="Lucida Sans Unicode"/>
              </a:rPr>
              <a:t>▹	</a:t>
            </a:r>
            <a:r>
              <a:rPr sz="1700" spc="-5" dirty="0">
                <a:latin typeface="Tahoma"/>
                <a:cs typeface="Tahoma"/>
              </a:rPr>
              <a:t>develop</a:t>
            </a:r>
            <a:r>
              <a:rPr sz="1700" spc="-245" dirty="0">
                <a:latin typeface="Tahoma"/>
                <a:cs typeface="Tahoma"/>
              </a:rPr>
              <a:t> </a:t>
            </a:r>
            <a:r>
              <a:rPr sz="1700" spc="-25" dirty="0">
                <a:latin typeface="Tahoma"/>
                <a:cs typeface="Tahoma"/>
              </a:rPr>
              <a:t>a</a:t>
            </a:r>
            <a:r>
              <a:rPr sz="1700" spc="-204" dirty="0">
                <a:latin typeface="Tahoma"/>
                <a:cs typeface="Tahoma"/>
              </a:rPr>
              <a:t> </a:t>
            </a:r>
            <a:r>
              <a:rPr sz="1700" spc="10" dirty="0">
                <a:latin typeface="Tahoma"/>
                <a:cs typeface="Tahoma"/>
              </a:rPr>
              <a:t>strong</a:t>
            </a:r>
            <a:r>
              <a:rPr sz="1700" spc="-195" dirty="0">
                <a:latin typeface="Tahoma"/>
                <a:cs typeface="Tahoma"/>
              </a:rPr>
              <a:t> </a:t>
            </a:r>
            <a:r>
              <a:rPr sz="1700" spc="10" dirty="0">
                <a:latin typeface="Tahoma"/>
                <a:cs typeface="Tahoma"/>
              </a:rPr>
              <a:t>hypothesis</a:t>
            </a:r>
            <a:endParaRPr sz="1700">
              <a:latin typeface="Tahoma"/>
              <a:cs typeface="Tahoma"/>
            </a:endParaRPr>
          </a:p>
          <a:p>
            <a:pPr marL="812800" indent="-342900">
              <a:lnSpc>
                <a:spcPct val="100000"/>
              </a:lnSpc>
              <a:spcBef>
                <a:spcPts val="380"/>
              </a:spcBef>
              <a:buClr>
                <a:srgbClr val="EF7E09"/>
              </a:buClr>
              <a:buSzPct val="105882"/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1700" dirty="0">
                <a:solidFill>
                  <a:srgbClr val="4EA4D7"/>
                </a:solidFill>
                <a:latin typeface="Tahoma"/>
                <a:cs typeface="Tahoma"/>
              </a:rPr>
              <a:t>Determination</a:t>
            </a:r>
            <a:r>
              <a:rPr sz="1700" spc="-250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4EA4D7"/>
                </a:solidFill>
                <a:latin typeface="Tahoma"/>
                <a:cs typeface="Tahoma"/>
              </a:rPr>
              <a:t>of</a:t>
            </a:r>
            <a:r>
              <a:rPr sz="1700" spc="-195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4EA4D7"/>
                </a:solidFill>
                <a:latin typeface="Tahoma"/>
                <a:cs typeface="Tahoma"/>
              </a:rPr>
              <a:t>the</a:t>
            </a:r>
            <a:r>
              <a:rPr sz="1700" spc="-220" dirty="0">
                <a:solidFill>
                  <a:srgbClr val="4EA4D7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4EA4D7"/>
                </a:solidFill>
                <a:latin typeface="Tahoma"/>
                <a:cs typeface="Tahoma"/>
              </a:rPr>
              <a:t>Causes</a:t>
            </a:r>
            <a:endParaRPr sz="17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295"/>
              </a:spcBef>
              <a:tabLst>
                <a:tab pos="1269365" algn="l"/>
              </a:tabLst>
            </a:pPr>
            <a:r>
              <a:rPr sz="1800" spc="509" dirty="0">
                <a:solidFill>
                  <a:srgbClr val="EF7E09"/>
                </a:solidFill>
                <a:latin typeface="Lucida Sans Unicode"/>
                <a:cs typeface="Lucida Sans Unicode"/>
              </a:rPr>
              <a:t>▹	</a:t>
            </a:r>
            <a:r>
              <a:rPr sz="1700" spc="5" dirty="0">
                <a:latin typeface="Tahoma"/>
                <a:cs typeface="Tahoma"/>
              </a:rPr>
              <a:t>Providing</a:t>
            </a:r>
            <a:r>
              <a:rPr sz="1700" spc="-190" dirty="0">
                <a:latin typeface="Tahoma"/>
                <a:cs typeface="Tahoma"/>
              </a:rPr>
              <a:t> </a:t>
            </a:r>
            <a:r>
              <a:rPr sz="1700" spc="5" dirty="0">
                <a:latin typeface="Tahoma"/>
                <a:cs typeface="Tahoma"/>
              </a:rPr>
              <a:t>numerical</a:t>
            </a:r>
            <a:r>
              <a:rPr sz="1700" spc="-22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data</a:t>
            </a:r>
            <a:r>
              <a:rPr sz="1700" spc="-229" dirty="0">
                <a:latin typeface="Tahoma"/>
                <a:cs typeface="Tahoma"/>
              </a:rPr>
              <a:t> </a:t>
            </a:r>
            <a:r>
              <a:rPr sz="1700" spc="25" dirty="0">
                <a:latin typeface="Tahoma"/>
                <a:cs typeface="Tahoma"/>
              </a:rPr>
              <a:t>to</a:t>
            </a:r>
            <a:r>
              <a:rPr sz="1700" spc="-19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prove</a:t>
            </a:r>
            <a:r>
              <a:rPr sz="1700" spc="-18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or</a:t>
            </a:r>
            <a:r>
              <a:rPr sz="1700" spc="-185" dirty="0">
                <a:latin typeface="Tahoma"/>
                <a:cs typeface="Tahoma"/>
              </a:rPr>
              <a:t> </a:t>
            </a:r>
            <a:r>
              <a:rPr sz="1700" spc="5" dirty="0">
                <a:latin typeface="Tahoma"/>
                <a:cs typeface="Tahoma"/>
              </a:rPr>
              <a:t>disprove</a:t>
            </a:r>
            <a:r>
              <a:rPr sz="1700" spc="-204" dirty="0">
                <a:latin typeface="Tahoma"/>
                <a:cs typeface="Tahoma"/>
              </a:rPr>
              <a:t> </a:t>
            </a:r>
            <a:r>
              <a:rPr sz="1700" spc="10" dirty="0">
                <a:latin typeface="Tahoma"/>
                <a:cs typeface="Tahoma"/>
              </a:rPr>
              <a:t>the</a:t>
            </a:r>
            <a:r>
              <a:rPr sz="1700" spc="-215" dirty="0">
                <a:latin typeface="Tahoma"/>
                <a:cs typeface="Tahoma"/>
              </a:rPr>
              <a:t> </a:t>
            </a:r>
            <a:r>
              <a:rPr sz="1700" spc="5" dirty="0">
                <a:latin typeface="Tahoma"/>
                <a:cs typeface="Tahoma"/>
              </a:rPr>
              <a:t>hypothesis.</a:t>
            </a:r>
            <a:endParaRPr sz="1700">
              <a:latin typeface="Tahoma"/>
              <a:cs typeface="Tahoma"/>
            </a:endParaRPr>
          </a:p>
          <a:p>
            <a:pPr marL="812800" indent="-342900">
              <a:lnSpc>
                <a:spcPct val="100000"/>
              </a:lnSpc>
              <a:spcBef>
                <a:spcPts val="380"/>
              </a:spcBef>
              <a:buClr>
                <a:srgbClr val="EF7E09"/>
              </a:buClr>
              <a:buSzPct val="105882"/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1700" spc="5" dirty="0">
                <a:solidFill>
                  <a:srgbClr val="4EA4D7"/>
                </a:solidFill>
                <a:latin typeface="Tahoma"/>
                <a:cs typeface="Tahoma"/>
              </a:rPr>
              <a:t>Explain</a:t>
            </a:r>
            <a:endParaRPr sz="1700">
              <a:latin typeface="Tahoma"/>
              <a:cs typeface="Tahoma"/>
            </a:endParaRPr>
          </a:p>
          <a:p>
            <a:pPr marL="1270000" marR="5080" indent="-342900">
              <a:lnSpc>
                <a:spcPts val="1839"/>
              </a:lnSpc>
              <a:spcBef>
                <a:spcPts val="620"/>
              </a:spcBef>
              <a:tabLst>
                <a:tab pos="1269365" algn="l"/>
              </a:tabLst>
            </a:pPr>
            <a:r>
              <a:rPr sz="1800" spc="509" dirty="0">
                <a:solidFill>
                  <a:srgbClr val="EF7E09"/>
                </a:solidFill>
                <a:latin typeface="Lucida Sans Unicode"/>
                <a:cs typeface="Lucida Sans Unicode"/>
              </a:rPr>
              <a:t>▹	</a:t>
            </a:r>
            <a:r>
              <a:rPr sz="1700" dirty="0">
                <a:latin typeface="Tahoma"/>
                <a:cs typeface="Tahoma"/>
              </a:rPr>
              <a:t>try</a:t>
            </a:r>
            <a:r>
              <a:rPr sz="1700" spc="-190" dirty="0">
                <a:latin typeface="Tahoma"/>
                <a:cs typeface="Tahoma"/>
              </a:rPr>
              <a:t> </a:t>
            </a:r>
            <a:r>
              <a:rPr sz="1700" spc="25" dirty="0">
                <a:latin typeface="Tahoma"/>
                <a:cs typeface="Tahoma"/>
              </a:rPr>
              <a:t>to</a:t>
            </a:r>
            <a:r>
              <a:rPr sz="1700" spc="-195" dirty="0">
                <a:latin typeface="Tahoma"/>
                <a:cs typeface="Tahoma"/>
              </a:rPr>
              <a:t> </a:t>
            </a:r>
            <a:r>
              <a:rPr sz="1700" spc="15" dirty="0">
                <a:latin typeface="Tahoma"/>
                <a:cs typeface="Tahoma"/>
              </a:rPr>
              <a:t>find</a:t>
            </a:r>
            <a:r>
              <a:rPr sz="1700" spc="-210" dirty="0">
                <a:latin typeface="Tahoma"/>
                <a:cs typeface="Tahoma"/>
              </a:rPr>
              <a:t> </a:t>
            </a:r>
            <a:r>
              <a:rPr sz="1700" spc="20" dirty="0">
                <a:latin typeface="Tahoma"/>
                <a:cs typeface="Tahoma"/>
              </a:rPr>
              <a:t>possible</a:t>
            </a:r>
            <a:r>
              <a:rPr sz="1700" spc="-22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explanations</a:t>
            </a:r>
            <a:r>
              <a:rPr sz="1700" spc="-229" dirty="0">
                <a:latin typeface="Tahoma"/>
                <a:cs typeface="Tahoma"/>
              </a:rPr>
              <a:t> </a:t>
            </a:r>
            <a:r>
              <a:rPr sz="1700" spc="35" dirty="0">
                <a:latin typeface="Tahoma"/>
                <a:cs typeface="Tahoma"/>
              </a:rPr>
              <a:t>of</a:t>
            </a:r>
            <a:r>
              <a:rPr sz="1700" spc="-204" dirty="0">
                <a:latin typeface="Tahoma"/>
                <a:cs typeface="Tahoma"/>
              </a:rPr>
              <a:t> </a:t>
            </a:r>
            <a:r>
              <a:rPr sz="1700" spc="-75" dirty="0">
                <a:latin typeface="Tahoma"/>
                <a:cs typeface="Tahoma"/>
              </a:rPr>
              <a:t>'Why?'</a:t>
            </a:r>
            <a:r>
              <a:rPr sz="1700" spc="-200" dirty="0">
                <a:latin typeface="Tahoma"/>
                <a:cs typeface="Tahoma"/>
              </a:rPr>
              <a:t> </a:t>
            </a:r>
            <a:r>
              <a:rPr sz="1700" spc="-25" dirty="0">
                <a:latin typeface="Tahoma"/>
                <a:cs typeface="Tahoma"/>
              </a:rPr>
              <a:t>and</a:t>
            </a:r>
            <a:r>
              <a:rPr sz="1700" spc="-225" dirty="0">
                <a:latin typeface="Tahoma"/>
                <a:cs typeface="Tahoma"/>
              </a:rPr>
              <a:t> </a:t>
            </a:r>
            <a:r>
              <a:rPr sz="1700" spc="-65" dirty="0">
                <a:latin typeface="Tahoma"/>
                <a:cs typeface="Tahoma"/>
              </a:rPr>
              <a:t>'How?'</a:t>
            </a:r>
            <a:r>
              <a:rPr sz="1700" spc="-190" dirty="0">
                <a:latin typeface="Tahoma"/>
                <a:cs typeface="Tahoma"/>
              </a:rPr>
              <a:t> </a:t>
            </a:r>
            <a:r>
              <a:rPr sz="1700" spc="10" dirty="0">
                <a:latin typeface="Tahoma"/>
                <a:cs typeface="Tahoma"/>
              </a:rPr>
              <a:t>things</a:t>
            </a:r>
            <a:r>
              <a:rPr sz="1700" spc="-204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are  </a:t>
            </a:r>
            <a:r>
              <a:rPr sz="1700" spc="-15" dirty="0">
                <a:latin typeface="Tahoma"/>
                <a:cs typeface="Tahoma"/>
              </a:rPr>
              <a:t>happening.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242" y="439877"/>
            <a:ext cx="6541515" cy="446276"/>
          </a:xfrm>
        </p:spPr>
        <p:txBody>
          <a:bodyPr/>
          <a:lstStyle/>
          <a:p>
            <a:r>
              <a:rPr lang="en-US" b="1" dirty="0" smtClean="0"/>
              <a:t>Types of Research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04333" y="1428627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Exploratory</a:t>
            </a:r>
            <a:r>
              <a:rPr lang="en-US" dirty="0"/>
              <a:t> research structures and identifies new problems.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753533" y="2183253"/>
            <a:ext cx="77639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Constructive</a:t>
            </a:r>
            <a:r>
              <a:rPr lang="en-US" dirty="0"/>
              <a:t> research develops solutions to </a:t>
            </a:r>
            <a:r>
              <a:rPr lang="en-US" dirty="0" smtClean="0"/>
              <a:t>an existing well defined problem</a:t>
            </a:r>
          </a:p>
          <a:p>
            <a:r>
              <a:rPr lang="en-US" dirty="0" smtClean="0"/>
              <a:t>Common in Computer science: framework, algorithm, theory,  model, software, etc.</a:t>
            </a:r>
          </a:p>
          <a:p>
            <a:r>
              <a:rPr lang="en-US" dirty="0" smtClean="0"/>
              <a:t>Needs cautious  validation  with pre-existing findings and criteria or benchmarks and convincing conclusions.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3533" y="3790950"/>
            <a:ext cx="76877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Empirical</a:t>
            </a:r>
            <a:r>
              <a:rPr lang="en-US" dirty="0"/>
              <a:t> research tests the feasibility of a solution using empirical </a:t>
            </a:r>
            <a:r>
              <a:rPr lang="en-US" dirty="0" smtClean="0"/>
              <a:t>evidence </a:t>
            </a:r>
          </a:p>
          <a:p>
            <a:r>
              <a:rPr lang="en-US" dirty="0" smtClean="0"/>
              <a:t>Use direct observation and experience</a:t>
            </a:r>
          </a:p>
          <a:p>
            <a:r>
              <a:rPr lang="en-US" dirty="0" smtClean="0"/>
              <a:t>Observe</a:t>
            </a:r>
            <a:r>
              <a:rPr lang="en-US" dirty="0" smtClean="0">
                <a:sym typeface="Wingdings" panose="05000000000000000000" pitchFamily="2" charset="2"/>
              </a:rPr>
              <a:t> Induce Deduce Test  Evaluate</a:t>
            </a:r>
            <a:endParaRPr lang="en-US" dirty="0" smtClean="0"/>
          </a:p>
          <a:p>
            <a:r>
              <a:rPr lang="en-US" dirty="0" smtClean="0"/>
              <a:t>Need be analyzed both quantitatively and qualitatively to provide evidences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7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242" y="439877"/>
            <a:ext cx="6541515" cy="446276"/>
          </a:xfrm>
        </p:spPr>
        <p:txBody>
          <a:bodyPr/>
          <a:lstStyle/>
          <a:p>
            <a:r>
              <a:rPr lang="en-US" dirty="0" smtClean="0"/>
              <a:t>Research 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81150"/>
            <a:ext cx="6858000" cy="861774"/>
          </a:xfrm>
        </p:spPr>
        <p:txBody>
          <a:bodyPr/>
          <a:lstStyle/>
          <a:p>
            <a:r>
              <a:rPr lang="en-US" sz="2800" dirty="0" smtClean="0"/>
              <a:t>It is the way in which we conduct research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360" y="2800350"/>
            <a:ext cx="397764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7200" b="0" i="0">
                <a:solidFill>
                  <a:srgbClr val="9F2936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kern="0" dirty="0" smtClean="0">
                <a:solidFill>
                  <a:srgbClr val="FF0000"/>
                </a:solidFill>
              </a:rPr>
              <a:t>Research methodology</a:t>
            </a:r>
          </a:p>
          <a:p>
            <a:r>
              <a:rPr lang="en-US" sz="2000" kern="0" dirty="0" smtClean="0"/>
              <a:t>The study of the research method</a:t>
            </a:r>
            <a:endParaRPr lang="en-US" sz="2000" kern="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724400" y="3415903"/>
            <a:ext cx="3977640" cy="129266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0" dirty="0" smtClean="0">
                <a:solidFill>
                  <a:srgbClr val="FF0000"/>
                </a:solidFill>
              </a:rPr>
              <a:t>Research technique</a:t>
            </a:r>
          </a:p>
          <a:p>
            <a:r>
              <a:rPr lang="en-US" sz="2800" kern="0" dirty="0" smtClean="0">
                <a:solidFill>
                  <a:sysClr val="windowText" lastClr="000000"/>
                </a:solidFill>
              </a:rPr>
              <a:t>The tools we are using to collect and infer data</a:t>
            </a:r>
            <a:endParaRPr lang="en-US" sz="2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87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242" y="439877"/>
            <a:ext cx="6541515" cy="446276"/>
          </a:xfrm>
        </p:spPr>
        <p:txBody>
          <a:bodyPr/>
          <a:lstStyle/>
          <a:p>
            <a:r>
              <a:rPr lang="en-US" dirty="0" smtClean="0"/>
              <a:t>Research techniques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2215991"/>
          </a:xfrm>
        </p:spPr>
        <p:txBody>
          <a:bodyPr/>
          <a:lstStyle/>
          <a:p>
            <a:r>
              <a:rPr lang="en-US" sz="2400" dirty="0" smtClean="0"/>
              <a:t>Field study</a:t>
            </a:r>
          </a:p>
          <a:p>
            <a:r>
              <a:rPr lang="en-US" sz="2400" dirty="0" smtClean="0"/>
              <a:t>Surveys</a:t>
            </a:r>
          </a:p>
          <a:p>
            <a:r>
              <a:rPr lang="en-US" sz="2400" dirty="0" smtClean="0"/>
              <a:t>Case study</a:t>
            </a:r>
          </a:p>
          <a:p>
            <a:r>
              <a:rPr lang="en-US" sz="2400" dirty="0" smtClean="0"/>
              <a:t>Secondary research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4297680" cy="1846659"/>
          </a:xfrm>
        </p:spPr>
        <p:txBody>
          <a:bodyPr/>
          <a:lstStyle/>
          <a:p>
            <a:r>
              <a:rPr lang="en-US" sz="2400" dirty="0" smtClean="0"/>
              <a:t>Computing and Engineering</a:t>
            </a:r>
          </a:p>
          <a:p>
            <a:r>
              <a:rPr lang="en-US" sz="2400" dirty="0" smtClean="0"/>
              <a:t>Building a concept, design and prototyping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6832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2177" y="439038"/>
            <a:ext cx="65036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60" dirty="0"/>
              <a:t>The </a:t>
            </a:r>
            <a:r>
              <a:rPr sz="3200" spc="30" dirty="0"/>
              <a:t>Process </a:t>
            </a:r>
            <a:r>
              <a:rPr sz="3200" spc="145" dirty="0"/>
              <a:t>of </a:t>
            </a:r>
            <a:r>
              <a:rPr sz="3200" spc="60" dirty="0"/>
              <a:t>Scientific</a:t>
            </a:r>
            <a:r>
              <a:rPr sz="3200" spc="-625" dirty="0"/>
              <a:t> </a:t>
            </a:r>
            <a:r>
              <a:rPr sz="3200" spc="25" dirty="0"/>
              <a:t>Research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095500" y="1033272"/>
            <a:ext cx="5500115" cy="3959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89948" y="4882692"/>
            <a:ext cx="135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9</a:t>
            </a:fld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</TotalTime>
  <Words>2621</Words>
  <Application>Microsoft Office PowerPoint</Application>
  <PresentationFormat>On-screen Show (16:9)</PresentationFormat>
  <Paragraphs>569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Lucida Sans Unicode</vt:lpstr>
      <vt:lpstr>Tahoma</vt:lpstr>
      <vt:lpstr>Verdana</vt:lpstr>
      <vt:lpstr>Wingdings</vt:lpstr>
      <vt:lpstr>Office Theme</vt:lpstr>
      <vt:lpstr>PowerPoint Presentation</vt:lpstr>
      <vt:lpstr>Objectives</vt:lpstr>
      <vt:lpstr>Outlines</vt:lpstr>
      <vt:lpstr>Definition</vt:lpstr>
      <vt:lpstr>Objectives of Scientific Research</vt:lpstr>
      <vt:lpstr>Types of Research</vt:lpstr>
      <vt:lpstr>Research method</vt:lpstr>
      <vt:lpstr>Research techniques and tools</vt:lpstr>
      <vt:lpstr>The Process of Scientific Research</vt:lpstr>
      <vt:lpstr>The Process of Scientific Research (2)</vt:lpstr>
      <vt:lpstr>What is Hypothesis ?</vt:lpstr>
      <vt:lpstr>What is Computer science?</vt:lpstr>
      <vt:lpstr>Computer Science Research</vt:lpstr>
      <vt:lpstr>Types of data</vt:lpstr>
      <vt:lpstr>Computer Science Research methods</vt:lpstr>
      <vt:lpstr>A 14-step Process:</vt:lpstr>
      <vt:lpstr>Qualitative vs. Quantitative research</vt:lpstr>
      <vt:lpstr>Part II</vt:lpstr>
      <vt:lpstr>PowerPoint Presentation</vt:lpstr>
      <vt:lpstr>What is Scientific Writing</vt:lpstr>
      <vt:lpstr>What is the structure of a scientific  paper?</vt:lpstr>
      <vt:lpstr>What is the structure of a scientific  paper?</vt:lpstr>
      <vt:lpstr>TITLE</vt:lpstr>
      <vt:lpstr>ABSTRACT</vt:lpstr>
      <vt:lpstr>INTRODUCTION</vt:lpstr>
      <vt:lpstr>METHODS</vt:lpstr>
      <vt:lpstr>RESULTS</vt:lpstr>
      <vt:lpstr>DISCUSSION &amp; CONCLUSION</vt:lpstr>
      <vt:lpstr>ACKNOWLEDGMENTS</vt:lpstr>
      <vt:lpstr>Essential Parts of a Scientific  paper</vt:lpstr>
      <vt:lpstr>LITERATURE CITED (References)</vt:lpstr>
      <vt:lpstr>1. WHAT IS A literature review(LR)?</vt:lpstr>
      <vt:lpstr>Sources of Literature (1)</vt:lpstr>
      <vt:lpstr>Sources of Literature (2)</vt:lpstr>
      <vt:lpstr>Sources of Literature (cont.)</vt:lpstr>
      <vt:lpstr>Sources of Literature (cont.)</vt:lpstr>
      <vt:lpstr>Sources of Literature (cont.)</vt:lpstr>
      <vt:lpstr>Sources of Literature (cont.)</vt:lpstr>
      <vt:lpstr>Sources of Literature (cont.)</vt:lpstr>
      <vt:lpstr>Sources of Literature (cont.)</vt:lpstr>
      <vt:lpstr>PowerPoint Presentation</vt:lpstr>
      <vt:lpstr>What is the quality of the papers I have collected?</vt:lpstr>
      <vt:lpstr>Template- Title evaluation of my papers</vt:lpstr>
      <vt:lpstr>Template- Abstract evaluation of my papers</vt:lpstr>
      <vt:lpstr>General Criteria: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vivobook-pc</dc:creator>
  <cp:lastModifiedBy>Abdelmonim Mohamed Artoli</cp:lastModifiedBy>
  <cp:revision>44</cp:revision>
  <dcterms:created xsi:type="dcterms:W3CDTF">2020-10-27T05:36:56Z</dcterms:created>
  <dcterms:modified xsi:type="dcterms:W3CDTF">2023-01-09T07:29:42Z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2020-10-27T00:00:00Z</vt:filetime>
  </property>
</Properties>
</file>