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trictFirstAndLastChars="0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6" r:id="rId3"/>
    <p:sldId id="267" r:id="rId4"/>
    <p:sldId id="268" r:id="rId5"/>
    <p:sldId id="269" r:id="rId6"/>
    <p:sldId id="273" r:id="rId7"/>
    <p:sldId id="290" r:id="rId8"/>
    <p:sldId id="307" r:id="rId9"/>
    <p:sldId id="274" r:id="rId10"/>
    <p:sldId id="308" r:id="rId11"/>
    <p:sldId id="309" r:id="rId12"/>
    <p:sldId id="310" r:id="rId13"/>
    <p:sldId id="281" r:id="rId14"/>
    <p:sldId id="312" r:id="rId15"/>
    <p:sldId id="282" r:id="rId16"/>
    <p:sldId id="291" r:id="rId17"/>
    <p:sldId id="306" r:id="rId18"/>
    <p:sldId id="275" r:id="rId19"/>
    <p:sldId id="292" r:id="rId20"/>
    <p:sldId id="317" r:id="rId21"/>
    <p:sldId id="318" r:id="rId22"/>
    <p:sldId id="322" r:id="rId23"/>
    <p:sldId id="319" r:id="rId24"/>
    <p:sldId id="315" r:id="rId25"/>
    <p:sldId id="323" r:id="rId26"/>
    <p:sldId id="314" r:id="rId27"/>
    <p:sldId id="296" r:id="rId28"/>
    <p:sldId id="297" r:id="rId29"/>
    <p:sldId id="298" r:id="rId30"/>
    <p:sldId id="299" r:id="rId31"/>
    <p:sldId id="303" r:id="rId32"/>
    <p:sldId id="300" r:id="rId33"/>
    <p:sldId id="302" r:id="rId34"/>
    <p:sldId id="301" r:id="rId35"/>
    <p:sldId id="324" r:id="rId36"/>
    <p:sldId id="321" r:id="rId37"/>
    <p:sldId id="325" r:id="rId38"/>
  </p:sldIdLst>
  <p:sldSz cx="9144000" cy="6858000" type="screen4x3"/>
  <p:notesSz cx="6729413" cy="9621838"/>
  <p:defaultTextStyle>
    <a:defPPr>
      <a:defRPr lang="ar-S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itchFamily="18" charset="0"/>
        <a:ea typeface="+mn-ea"/>
        <a:cs typeface="Times New Roman (Arabic)" charset="-7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itchFamily="18" charset="0"/>
        <a:ea typeface="+mn-ea"/>
        <a:cs typeface="Times New Roman (Arabic)" charset="-7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itchFamily="18" charset="0"/>
        <a:ea typeface="+mn-ea"/>
        <a:cs typeface="Times New Roman (Arabic)" charset="-7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itchFamily="18" charset="0"/>
        <a:ea typeface="+mn-ea"/>
        <a:cs typeface="Times New Roman (Arabic)" charset="-7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itchFamily="18" charset="0"/>
        <a:ea typeface="+mn-ea"/>
        <a:cs typeface="Times New Roman (Arabic)" charset="-78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Times New Roman" pitchFamily="18" charset="0"/>
        <a:ea typeface="+mn-ea"/>
        <a:cs typeface="Times New Roman (Arabic)" charset="-78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Times New Roman" pitchFamily="18" charset="0"/>
        <a:ea typeface="+mn-ea"/>
        <a:cs typeface="Times New Roman (Arabic)" charset="-78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Times New Roman" pitchFamily="18" charset="0"/>
        <a:ea typeface="+mn-ea"/>
        <a:cs typeface="Times New Roman (Arabic)" charset="-78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Times New Roman" pitchFamily="18" charset="0"/>
        <a:ea typeface="+mn-ea"/>
        <a:cs typeface="Times New Roman (Arabic)" charset="-7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0">
          <p15:clr>
            <a:srgbClr val="A4A3A4"/>
          </p15:clr>
        </p15:guide>
        <p15:guide id="2" pos="21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-120" y="5466"/>
    </p:cViewPr>
  </p:sorterViewPr>
  <p:notesViewPr>
    <p:cSldViewPr>
      <p:cViewPr varScale="1">
        <p:scale>
          <a:sx n="24" d="100"/>
          <a:sy n="24" d="100"/>
        </p:scale>
        <p:origin x="-1362" y="-84"/>
      </p:cViewPr>
      <p:guideLst>
        <p:guide orient="horz" pos="3030"/>
        <p:guide pos="21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3175" y="0"/>
            <a:ext cx="2916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0825"/>
            <a:ext cx="2916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1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3175" y="9140825"/>
            <a:ext cx="2916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defRPr sz="1200">
                <a:solidFill>
                  <a:schemeClr val="tx1"/>
                </a:solidFill>
              </a:defRPr>
            </a:lvl1pPr>
          </a:lstStyle>
          <a:p>
            <a:fld id="{C0F568B4-3DF4-4672-9ED6-1A577438A1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21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3175" y="0"/>
            <a:ext cx="2916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2025" y="722313"/>
            <a:ext cx="4808538" cy="3606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570413"/>
            <a:ext cx="4935537" cy="432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0825"/>
            <a:ext cx="2916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1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175" y="9140825"/>
            <a:ext cx="2916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defRPr sz="1200">
                <a:solidFill>
                  <a:schemeClr val="tx1"/>
                </a:solidFill>
              </a:defRPr>
            </a:lvl1pPr>
          </a:lstStyle>
          <a:p>
            <a:fld id="{DBDD0FB0-65BE-40B4-8AE1-0B11B1E9A0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422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 (Arabic)" charset="-78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 (Arabic)" charset="-78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 (Arabic)" charset="-78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 (Arabic)" charset="-78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 (Arabic)" charset="-7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A007F-2E2F-4BBB-B322-0E8BC8CFB17F}" type="slidenum">
              <a:rPr lang="en-CA"/>
              <a:pPr/>
              <a:t>36</a:t>
            </a:fld>
            <a:endParaRPr lang="en-CA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8F7329-8748-40DE-954E-A1755A81C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ED5E-8A8F-44EE-B919-E060355DD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01BF-053D-46A3-834E-1E10803B0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19B8-2957-4000-A511-9AC058A726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87BF-CE0F-4880-A84A-8E1975DBCE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BF25-1B25-4AEC-B496-683B7429A9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75BA-6E81-4D88-AE5E-10F816BD5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B1E2-FAC4-4486-AF03-AA21A01FE5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F0F5-496B-4DB6-9000-90A868FC2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513354-5772-4484-98EF-8BEFFEC238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9DCA5CC-20DD-48BA-AE83-D8CD3EB5B4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457200"/>
            <a:ext cx="91440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  <a:p>
            <a:pPr algn="ctr"/>
            <a:endParaRPr lang="en-US" sz="1800" b="1" dirty="0">
              <a:solidFill>
                <a:schemeClr val="tx1"/>
              </a:solidFill>
            </a:endParaRPr>
          </a:p>
          <a:p>
            <a:pPr algn="ctr"/>
            <a:endParaRPr lang="en-US" sz="1800" b="1" dirty="0">
              <a:solidFill>
                <a:schemeClr val="tx1"/>
              </a:solidFill>
            </a:endParaRPr>
          </a:p>
          <a:p>
            <a:pPr algn="ctr"/>
            <a:endParaRPr lang="en-US" sz="1800" b="1" dirty="0">
              <a:solidFill>
                <a:schemeClr val="tx1"/>
              </a:solidFill>
            </a:endParaRPr>
          </a:p>
          <a:p>
            <a:pPr algn="ctr"/>
            <a:endParaRPr lang="en-US" sz="1800" b="1" dirty="0">
              <a:solidFill>
                <a:schemeClr val="tx1"/>
              </a:solidFill>
            </a:endParaRPr>
          </a:p>
          <a:p>
            <a:pPr algn="ctr"/>
            <a:endParaRPr lang="en-US" sz="1800" b="1" dirty="0">
              <a:solidFill>
                <a:schemeClr val="tx1"/>
              </a:solidFill>
            </a:endParaRPr>
          </a:p>
          <a:p>
            <a:pPr algn="ctr"/>
            <a:endParaRPr lang="en-US" sz="18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CS 380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Introduction to Database Systems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sz="2100" b="1" dirty="0">
              <a:solidFill>
                <a:schemeClr val="tx1"/>
              </a:solidFill>
            </a:endParaRPr>
          </a:p>
          <a:p>
            <a:pPr algn="ctr"/>
            <a:r>
              <a:rPr lang="en-US" sz="2100" b="1" dirty="0">
                <a:solidFill>
                  <a:schemeClr val="tx1"/>
                </a:solidFill>
              </a:rPr>
              <a:t>(</a:t>
            </a:r>
            <a:r>
              <a:rPr lang="en-US" sz="2100" b="1">
                <a:solidFill>
                  <a:schemeClr val="tx1"/>
                </a:solidFill>
              </a:rPr>
              <a:t>Chapter </a:t>
            </a:r>
            <a:r>
              <a:rPr lang="en-US" sz="2100" b="1" smtClean="0">
                <a:solidFill>
                  <a:schemeClr val="tx1"/>
                </a:solidFill>
              </a:rPr>
              <a:t>4: </a:t>
            </a:r>
            <a:r>
              <a:rPr lang="en-US" sz="2100" b="1" dirty="0">
                <a:solidFill>
                  <a:schemeClr val="tx1"/>
                </a:solidFill>
              </a:rPr>
              <a:t>The Relational Data Model and Relational Database Constraints)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fig05_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191000"/>
            <a:ext cx="8626475" cy="2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" name="Picture 7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8626475" cy="227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04800" y="304800"/>
            <a:ext cx="504176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A50021"/>
                </a:solidFill>
              </a:rPr>
              <a:t>Characteristics of Relations</a:t>
            </a:r>
            <a:endParaRPr lang="en-US" sz="32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rgbClr val="A50021"/>
                </a:solidFill>
              </a:rPr>
              <a:t>Ordering </a:t>
            </a:r>
            <a:r>
              <a:rPr lang="en-US" b="1" dirty="0">
                <a:solidFill>
                  <a:srgbClr val="A50021"/>
                </a:solidFill>
              </a:rPr>
              <a:t>of </a:t>
            </a:r>
            <a:r>
              <a:rPr lang="en-US" b="1" dirty="0" err="1" smtClean="0">
                <a:solidFill>
                  <a:srgbClr val="A50021"/>
                </a:solidFill>
              </a:rPr>
              <a:t>tuples</a:t>
            </a:r>
            <a:endParaRPr lang="en-US" b="1" dirty="0">
              <a:solidFill>
                <a:srgbClr val="A5002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81000" y="381000"/>
            <a:ext cx="8763000" cy="569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4000"/>
              </a:lnSpc>
            </a:pPr>
            <a:r>
              <a:rPr lang="en-US" sz="3200" b="1" dirty="0" smtClean="0">
                <a:solidFill>
                  <a:srgbClr val="A50021"/>
                </a:solidFill>
              </a:rPr>
              <a:t>Characteristics of Relations</a:t>
            </a:r>
          </a:p>
          <a:p>
            <a:pPr>
              <a:lnSpc>
                <a:spcPct val="104000"/>
              </a:lnSpc>
            </a:pPr>
            <a:r>
              <a:rPr lang="en-US" b="1" dirty="0" smtClean="0">
                <a:solidFill>
                  <a:srgbClr val="A50021"/>
                </a:solidFill>
              </a:rPr>
              <a:t>Ordering </a:t>
            </a:r>
            <a:r>
              <a:rPr lang="en-US" b="1" dirty="0">
                <a:solidFill>
                  <a:srgbClr val="A50021"/>
                </a:solidFill>
              </a:rPr>
              <a:t>of </a:t>
            </a:r>
            <a:r>
              <a:rPr lang="en-US" b="1" dirty="0" smtClean="0">
                <a:solidFill>
                  <a:srgbClr val="A50021"/>
                </a:solidFill>
              </a:rPr>
              <a:t>values</a:t>
            </a:r>
            <a:endParaRPr lang="en-US" b="1" dirty="0">
              <a:solidFill>
                <a:srgbClr val="A50021"/>
              </a:solidFill>
            </a:endParaRPr>
          </a:p>
          <a:p>
            <a:pPr>
              <a:lnSpc>
                <a:spcPct val="104000"/>
              </a:lnSpc>
            </a:pPr>
            <a:endParaRPr lang="en-US" sz="3200" b="1" dirty="0">
              <a:solidFill>
                <a:schemeClr val="tx1"/>
              </a:solidFill>
              <a:cs typeface="Traditional Arabic" pitchFamily="2" charset="-78"/>
            </a:endParaRPr>
          </a:p>
          <a:p>
            <a:pPr>
              <a:lnSpc>
                <a:spcPct val="104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  <a:cs typeface="Traditional Arabic" pitchFamily="2" charset="-78"/>
              </a:rPr>
              <a:t>T</a:t>
            </a:r>
            <a:r>
              <a:rPr lang="en-GB" dirty="0" smtClean="0">
                <a:solidFill>
                  <a:schemeClr val="tx1"/>
                </a:solidFill>
                <a:cs typeface="Traditional Arabic" pitchFamily="2" charset="-78"/>
              </a:rPr>
              <a:t>he </a:t>
            </a:r>
            <a:r>
              <a:rPr lang="en-GB" dirty="0">
                <a:solidFill>
                  <a:schemeClr val="tx1"/>
                </a:solidFill>
                <a:cs typeface="Traditional Arabic" pitchFamily="2" charset="-78"/>
              </a:rPr>
              <a:t>following two tuples are </a:t>
            </a:r>
            <a:r>
              <a:rPr lang="en-GB" dirty="0" smtClean="0">
                <a:solidFill>
                  <a:schemeClr val="tx1"/>
                </a:solidFill>
                <a:cs typeface="Traditional Arabic" pitchFamily="2" charset="-78"/>
              </a:rPr>
              <a:t>equal:</a:t>
            </a:r>
          </a:p>
          <a:p>
            <a:endParaRPr lang="en-GB" dirty="0">
              <a:solidFill>
                <a:schemeClr val="tx1"/>
              </a:solidFill>
              <a:cs typeface="Traditional Arabic" pitchFamily="2" charset="-78"/>
            </a:endParaRPr>
          </a:p>
          <a:p>
            <a:r>
              <a:rPr lang="en-GB" i="1" dirty="0">
                <a:solidFill>
                  <a:schemeClr val="tx1"/>
                </a:solidFill>
                <a:cs typeface="Traditional Arabic" pitchFamily="2" charset="-78"/>
              </a:rPr>
              <a:t>t=&lt; {</a:t>
            </a:r>
            <a:r>
              <a:rPr lang="en-GB" i="1" dirty="0" err="1">
                <a:solidFill>
                  <a:schemeClr val="tx1"/>
                </a:solidFill>
                <a:cs typeface="Traditional Arabic" pitchFamily="2" charset="-78"/>
              </a:rPr>
              <a:t>Name,Dick</a:t>
            </a:r>
            <a:r>
              <a:rPr lang="en-GB" i="1" dirty="0">
                <a:solidFill>
                  <a:schemeClr val="tx1"/>
                </a:solidFill>
                <a:cs typeface="Traditional Arabic" pitchFamily="2" charset="-78"/>
              </a:rPr>
              <a:t> Davidson},{Ssn,422-11-2320}, {</a:t>
            </a:r>
            <a:r>
              <a:rPr lang="en-GB" i="1" dirty="0" err="1">
                <a:solidFill>
                  <a:schemeClr val="tx1"/>
                </a:solidFill>
                <a:cs typeface="Traditional Arabic" pitchFamily="2" charset="-78"/>
              </a:rPr>
              <a:t>Home_phone,Null</a:t>
            </a:r>
            <a:r>
              <a:rPr lang="en-GB" i="1" dirty="0">
                <a:solidFill>
                  <a:schemeClr val="tx1"/>
                </a:solidFill>
                <a:cs typeface="Traditional Arabic" pitchFamily="2" charset="-78"/>
              </a:rPr>
              <a:t>}, {Address,3452 </a:t>
            </a:r>
            <a:r>
              <a:rPr lang="en-GB" i="1" dirty="0" err="1">
                <a:solidFill>
                  <a:schemeClr val="tx1"/>
                </a:solidFill>
                <a:cs typeface="Traditional Arabic" pitchFamily="2" charset="-78"/>
              </a:rPr>
              <a:t>Eign</a:t>
            </a:r>
            <a:r>
              <a:rPr lang="en-GB" i="1" dirty="0">
                <a:solidFill>
                  <a:schemeClr val="tx1"/>
                </a:solidFill>
                <a:cs typeface="Traditional Arabic" pitchFamily="2" charset="-78"/>
              </a:rPr>
              <a:t> Road}, {Office_Phone,749-1253}, {Age,25}, {</a:t>
            </a:r>
            <a:r>
              <a:rPr lang="en-GB" i="1" dirty="0" err="1">
                <a:solidFill>
                  <a:schemeClr val="tx1"/>
                </a:solidFill>
                <a:cs typeface="Traditional Arabic" pitchFamily="2" charset="-78"/>
              </a:rPr>
              <a:t>Gpa</a:t>
            </a:r>
            <a:r>
              <a:rPr lang="en-GB" i="1" dirty="0">
                <a:solidFill>
                  <a:schemeClr val="tx1"/>
                </a:solidFill>
                <a:cs typeface="Traditional Arabic" pitchFamily="2" charset="-78"/>
              </a:rPr>
              <a:t>, 3.53}&gt;</a:t>
            </a:r>
          </a:p>
          <a:p>
            <a:pPr>
              <a:buFontTx/>
              <a:buChar char="•"/>
            </a:pPr>
            <a:endParaRPr lang="en-GB" i="1" dirty="0">
              <a:solidFill>
                <a:schemeClr val="tx1"/>
              </a:solidFill>
              <a:cs typeface="Traditional Arabic" pitchFamily="2" charset="-78"/>
            </a:endParaRPr>
          </a:p>
          <a:p>
            <a:r>
              <a:rPr lang="en-GB" i="1" dirty="0">
                <a:solidFill>
                  <a:schemeClr val="tx1"/>
                </a:solidFill>
                <a:cs typeface="Traditional Arabic" pitchFamily="2" charset="-78"/>
              </a:rPr>
              <a:t>t= &lt;{Address,3452 </a:t>
            </a:r>
            <a:r>
              <a:rPr lang="en-GB" i="1" dirty="0" err="1">
                <a:solidFill>
                  <a:schemeClr val="tx1"/>
                </a:solidFill>
                <a:cs typeface="Traditional Arabic" pitchFamily="2" charset="-78"/>
              </a:rPr>
              <a:t>Eign</a:t>
            </a:r>
            <a:r>
              <a:rPr lang="en-GB" i="1" dirty="0">
                <a:solidFill>
                  <a:schemeClr val="tx1"/>
                </a:solidFill>
                <a:cs typeface="Traditional Arabic" pitchFamily="2" charset="-78"/>
              </a:rPr>
              <a:t> Road}, {</a:t>
            </a:r>
            <a:r>
              <a:rPr lang="en-GB" i="1" dirty="0" err="1">
                <a:solidFill>
                  <a:schemeClr val="tx1"/>
                </a:solidFill>
                <a:cs typeface="Traditional Arabic" pitchFamily="2" charset="-78"/>
              </a:rPr>
              <a:t>Name,Dick</a:t>
            </a:r>
            <a:r>
              <a:rPr lang="en-GB" i="1" dirty="0">
                <a:solidFill>
                  <a:schemeClr val="tx1"/>
                </a:solidFill>
                <a:cs typeface="Traditional Arabic" pitchFamily="2" charset="-78"/>
              </a:rPr>
              <a:t> Davidson},{Ssn,422-11-2320},{Age,25}, {Office_Phone,749-1253}, {</a:t>
            </a:r>
            <a:r>
              <a:rPr lang="en-GB" i="1" dirty="0" err="1">
                <a:solidFill>
                  <a:schemeClr val="tx1"/>
                </a:solidFill>
                <a:cs typeface="Traditional Arabic" pitchFamily="2" charset="-78"/>
              </a:rPr>
              <a:t>Gpa</a:t>
            </a:r>
            <a:r>
              <a:rPr lang="en-GB" i="1" dirty="0">
                <a:solidFill>
                  <a:schemeClr val="tx1"/>
                </a:solidFill>
                <a:cs typeface="Traditional Arabic" pitchFamily="2" charset="-78"/>
              </a:rPr>
              <a:t>, 3.53},{</a:t>
            </a:r>
            <a:r>
              <a:rPr lang="en-GB" i="1" dirty="0" err="1">
                <a:solidFill>
                  <a:schemeClr val="tx1"/>
                </a:solidFill>
                <a:cs typeface="Traditional Arabic" pitchFamily="2" charset="-78"/>
              </a:rPr>
              <a:t>Home_phone,Null</a:t>
            </a:r>
            <a:r>
              <a:rPr lang="en-GB" i="1" dirty="0">
                <a:solidFill>
                  <a:schemeClr val="tx1"/>
                </a:solidFill>
                <a:cs typeface="Traditional Arabic" pitchFamily="2" charset="-78"/>
              </a:rPr>
              <a:t>}&gt;</a:t>
            </a:r>
            <a:endParaRPr lang="en-US" i="1" dirty="0">
              <a:solidFill>
                <a:schemeClr val="tx1"/>
              </a:solidFill>
              <a:cs typeface="Traditional Arabic" pitchFamily="2" charset="-78"/>
            </a:endParaRPr>
          </a:p>
          <a:p>
            <a:pPr>
              <a:buFontTx/>
              <a:buChar char="•"/>
            </a:pPr>
            <a:endParaRPr lang="en-US" sz="1400" i="1" dirty="0">
              <a:solidFill>
                <a:schemeClr val="tx1"/>
              </a:solidFill>
              <a:cs typeface="Traditional Arabic" pitchFamily="2" charset="-78"/>
            </a:endParaRPr>
          </a:p>
          <a:p>
            <a:endParaRPr lang="en-US" i="1" dirty="0">
              <a:solidFill>
                <a:schemeClr val="tx1"/>
              </a:solidFill>
              <a:cs typeface="Traditional Arabic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81000" y="381000"/>
            <a:ext cx="87630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4000"/>
              </a:lnSpc>
            </a:pPr>
            <a:r>
              <a:rPr lang="en-US" sz="3200" b="1" dirty="0">
                <a:solidFill>
                  <a:srgbClr val="A50021"/>
                </a:solidFill>
              </a:rPr>
              <a:t>Characteristics of </a:t>
            </a:r>
            <a:r>
              <a:rPr lang="en-US" sz="3200" b="1" dirty="0" smtClean="0">
                <a:solidFill>
                  <a:srgbClr val="A50021"/>
                </a:solidFill>
              </a:rPr>
              <a:t>Relations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rgbClr val="A50021"/>
                </a:solidFill>
              </a:rPr>
              <a:t>Values </a:t>
            </a:r>
            <a:r>
              <a:rPr lang="en-US" b="1" dirty="0">
                <a:solidFill>
                  <a:srgbClr val="A50021"/>
                </a:solidFill>
              </a:rPr>
              <a:t>and nulls in the </a:t>
            </a:r>
            <a:r>
              <a:rPr lang="en-US" b="1" dirty="0" err="1" smtClean="0">
                <a:solidFill>
                  <a:srgbClr val="A50021"/>
                </a:solidFill>
              </a:rPr>
              <a:t>tuples</a:t>
            </a:r>
            <a:endParaRPr lang="en-US" b="1" dirty="0">
              <a:solidFill>
                <a:srgbClr val="A50021"/>
              </a:solidFill>
            </a:endParaRPr>
          </a:p>
          <a:p>
            <a:pPr>
              <a:lnSpc>
                <a:spcPct val="104000"/>
              </a:lnSpc>
              <a:buFontTx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 Each 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value in a </a:t>
            </a:r>
            <a:r>
              <a:rPr lang="en-US" dirty="0" err="1">
                <a:solidFill>
                  <a:schemeClr val="tx1"/>
                </a:solidFill>
                <a:cs typeface="Traditional Arabic" pitchFamily="2" charset="-78"/>
              </a:rPr>
              <a:t>tuple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is considered to be atomic (i.e. it is not divisible into components). Hence the composite or multi-valued </a:t>
            </a:r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attributes are 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not allowed.  This model is called Flat Relational Model.  This assumption is called the first Normal Form. </a:t>
            </a:r>
            <a:endParaRPr lang="en-US" dirty="0" smtClean="0">
              <a:solidFill>
                <a:schemeClr val="tx1"/>
              </a:solidFill>
              <a:cs typeface="Traditional Arabic" pitchFamily="2" charset="-78"/>
            </a:endParaRPr>
          </a:p>
          <a:p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M</a:t>
            </a:r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ulti-valued 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attributes are represented by separate relations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cs typeface="Traditional Arabic" pitchFamily="2" charset="-78"/>
              </a:rPr>
              <a:t>Composite </a:t>
            </a:r>
            <a:r>
              <a:rPr lang="en-GB" dirty="0">
                <a:solidFill>
                  <a:schemeClr val="tx1"/>
                </a:solidFill>
                <a:cs typeface="Traditional Arabic" pitchFamily="2" charset="-78"/>
              </a:rPr>
              <a:t>attributes are represented only by their simple component attributes in the basic relational model</a:t>
            </a:r>
            <a:r>
              <a:rPr lang="en-GB" dirty="0" smtClean="0">
                <a:solidFill>
                  <a:schemeClr val="tx1"/>
                </a:solidFill>
                <a:cs typeface="Traditional Arabic" pitchFamily="2" charset="-78"/>
              </a:rPr>
              <a:t>.</a:t>
            </a:r>
          </a:p>
          <a:p>
            <a:pPr lvl="1"/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  <a:p>
            <a:pPr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 Null 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values are used to represent values of attributes that are unknown, unavailable, or not applicable to a tuple. A special value NULL is used for these cases.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381000" y="381000"/>
            <a:ext cx="8763000" cy="4711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4000"/>
              </a:lnSpc>
            </a:pPr>
            <a:r>
              <a:rPr lang="en-US" sz="3200" b="1" dirty="0">
                <a:solidFill>
                  <a:srgbClr val="A50021"/>
                </a:solidFill>
              </a:rPr>
              <a:t>Relational Model Constraints</a:t>
            </a:r>
            <a:endParaRPr lang="en-US" sz="3200" b="1" dirty="0">
              <a:solidFill>
                <a:schemeClr val="tx1"/>
              </a:solidFill>
            </a:endParaRPr>
          </a:p>
          <a:p>
            <a:pPr>
              <a:lnSpc>
                <a:spcPct val="104000"/>
              </a:lnSpc>
              <a:buFontTx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04000"/>
              </a:lnSpc>
              <a:buFontTx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4000"/>
              </a:lnSpc>
              <a:buFontTx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04000"/>
              </a:lnSpc>
              <a:buFontTx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lvl="1">
              <a:buFontTx/>
              <a:buChar char="•"/>
            </a:pPr>
            <a:r>
              <a:rPr lang="en-US" b="1" dirty="0" smtClean="0">
                <a:solidFill>
                  <a:schemeClr val="tx1"/>
                </a:solidFill>
                <a:cs typeface="Traditional Arabic" pitchFamily="2" charset="-78"/>
              </a:rPr>
              <a:t> Inherent </a:t>
            </a:r>
            <a:r>
              <a:rPr lang="en-US" b="1" dirty="0">
                <a:solidFill>
                  <a:schemeClr val="tx1"/>
                </a:solidFill>
                <a:cs typeface="Traditional Arabic" pitchFamily="2" charset="-78"/>
              </a:rPr>
              <a:t>model-based constraints: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constraints that are inherent</a:t>
            </a:r>
          </a:p>
          <a:p>
            <a:pPr lvl="1"/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  in the data </a:t>
            </a:r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model.</a:t>
            </a:r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  <a:p>
            <a:pPr lvl="1"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</a:t>
            </a:r>
            <a:r>
              <a:rPr lang="en-US" b="1" dirty="0">
                <a:solidFill>
                  <a:schemeClr val="tx1"/>
                </a:solidFill>
                <a:cs typeface="Traditional Arabic" pitchFamily="2" charset="-78"/>
              </a:rPr>
              <a:t>Schema-based constraints: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constraints that can be directly</a:t>
            </a:r>
          </a:p>
          <a:p>
            <a:pPr lvl="1"/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  expressed in the schemas of the data model, typically by </a:t>
            </a:r>
          </a:p>
          <a:p>
            <a:pPr lvl="1"/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  specifying them in the DDL.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</a:t>
            </a:r>
            <a:r>
              <a:rPr lang="en-US" b="1" dirty="0">
                <a:solidFill>
                  <a:schemeClr val="tx1"/>
                </a:solidFill>
                <a:cs typeface="Traditional Arabic" pitchFamily="2" charset="-78"/>
              </a:rPr>
              <a:t>Application-based constraints: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constraints that cannot be</a:t>
            </a:r>
          </a:p>
          <a:p>
            <a:pPr lvl="1"/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  directly expressed in the schemas of the data model, and hence</a:t>
            </a:r>
          </a:p>
          <a:p>
            <a:pPr lvl="1"/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  must be expressed and enforced by the application programs.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81000" y="381000"/>
            <a:ext cx="87630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A50021"/>
                </a:solidFill>
              </a:rPr>
              <a:t>Inherent </a:t>
            </a:r>
            <a:r>
              <a:rPr lang="en-US" sz="3200" b="1" dirty="0" smtClean="0">
                <a:solidFill>
                  <a:srgbClr val="A50021"/>
                </a:solidFill>
              </a:rPr>
              <a:t>Model-based (implicit) </a:t>
            </a:r>
            <a:r>
              <a:rPr lang="en-US" sz="3200" b="1" dirty="0">
                <a:solidFill>
                  <a:srgbClr val="A50021"/>
                </a:solidFill>
              </a:rPr>
              <a:t>C</a:t>
            </a:r>
            <a:r>
              <a:rPr lang="en-US" sz="3200" b="1" dirty="0" smtClean="0">
                <a:solidFill>
                  <a:srgbClr val="A50021"/>
                </a:solidFill>
              </a:rPr>
              <a:t>onstraints</a:t>
            </a:r>
            <a:endParaRPr lang="en-US" sz="3200" b="1" dirty="0">
              <a:solidFill>
                <a:srgbClr val="A50021"/>
              </a:solidFill>
            </a:endParaRPr>
          </a:p>
          <a:p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  <a:p>
            <a:pPr lvl="1"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Ordering of tuples in a relation is not </a:t>
            </a:r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important.</a:t>
            </a:r>
          </a:p>
          <a:p>
            <a:pPr lvl="1"/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  <a:p>
            <a:pPr lvl="1"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Ordering of values within a tuple is </a:t>
            </a:r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important.</a:t>
            </a:r>
          </a:p>
          <a:p>
            <a:pPr lvl="1"/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  <a:p>
            <a:pPr lvl="1"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A</a:t>
            </a:r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 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relation cannot have duplicate </a:t>
            </a:r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tuples.</a:t>
            </a:r>
          </a:p>
          <a:p>
            <a:pPr lvl="1"/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  <a:p>
            <a:pPr lvl="1"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Interpretation (Meaning) of a Relation. Every relation represents facts about entities or relationships.</a:t>
            </a:r>
          </a:p>
          <a:p>
            <a:pPr lvl="1">
              <a:buFontTx/>
              <a:buChar char="•"/>
            </a:pPr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381000" y="381000"/>
            <a:ext cx="8763000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A50021"/>
                </a:solidFill>
              </a:rPr>
              <a:t>Schema-Based </a:t>
            </a:r>
            <a:r>
              <a:rPr lang="en-US" sz="3200" b="1" dirty="0" smtClean="0">
                <a:solidFill>
                  <a:srgbClr val="A50021"/>
                </a:solidFill>
              </a:rPr>
              <a:t>(Explicit) Constraints</a:t>
            </a:r>
            <a:endParaRPr lang="en-US" sz="3200" b="1" dirty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Include: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Domain constraints.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Key constraints.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Constraints on nulls.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Entity integrity constraints.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Referential integrity constraints.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381000" y="381000"/>
            <a:ext cx="8763000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A50021"/>
                </a:solidFill>
              </a:rPr>
              <a:t>Domain Constraints</a:t>
            </a:r>
            <a:endParaRPr lang="en-US" sz="3200" b="1" dirty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It specifies that within each tuple, the value of each attribute must</a:t>
            </a:r>
          </a:p>
          <a:p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  be an atomic value from the domain.</a:t>
            </a:r>
          </a:p>
          <a:p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The data types associated with </a:t>
            </a:r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domains: 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integers, real</a:t>
            </a:r>
          </a:p>
          <a:p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  numbers, characters, </a:t>
            </a:r>
            <a:r>
              <a:rPr lang="en-US" dirty="0" err="1">
                <a:solidFill>
                  <a:schemeClr val="tx1"/>
                </a:solidFill>
                <a:cs typeface="Traditional Arabic" pitchFamily="2" charset="-78"/>
              </a:rPr>
              <a:t>booleans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, strings, ...etc.</a:t>
            </a:r>
          </a:p>
          <a:p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  <a:p>
            <a:pPr>
              <a:buFontTx/>
              <a:buChar char="•"/>
            </a:pPr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381000" y="381000"/>
            <a:ext cx="8763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A50021"/>
                </a:solidFill>
              </a:rPr>
              <a:t>Key Constraints </a:t>
            </a:r>
            <a:endParaRPr lang="en-US" sz="3200" b="1" dirty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en-US" b="1" dirty="0">
                <a:solidFill>
                  <a:schemeClr val="tx1"/>
                </a:solidFill>
                <a:cs typeface="Traditional Arabic" pitchFamily="2" charset="-78"/>
              </a:rPr>
              <a:t> Super key: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a set of attributes SK of R such that no two tuples in</a:t>
            </a:r>
          </a:p>
          <a:p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  any valid relation instance will have the same value for SK.</a:t>
            </a:r>
          </a:p>
          <a:p>
            <a:endParaRPr lang="en-US" sz="1400" dirty="0">
              <a:solidFill>
                <a:schemeClr val="tx1"/>
              </a:solidFill>
              <a:cs typeface="Traditional Arabic" pitchFamily="2" charset="-78"/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</a:t>
            </a:r>
            <a:r>
              <a:rPr lang="en-US" b="1" dirty="0">
                <a:solidFill>
                  <a:schemeClr val="tx1"/>
                </a:solidFill>
                <a:cs typeface="Traditional Arabic" pitchFamily="2" charset="-78"/>
              </a:rPr>
              <a:t>Key: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a “minimal” </a:t>
            </a:r>
            <a:r>
              <a:rPr lang="en-US" dirty="0" err="1">
                <a:solidFill>
                  <a:schemeClr val="tx1"/>
                </a:solidFill>
                <a:cs typeface="Traditional Arabic" pitchFamily="2" charset="-78"/>
              </a:rPr>
              <a:t>superkey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; that is, a </a:t>
            </a:r>
            <a:r>
              <a:rPr lang="en-US" dirty="0" err="1">
                <a:solidFill>
                  <a:schemeClr val="tx1"/>
                </a:solidFill>
                <a:cs typeface="Traditional Arabic" pitchFamily="2" charset="-78"/>
              </a:rPr>
              <a:t>superkey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from which we can</a:t>
            </a:r>
          </a:p>
          <a:p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 not remove any attribute(s) and still have the uniqueness constraint </a:t>
            </a:r>
          </a:p>
          <a:p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 hold.</a:t>
            </a:r>
          </a:p>
          <a:p>
            <a:endParaRPr lang="en-US" sz="1400" dirty="0">
              <a:solidFill>
                <a:schemeClr val="tx1"/>
              </a:solidFill>
              <a:cs typeface="Traditional Arabic" pitchFamily="2" charset="-78"/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E.g. CAR (</a:t>
            </a:r>
            <a:r>
              <a:rPr lang="en-US" u="sng" dirty="0">
                <a:solidFill>
                  <a:schemeClr val="tx1"/>
                </a:solidFill>
                <a:cs typeface="Traditional Arabic" pitchFamily="2" charset="-78"/>
              </a:rPr>
              <a:t>State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, </a:t>
            </a:r>
            <a:r>
              <a:rPr lang="en-US" u="sng" dirty="0" err="1">
                <a:solidFill>
                  <a:schemeClr val="tx1"/>
                </a:solidFill>
                <a:cs typeface="Traditional Arabic" pitchFamily="2" charset="-78"/>
              </a:rPr>
              <a:t>Reg</a:t>
            </a:r>
            <a:r>
              <a:rPr lang="en-US" u="sng" dirty="0">
                <a:solidFill>
                  <a:schemeClr val="tx1"/>
                </a:solidFill>
                <a:cs typeface="Traditional Arabic" pitchFamily="2" charset="-78"/>
              </a:rPr>
              <a:t>#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, </a:t>
            </a:r>
            <a:r>
              <a:rPr lang="en-US" dirty="0" err="1">
                <a:solidFill>
                  <a:schemeClr val="tx1"/>
                </a:solidFill>
                <a:cs typeface="Traditional Arabic" pitchFamily="2" charset="-78"/>
              </a:rPr>
              <a:t>SerialNo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, Make, Model, Year)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Has two keys:</a:t>
            </a:r>
          </a:p>
          <a:p>
            <a:pPr lvl="2"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Key 1 = {State, </a:t>
            </a:r>
            <a:r>
              <a:rPr lang="en-US" dirty="0" err="1" smtClean="0">
                <a:solidFill>
                  <a:schemeClr val="tx1"/>
                </a:solidFill>
                <a:cs typeface="Traditional Arabic" pitchFamily="2" charset="-78"/>
              </a:rPr>
              <a:t>Reg</a:t>
            </a:r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#}.</a:t>
            </a:r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  <a:p>
            <a:pPr lvl="2"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Key 2 = {</a:t>
            </a:r>
            <a:r>
              <a:rPr lang="en-US" dirty="0" err="1">
                <a:solidFill>
                  <a:schemeClr val="tx1"/>
                </a:solidFill>
                <a:cs typeface="Traditional Arabic" pitchFamily="2" charset="-78"/>
              </a:rPr>
              <a:t>SerialNo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}.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{</a:t>
            </a:r>
            <a:r>
              <a:rPr lang="en-US" dirty="0" err="1">
                <a:solidFill>
                  <a:schemeClr val="tx1"/>
                </a:solidFill>
                <a:cs typeface="Traditional Arabic" pitchFamily="2" charset="-78"/>
              </a:rPr>
              <a:t>SerialNo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, Make} is a </a:t>
            </a:r>
            <a:r>
              <a:rPr lang="en-US" dirty="0" err="1">
                <a:solidFill>
                  <a:schemeClr val="tx1"/>
                </a:solidFill>
                <a:cs typeface="Traditional Arabic" pitchFamily="2" charset="-78"/>
              </a:rPr>
              <a:t>superkey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but not a key.</a:t>
            </a:r>
          </a:p>
          <a:p>
            <a:pPr lvl="1">
              <a:buFontTx/>
              <a:buChar char="•"/>
            </a:pPr>
            <a:endParaRPr lang="en-US" sz="1400" dirty="0">
              <a:solidFill>
                <a:schemeClr val="tx1"/>
              </a:solidFill>
              <a:cs typeface="Traditional Arabic" pitchFamily="2" charset="-78"/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If a relation has several </a:t>
            </a:r>
            <a:r>
              <a:rPr lang="en-US" b="1" dirty="0">
                <a:solidFill>
                  <a:schemeClr val="tx1"/>
                </a:solidFill>
                <a:cs typeface="Traditional Arabic" pitchFamily="2" charset="-78"/>
              </a:rPr>
              <a:t>candidate keys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, one is chosen arbitrary to</a:t>
            </a:r>
          </a:p>
          <a:p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  be the </a:t>
            </a:r>
            <a:r>
              <a:rPr lang="en-US" b="1" dirty="0">
                <a:solidFill>
                  <a:schemeClr val="tx1"/>
                </a:solidFill>
                <a:cs typeface="Traditional Arabic" pitchFamily="2" charset="-78"/>
              </a:rPr>
              <a:t>primary key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.</a:t>
            </a:r>
          </a:p>
        </p:txBody>
      </p:sp>
      <p:grpSp>
        <p:nvGrpSpPr>
          <p:cNvPr id="107526" name="Group 6"/>
          <p:cNvGrpSpPr>
            <a:grpSpLocks/>
          </p:cNvGrpSpPr>
          <p:nvPr/>
        </p:nvGrpSpPr>
        <p:grpSpPr bwMode="auto">
          <a:xfrm>
            <a:off x="4724400" y="4227513"/>
            <a:ext cx="2649538" cy="685800"/>
            <a:chOff x="2976" y="2663"/>
            <a:chExt cx="1669" cy="432"/>
          </a:xfrm>
        </p:grpSpPr>
        <p:sp>
          <p:nvSpPr>
            <p:cNvPr id="107527" name="AutoShape 7"/>
            <p:cNvSpPr>
              <a:spLocks/>
            </p:cNvSpPr>
            <p:nvPr/>
          </p:nvSpPr>
          <p:spPr bwMode="auto">
            <a:xfrm>
              <a:off x="2976" y="2663"/>
              <a:ext cx="48" cy="432"/>
            </a:xfrm>
            <a:prstGeom prst="rightBracket">
              <a:avLst>
                <a:gd name="adj" fmla="val 75000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528" name="Line 8"/>
            <p:cNvSpPr>
              <a:spLocks noChangeShapeType="1"/>
            </p:cNvSpPr>
            <p:nvPr/>
          </p:nvSpPr>
          <p:spPr bwMode="auto">
            <a:xfrm>
              <a:off x="3024" y="2854"/>
              <a:ext cx="19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529" name="Text Box 9"/>
            <p:cNvSpPr txBox="1">
              <a:spLocks noChangeArrowheads="1"/>
            </p:cNvSpPr>
            <p:nvPr/>
          </p:nvSpPr>
          <p:spPr bwMode="auto">
            <a:xfrm>
              <a:off x="3254" y="2714"/>
              <a:ext cx="13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Also superkeys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381000" y="381000"/>
            <a:ext cx="87630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A50021"/>
                </a:solidFill>
              </a:rPr>
              <a:t>Key Constraints </a:t>
            </a:r>
            <a:endParaRPr lang="en-US" sz="3200" b="1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endParaRPr lang="en-US" sz="180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It specifies that no two tuples can have the same value for their</a:t>
            </a:r>
          </a:p>
          <a:p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  primary keys.</a:t>
            </a:r>
          </a:p>
          <a:p>
            <a:pPr>
              <a:buFontTx/>
              <a:buChar char="•"/>
            </a:pPr>
            <a:endParaRPr lang="en-US">
              <a:solidFill>
                <a:schemeClr val="tx1"/>
              </a:solidFill>
              <a:cs typeface="Traditional Arabic" pitchFamily="2" charset="-78"/>
            </a:endParaRPr>
          </a:p>
        </p:txBody>
      </p:sp>
      <p:pic>
        <p:nvPicPr>
          <p:cNvPr id="8" name="Picture 9" descr="fig05_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59050"/>
            <a:ext cx="8413750" cy="2286000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81000" y="381000"/>
            <a:ext cx="8763000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A50021"/>
                </a:solidFill>
              </a:rPr>
              <a:t>Constraints on Null values</a:t>
            </a:r>
            <a:endParaRPr lang="en-US" sz="3200" b="1" dirty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Specifies whether null values are or are not permitted</a:t>
            </a:r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. Ex: if every STUDENT </a:t>
            </a:r>
            <a:r>
              <a:rPr lang="en-US" dirty="0" err="1" smtClean="0">
                <a:solidFill>
                  <a:schemeClr val="tx1"/>
                </a:solidFill>
                <a:cs typeface="Traditional Arabic" pitchFamily="2" charset="-78"/>
              </a:rPr>
              <a:t>tuple</a:t>
            </a:r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 must have a valid, non-NULL value for the Name attribute, then the Name of STUDENT is constrained to be NOT NULL.</a:t>
            </a:r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81000" y="381000"/>
            <a:ext cx="8382000" cy="380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4000"/>
              </a:lnSpc>
            </a:pPr>
            <a:r>
              <a:rPr lang="en-US" sz="3200" b="1">
                <a:solidFill>
                  <a:srgbClr val="A50021"/>
                </a:solidFill>
              </a:rPr>
              <a:t>Outline</a:t>
            </a:r>
            <a:endParaRPr lang="en-US" sz="3200" b="1">
              <a:solidFill>
                <a:schemeClr val="tx1"/>
              </a:solidFill>
            </a:endParaRPr>
          </a:p>
          <a:p>
            <a:pPr>
              <a:lnSpc>
                <a:spcPct val="104000"/>
              </a:lnSpc>
              <a:buFontTx/>
              <a:buChar char="•"/>
            </a:pPr>
            <a:endParaRPr lang="en-US" sz="180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</a:t>
            </a:r>
            <a:r>
              <a:rPr lang="en-US">
                <a:solidFill>
                  <a:schemeClr val="tx1"/>
                </a:solidFill>
              </a:rPr>
              <a:t>Introduction</a:t>
            </a: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 Informal Definition</a:t>
            </a: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 Formal Definition</a:t>
            </a: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 Attributes, Domains, &amp; Relations</a:t>
            </a: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 Characteristics of Relations</a:t>
            </a: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 Relational Model Constraints</a:t>
            </a: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 Relational Databases and Relational Database Schemas</a:t>
            </a: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 Update Operations &amp; Dealing With Violations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81000" y="381000"/>
            <a:ext cx="8763000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A50021"/>
                </a:solidFill>
              </a:rPr>
              <a:t>Entity Integrity Constraints</a:t>
            </a:r>
            <a:endParaRPr lang="en-US" sz="3200" b="1" dirty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The primary key attributes PK of each relation schema R in S cannot have null values in any </a:t>
            </a:r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tuple. This 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is because primary key values are used to identify the individual tuples.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t[PK] 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  <a:sym typeface="Symbol" pitchFamily="18" charset="2"/>
              </a:rPr>
              <a:t>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null for any tuple t in r(R)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If PK has several attributes, null is not allowed in any of these </a:t>
            </a:r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attributes</a:t>
            </a:r>
          </a:p>
          <a:p>
            <a:pPr lvl="2"/>
            <a:endParaRPr lang="en-US" dirty="0" smtClean="0">
              <a:solidFill>
                <a:schemeClr val="tx1"/>
              </a:solidFill>
              <a:cs typeface="Traditional Arabic" pitchFamily="2" charset="-7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Other 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attributes of R may be constrained  to disallow null values, even though they are not members of the primary key.</a:t>
            </a:r>
          </a:p>
          <a:p>
            <a:pPr>
              <a:buFontTx/>
              <a:buChar char="•"/>
            </a:pPr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381000" y="381000"/>
            <a:ext cx="87630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A50021"/>
                </a:solidFill>
              </a:rPr>
              <a:t>Referential Integrity Constraints</a:t>
            </a:r>
            <a:endParaRPr lang="en-US" sz="3200" b="1" dirty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1371600"/>
            <a:ext cx="769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A constraint involving two relations</a:t>
            </a:r>
          </a:p>
          <a:p>
            <a:pPr lvl="1"/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The previous constraints involve a single  relation</a:t>
            </a:r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.</a:t>
            </a:r>
          </a:p>
          <a:p>
            <a:pPr lvl="1"/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Used to specify a relationship among tuples in two relations: </a:t>
            </a:r>
          </a:p>
          <a:p>
            <a:pPr lvl="1"/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The referencing relation and the referenced relation.</a:t>
            </a:r>
          </a:p>
        </p:txBody>
      </p:sp>
    </p:spTree>
    <p:extLst>
      <p:ext uri="{BB962C8B-B14F-4D97-AF65-F5344CB8AC3E}">
        <p14:creationId xmlns:p14="http://schemas.microsoft.com/office/powerpoint/2010/main" val="295757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381000" y="381000"/>
            <a:ext cx="8763000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A50021"/>
                </a:solidFill>
              </a:rPr>
              <a:t>Referential Integrity Constraints</a:t>
            </a:r>
            <a:endParaRPr lang="en-US" sz="3200" b="1" dirty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It </a:t>
            </a:r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is 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used to maintain </a:t>
            </a:r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the consistency 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among tuples in the two relations (the </a:t>
            </a:r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referencing relation 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and the referenced relation).</a:t>
            </a:r>
          </a:p>
          <a:p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Tuples in the referencing relation have attributes FK </a:t>
            </a:r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(</a:t>
            </a:r>
            <a:r>
              <a:rPr lang="en-US" b="1" dirty="0" smtClean="0">
                <a:solidFill>
                  <a:schemeClr val="tx1"/>
                </a:solidFill>
                <a:cs typeface="Traditional Arabic" pitchFamily="2" charset="-78"/>
              </a:rPr>
              <a:t>foreign</a:t>
            </a:r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  <a:p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  </a:t>
            </a:r>
            <a:r>
              <a:rPr lang="en-US" b="1" dirty="0" smtClean="0">
                <a:solidFill>
                  <a:schemeClr val="tx1"/>
                </a:solidFill>
                <a:cs typeface="Traditional Arabic" pitchFamily="2" charset="-78"/>
              </a:rPr>
              <a:t>key</a:t>
            </a:r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) 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that reference the primary key attribute PK of the</a:t>
            </a:r>
          </a:p>
          <a:p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  referenced relation.</a:t>
            </a:r>
          </a:p>
          <a:p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The value in the foreign key of the referencing relation can be</a:t>
            </a:r>
          </a:p>
          <a:p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  either: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A value of an existing primary key value of the corresponding</a:t>
            </a:r>
          </a:p>
          <a:p>
            <a:pPr lvl="1"/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  primary key in the referenced relation. Or,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A null.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1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1028"/>
          <p:cNvSpPr txBox="1">
            <a:spLocks noChangeArrowheads="1"/>
          </p:cNvSpPr>
          <p:nvPr/>
        </p:nvSpPr>
        <p:spPr bwMode="auto">
          <a:xfrm>
            <a:off x="381000" y="591324"/>
            <a:ext cx="87630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A50021"/>
                </a:solidFill>
              </a:rPr>
              <a:t>Referential Integrity </a:t>
            </a:r>
            <a:r>
              <a:rPr lang="en-US" sz="3200" b="1" dirty="0" smtClean="0">
                <a:solidFill>
                  <a:srgbClr val="A50021"/>
                </a:solidFill>
              </a:rPr>
              <a:t>Constraints (Example)</a:t>
            </a:r>
          </a:p>
          <a:p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CUSTOMER</a:t>
            </a:r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  <a:p>
            <a:endParaRPr lang="en-US" dirty="0" smtClean="0">
              <a:solidFill>
                <a:schemeClr val="tx1"/>
              </a:solidFill>
              <a:cs typeface="Traditional Arabic" pitchFamily="2" charset="-78"/>
            </a:endParaRPr>
          </a:p>
          <a:p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ORDER</a:t>
            </a:r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</p:txBody>
      </p:sp>
      <p:sp>
        <p:nvSpPr>
          <p:cNvPr id="105478" name="Rectangle 1030"/>
          <p:cNvSpPr>
            <a:spLocks noChangeArrowheads="1"/>
          </p:cNvSpPr>
          <p:nvPr/>
        </p:nvSpPr>
        <p:spPr bwMode="auto">
          <a:xfrm>
            <a:off x="457200" y="1524000"/>
            <a:ext cx="175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1"/>
            <a:r>
              <a:rPr lang="en-US" sz="1800" u="sng">
                <a:solidFill>
                  <a:schemeClr val="tx1"/>
                </a:solidFill>
              </a:rPr>
              <a:t>CustomerID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05479" name="Rectangle 1031"/>
          <p:cNvSpPr>
            <a:spLocks noChangeArrowheads="1"/>
          </p:cNvSpPr>
          <p:nvPr/>
        </p:nvSpPr>
        <p:spPr bwMode="auto">
          <a:xfrm>
            <a:off x="2209800" y="1524000"/>
            <a:ext cx="175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1"/>
            <a:r>
              <a:rPr lang="en-US" sz="1800" dirty="0" err="1">
                <a:solidFill>
                  <a:schemeClr val="tx1"/>
                </a:solidFill>
              </a:rPr>
              <a:t>CustomerName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5480" name="Rectangle 1032"/>
          <p:cNvSpPr>
            <a:spLocks noChangeArrowheads="1"/>
          </p:cNvSpPr>
          <p:nvPr/>
        </p:nvSpPr>
        <p:spPr bwMode="auto">
          <a:xfrm>
            <a:off x="457200" y="2395538"/>
            <a:ext cx="175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1"/>
            <a:r>
              <a:rPr lang="en-US" sz="1800" u="sng" dirty="0" err="1">
                <a:solidFill>
                  <a:schemeClr val="tx1"/>
                </a:solidFill>
              </a:rPr>
              <a:t>OrderID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5481" name="Rectangle 1033"/>
          <p:cNvSpPr>
            <a:spLocks noChangeArrowheads="1"/>
          </p:cNvSpPr>
          <p:nvPr/>
        </p:nvSpPr>
        <p:spPr bwMode="auto">
          <a:xfrm>
            <a:off x="2209800" y="2395538"/>
            <a:ext cx="175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1"/>
            <a:r>
              <a:rPr lang="en-US" sz="1800" dirty="0" err="1">
                <a:solidFill>
                  <a:schemeClr val="tx1"/>
                </a:solidFill>
              </a:rPr>
              <a:t>OrderDate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05482" name="AutoShape 1034"/>
          <p:cNvCxnSpPr>
            <a:cxnSpLocks noChangeShapeType="1"/>
            <a:stCxn id="105483" idx="0"/>
            <a:endCxn id="105478" idx="2"/>
          </p:cNvCxnSpPr>
          <p:nvPr/>
        </p:nvCxnSpPr>
        <p:spPr bwMode="auto">
          <a:xfrm rot="5400000" flipH="1">
            <a:off x="2840831" y="397669"/>
            <a:ext cx="490538" cy="3505200"/>
          </a:xfrm>
          <a:prstGeom prst="curvedConnector3">
            <a:avLst>
              <a:gd name="adj1" fmla="val 4983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5483" name="Rectangle 1035"/>
          <p:cNvSpPr>
            <a:spLocks noChangeArrowheads="1"/>
          </p:cNvSpPr>
          <p:nvPr/>
        </p:nvSpPr>
        <p:spPr bwMode="auto">
          <a:xfrm>
            <a:off x="3962400" y="2395538"/>
            <a:ext cx="175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1"/>
            <a:r>
              <a:rPr lang="en-US" sz="1800" dirty="0" err="1">
                <a:solidFill>
                  <a:schemeClr val="tx1"/>
                </a:solidFill>
              </a:rPr>
              <a:t>CustomerID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5484" name="Text Box 1036"/>
          <p:cNvSpPr txBox="1">
            <a:spLocks noChangeArrowheads="1"/>
          </p:cNvSpPr>
          <p:nvPr/>
        </p:nvSpPr>
        <p:spPr bwMode="auto">
          <a:xfrm>
            <a:off x="5562600" y="1922463"/>
            <a:ext cx="1485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Foreign Key</a:t>
            </a:r>
            <a:endParaRPr lang="en-US"/>
          </a:p>
        </p:txBody>
      </p:sp>
      <p:sp>
        <p:nvSpPr>
          <p:cNvPr id="105485" name="Line 1037"/>
          <p:cNvSpPr>
            <a:spLocks noChangeShapeType="1"/>
          </p:cNvSpPr>
          <p:nvPr/>
        </p:nvSpPr>
        <p:spPr bwMode="auto">
          <a:xfrm>
            <a:off x="5257800" y="2133600"/>
            <a:ext cx="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86" name="Line 1038"/>
          <p:cNvSpPr>
            <a:spLocks noChangeShapeType="1"/>
          </p:cNvSpPr>
          <p:nvPr/>
        </p:nvSpPr>
        <p:spPr bwMode="auto">
          <a:xfrm>
            <a:off x="5257800" y="2133600"/>
            <a:ext cx="304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5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38200" y="0"/>
            <a:ext cx="75438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>
                <a:solidFill>
                  <a:srgbClr val="A50021"/>
                </a:solidFill>
              </a:rPr>
              <a:t>Relational </a:t>
            </a:r>
            <a:r>
              <a:rPr lang="en-US" sz="3200" b="1" dirty="0">
                <a:solidFill>
                  <a:srgbClr val="A50021"/>
                </a:solidFill>
              </a:rPr>
              <a:t>Databases and Relational Database Schemas</a:t>
            </a:r>
          </a:p>
          <a:p>
            <a:endParaRPr lang="en-US" sz="3200" b="1" dirty="0">
              <a:solidFill>
                <a:srgbClr val="A5002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A relational Database schema S is a set of relation schema S= { R</a:t>
            </a:r>
            <a:r>
              <a:rPr lang="en-US" baseline="-25000" dirty="0">
                <a:solidFill>
                  <a:schemeClr val="tx1"/>
                </a:solidFill>
                <a:cs typeface="Traditional Arabic" pitchFamily="2" charset="-78"/>
              </a:rPr>
              <a:t>1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,R</a:t>
            </a:r>
            <a:r>
              <a:rPr lang="en-US" baseline="-25000" dirty="0">
                <a:solidFill>
                  <a:schemeClr val="tx1"/>
                </a:solidFill>
                <a:cs typeface="Traditional Arabic" pitchFamily="2" charset="-78"/>
              </a:rPr>
              <a:t>2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,…</a:t>
            </a:r>
            <a:r>
              <a:rPr lang="en-US" dirty="0" err="1">
                <a:solidFill>
                  <a:schemeClr val="tx1"/>
                </a:solidFill>
                <a:cs typeface="Traditional Arabic" pitchFamily="2" charset="-78"/>
              </a:rPr>
              <a:t>R</a:t>
            </a:r>
            <a:r>
              <a:rPr lang="en-US" baseline="-25000" dirty="0" err="1">
                <a:solidFill>
                  <a:schemeClr val="tx1"/>
                </a:solidFill>
                <a:cs typeface="Traditional Arabic" pitchFamily="2" charset="-78"/>
              </a:rPr>
              <a:t>m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} and a set of integrity Constraints IC.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A relational Database State DB of S is a set of relation states DB= { r</a:t>
            </a:r>
            <a:r>
              <a:rPr lang="en-US" baseline="-25000" dirty="0">
                <a:solidFill>
                  <a:schemeClr val="tx1"/>
                </a:solidFill>
                <a:cs typeface="Traditional Arabic" pitchFamily="2" charset="-78"/>
              </a:rPr>
              <a:t>1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,r</a:t>
            </a:r>
            <a:r>
              <a:rPr lang="en-US" baseline="-25000" dirty="0">
                <a:solidFill>
                  <a:schemeClr val="tx1"/>
                </a:solidFill>
                <a:cs typeface="Traditional Arabic" pitchFamily="2" charset="-78"/>
              </a:rPr>
              <a:t>2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,…</a:t>
            </a:r>
            <a:r>
              <a:rPr lang="en-US" dirty="0" err="1">
                <a:solidFill>
                  <a:schemeClr val="tx1"/>
                </a:solidFill>
                <a:cs typeface="Traditional Arabic" pitchFamily="2" charset="-78"/>
              </a:rPr>
              <a:t>r</a:t>
            </a:r>
            <a:r>
              <a:rPr lang="en-US" baseline="-25000" dirty="0" err="1">
                <a:solidFill>
                  <a:schemeClr val="tx1"/>
                </a:solidFill>
                <a:cs typeface="Traditional Arabic" pitchFamily="2" charset="-78"/>
              </a:rPr>
              <a:t>m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} such that each </a:t>
            </a:r>
            <a:r>
              <a:rPr lang="en-US" dirty="0" err="1">
                <a:solidFill>
                  <a:schemeClr val="tx1"/>
                </a:solidFill>
                <a:cs typeface="Traditional Arabic" pitchFamily="2" charset="-78"/>
              </a:rPr>
              <a:t>r</a:t>
            </a:r>
            <a:r>
              <a:rPr lang="en-US" baseline="-25000" dirty="0" err="1">
                <a:solidFill>
                  <a:schemeClr val="tx1"/>
                </a:solidFill>
                <a:cs typeface="Traditional Arabic" pitchFamily="2" charset="-78"/>
              </a:rPr>
              <a:t>i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is a state of </a:t>
            </a:r>
            <a:r>
              <a:rPr lang="en-US" dirty="0" err="1">
                <a:solidFill>
                  <a:schemeClr val="tx1"/>
                </a:solidFill>
                <a:cs typeface="Traditional Arabic" pitchFamily="2" charset="-78"/>
              </a:rPr>
              <a:t>R</a:t>
            </a:r>
            <a:r>
              <a:rPr lang="en-US" baseline="-25000" dirty="0" err="1">
                <a:solidFill>
                  <a:schemeClr val="tx1"/>
                </a:solidFill>
                <a:cs typeface="Traditional Arabic" pitchFamily="2" charset="-78"/>
              </a:rPr>
              <a:t>i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and such that the </a:t>
            </a:r>
            <a:r>
              <a:rPr lang="en-US" dirty="0" err="1">
                <a:solidFill>
                  <a:schemeClr val="tx1"/>
                </a:solidFill>
                <a:cs typeface="Traditional Arabic" pitchFamily="2" charset="-78"/>
              </a:rPr>
              <a:t>r</a:t>
            </a:r>
            <a:r>
              <a:rPr lang="en-US" baseline="-25000" dirty="0" err="1">
                <a:solidFill>
                  <a:schemeClr val="tx1"/>
                </a:solidFill>
                <a:cs typeface="Traditional Arabic" pitchFamily="2" charset="-78"/>
              </a:rPr>
              <a:t>i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relation states satisfy the integrity constraints specified in IC.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A database state that does not obey all the integrity constraints is called an </a:t>
            </a:r>
            <a:r>
              <a:rPr lang="en-US" b="1" dirty="0">
                <a:solidFill>
                  <a:schemeClr val="tx1"/>
                </a:solidFill>
                <a:cs typeface="Traditional Arabic" pitchFamily="2" charset="-78"/>
              </a:rPr>
              <a:t>invalid state, 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and a state that satisfies all the constraints in IC is called a </a:t>
            </a:r>
            <a:r>
              <a:rPr lang="en-US" b="1" dirty="0">
                <a:solidFill>
                  <a:schemeClr val="tx1"/>
                </a:solidFill>
                <a:cs typeface="Traditional Arabic" pitchFamily="2" charset="-78"/>
              </a:rPr>
              <a:t>valid state</a:t>
            </a:r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.</a:t>
            </a:r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38200" y="0"/>
            <a:ext cx="75438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>
                <a:solidFill>
                  <a:srgbClr val="A50021"/>
                </a:solidFill>
              </a:rPr>
              <a:t>Relational </a:t>
            </a:r>
            <a:r>
              <a:rPr lang="en-US" sz="3200" b="1" dirty="0">
                <a:solidFill>
                  <a:srgbClr val="A50021"/>
                </a:solidFill>
              </a:rPr>
              <a:t>Databases and Relational Database Schemas</a:t>
            </a:r>
          </a:p>
          <a:p>
            <a:endParaRPr lang="en-US" sz="3200" b="1" dirty="0">
              <a:solidFill>
                <a:srgbClr val="A5002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Attributes 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that represent the same real world concept may or may not have identical names in different relation</a:t>
            </a:r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. ( Ex: </a:t>
            </a:r>
            <a:r>
              <a:rPr lang="en-US" dirty="0" err="1" smtClean="0">
                <a:solidFill>
                  <a:schemeClr val="tx1"/>
                </a:solidFill>
                <a:cs typeface="Traditional Arabic" pitchFamily="2" charset="-78"/>
              </a:rPr>
              <a:t>Ssn</a:t>
            </a:r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 and Super-</a:t>
            </a:r>
            <a:r>
              <a:rPr lang="en-US" dirty="0" err="1" smtClean="0">
                <a:solidFill>
                  <a:schemeClr val="tx1"/>
                </a:solidFill>
                <a:cs typeface="Traditional Arabic" pitchFamily="2" charset="-78"/>
              </a:rPr>
              <a:t>ssn</a:t>
            </a:r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cs typeface="Traditional Arabic" pitchFamily="2" charset="-78"/>
              </a:rPr>
              <a:t>Dnumber</a:t>
            </a:r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 and </a:t>
            </a:r>
            <a:r>
              <a:rPr lang="en-US" dirty="0" err="1" smtClean="0">
                <a:solidFill>
                  <a:schemeClr val="tx1"/>
                </a:solidFill>
                <a:cs typeface="Traditional Arabic" pitchFamily="2" charset="-78"/>
              </a:rPr>
              <a:t>Dnum</a:t>
            </a:r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 )</a:t>
            </a:r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solidFill>
                  <a:srgbClr val="990000"/>
                </a:solidFill>
                <a:cs typeface="Traditional Arabic" pitchFamily="2" charset="-78"/>
              </a:rPr>
              <a:t>Attributes that represent different concepts may have the same name in different relations</a:t>
            </a:r>
            <a:r>
              <a:rPr lang="en-US" sz="3200" b="1" dirty="0">
                <a:solidFill>
                  <a:srgbClr val="990000"/>
                </a:solidFill>
                <a:cs typeface="Traditional Arabic" pitchFamily="2" charset="-78"/>
              </a:rPr>
              <a:t>.</a:t>
            </a:r>
            <a:endParaRPr lang="en-US" sz="3200" b="1" dirty="0">
              <a:solidFill>
                <a:srgbClr val="99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fig05_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074025" cy="4902200"/>
          </a:xfrm>
          <a:prstGeom prst="rect">
            <a:avLst/>
          </a:prstGeom>
          <a:noFill/>
        </p:spPr>
      </p:pic>
      <p:sp>
        <p:nvSpPr>
          <p:cNvPr id="3" name="Text Box 6" descr="Pink tissue paper"/>
          <p:cNvSpPr txBox="1">
            <a:spLocks noChangeArrowheads="1"/>
          </p:cNvSpPr>
          <p:nvPr/>
        </p:nvSpPr>
        <p:spPr bwMode="auto">
          <a:xfrm>
            <a:off x="381000" y="457200"/>
            <a:ext cx="693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A50021"/>
                </a:solidFill>
              </a:rPr>
              <a:t>COMPANY Database 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381000" y="381000"/>
            <a:ext cx="87630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rgbClr val="A50021"/>
                </a:solidFill>
              </a:rPr>
              <a:t>One Possible Database State for COMPANY</a:t>
            </a:r>
            <a:endParaRPr lang="en-US" sz="3200" b="1" dirty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</p:txBody>
      </p:sp>
      <p:pic>
        <p:nvPicPr>
          <p:cNvPr id="97286" name="Picture 6" descr="31755_FIG0706r.gif                                             0001035BEeyore                         B91DCF3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036" y="914400"/>
            <a:ext cx="5512502" cy="579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381000" y="381000"/>
            <a:ext cx="87630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rgbClr val="A50021"/>
                </a:solidFill>
              </a:rPr>
              <a:t>Referential Integrity Constraint for COMPANY </a:t>
            </a:r>
            <a:endParaRPr lang="en-US" sz="3200" b="1" dirty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</p:txBody>
      </p:sp>
      <p:pic>
        <p:nvPicPr>
          <p:cNvPr id="7" name="Picture 5" descr="fig05_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158" y="986670"/>
            <a:ext cx="7087441" cy="5261730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381000" y="381000"/>
            <a:ext cx="8763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A50021"/>
                </a:solidFill>
              </a:rPr>
              <a:t>Update Operations &amp; Dealing With Violations</a:t>
            </a:r>
            <a:endParaRPr lang="en-US" sz="3200" b="1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endParaRPr lang="en-US" sz="180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The operations of the relational model can be categorized into</a:t>
            </a:r>
          </a:p>
          <a:p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  retrievals and updates.</a:t>
            </a:r>
          </a:p>
          <a:p>
            <a:endParaRPr lang="en-US">
              <a:solidFill>
                <a:schemeClr val="tx1"/>
              </a:solidFill>
              <a:cs typeface="Traditional Arabic" pitchFamily="2" charset="-78"/>
            </a:endParaRP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Update or modification operations:</a:t>
            </a:r>
          </a:p>
          <a:p>
            <a:pPr lvl="1">
              <a:buFontTx/>
              <a:buChar char="•"/>
            </a:pPr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Insert.</a:t>
            </a:r>
          </a:p>
          <a:p>
            <a:pPr lvl="1">
              <a:buFontTx/>
              <a:buChar char="•"/>
            </a:pPr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Delete.</a:t>
            </a:r>
          </a:p>
          <a:p>
            <a:pPr lvl="1">
              <a:buFontTx/>
              <a:buChar char="•"/>
            </a:pPr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Update.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81000" y="381000"/>
            <a:ext cx="876300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4000"/>
              </a:lnSpc>
            </a:pPr>
            <a:r>
              <a:rPr lang="en-US" sz="3200" b="1">
                <a:solidFill>
                  <a:srgbClr val="A50021"/>
                </a:solidFill>
              </a:rPr>
              <a:t>Introduction</a:t>
            </a:r>
            <a:endParaRPr lang="en-US" sz="3200" b="1">
              <a:solidFill>
                <a:schemeClr val="tx1"/>
              </a:solidFill>
            </a:endParaRPr>
          </a:p>
          <a:p>
            <a:pPr>
              <a:lnSpc>
                <a:spcPct val="104000"/>
              </a:lnSpc>
              <a:buFontTx/>
              <a:buChar char="•"/>
            </a:pPr>
            <a:endParaRPr lang="en-US" sz="180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The relational model was first introduced by Ted Codd of IBM</a:t>
            </a:r>
          </a:p>
          <a:p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  research in 1970.</a:t>
            </a:r>
          </a:p>
          <a:p>
            <a:endParaRPr lang="en-US">
              <a:solidFill>
                <a:schemeClr val="tx1"/>
              </a:solidFill>
              <a:cs typeface="Traditional Arabic" pitchFamily="2" charset="-78"/>
            </a:endParaRP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 The relational model uses the concept of a mathematical relation.</a:t>
            </a:r>
          </a:p>
          <a:p>
            <a:pPr>
              <a:buFontTx/>
              <a:buChar char="•"/>
            </a:pPr>
            <a:endParaRPr lang="en-US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 A mathematical relation concept is based on the ideas of sets. </a:t>
            </a:r>
          </a:p>
          <a:p>
            <a:pPr>
              <a:buFontTx/>
              <a:buChar char="•"/>
            </a:pPr>
            <a:endParaRPr lang="en-US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It has been the dominant technology since the 1980s.</a:t>
            </a:r>
          </a:p>
          <a:p>
            <a:pPr>
              <a:buFontTx/>
              <a:buChar char="•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381000" y="381000"/>
            <a:ext cx="876300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A50021"/>
                </a:solidFill>
              </a:rPr>
              <a:t>The Insert Operation</a:t>
            </a:r>
            <a:endParaRPr lang="en-US" sz="3200" b="1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endParaRPr lang="en-US" sz="180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Used to provide a list of attribute values for a new tuple.</a:t>
            </a:r>
          </a:p>
          <a:p>
            <a:pPr>
              <a:buFontTx/>
              <a:buChar char="•"/>
            </a:pPr>
            <a:endParaRPr lang="en-US">
              <a:solidFill>
                <a:schemeClr val="tx1"/>
              </a:solidFill>
              <a:cs typeface="Traditional Arabic" pitchFamily="2" charset="-78"/>
            </a:endParaRP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Can violate the: </a:t>
            </a:r>
          </a:p>
          <a:p>
            <a:pPr lvl="1">
              <a:buFontTx/>
              <a:buChar char="•"/>
            </a:pPr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Domain constraints: if a value given doesn’t appear in the</a:t>
            </a:r>
          </a:p>
          <a:p>
            <a:pPr lvl="1"/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  domain.</a:t>
            </a:r>
          </a:p>
          <a:p>
            <a:pPr lvl="1">
              <a:buFontTx/>
              <a:buChar char="•"/>
            </a:pPr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Key constraints: if a key value already exist in the relation.</a:t>
            </a:r>
          </a:p>
          <a:p>
            <a:pPr lvl="1">
              <a:buFontTx/>
              <a:buChar char="•"/>
            </a:pPr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Entity integrity constraints: if the primary key of the new tuple</a:t>
            </a:r>
          </a:p>
          <a:p>
            <a:pPr lvl="1"/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  is null</a:t>
            </a:r>
          </a:p>
          <a:p>
            <a:pPr lvl="1">
              <a:buFontTx/>
              <a:buChar char="•"/>
            </a:pPr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Referential integrity constraints: if a foreign key value refers to a</a:t>
            </a:r>
          </a:p>
          <a:p>
            <a:pPr lvl="1"/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  non existent tuple.</a:t>
            </a:r>
          </a:p>
          <a:p>
            <a:endParaRPr lang="en-US">
              <a:solidFill>
                <a:schemeClr val="tx1"/>
              </a:solidFill>
              <a:cs typeface="Traditional Arabic" pitchFamily="2" charset="-78"/>
            </a:endParaRP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When violation occurs the default option is to reject the insertion.</a:t>
            </a:r>
          </a:p>
          <a:p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  (or correct the reason for rejection)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Line 2"/>
          <p:cNvSpPr>
            <a:spLocks noChangeShapeType="1"/>
          </p:cNvSpPr>
          <p:nvPr/>
        </p:nvSpPr>
        <p:spPr bwMode="auto">
          <a:xfrm>
            <a:off x="381000" y="62484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81000" y="381000"/>
            <a:ext cx="8763000" cy="596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A50021"/>
                </a:solidFill>
              </a:rPr>
              <a:t>The Insert Operation</a:t>
            </a:r>
            <a:endParaRPr lang="en-US" sz="3200" b="1" dirty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DEPARTMENT</a:t>
            </a:r>
          </a:p>
          <a:p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  <a:p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  <a:p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  <a:p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  <a:p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  <a:p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  <a:p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INSERT (1.5, Marketing, Los Angeles) into DEPARTMENT</a:t>
            </a:r>
          </a:p>
          <a:p>
            <a:pPr>
              <a:buFontTx/>
              <a:buChar char="•"/>
            </a:pPr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INSERT (1, Marketing, Los Angeles) into DEPARTMENT</a:t>
            </a:r>
          </a:p>
          <a:p>
            <a:pPr>
              <a:buFontTx/>
              <a:buChar char="•"/>
            </a:pPr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INSERT (null, Marketing, Los Angeles) into DEPARTMENT</a:t>
            </a:r>
          </a:p>
          <a:p>
            <a:pPr>
              <a:buFontTx/>
              <a:buChar char="•"/>
            </a:pPr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457200" y="1524000"/>
            <a:ext cx="53340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456" name="Line 8"/>
          <p:cNvSpPr>
            <a:spLocks noChangeShapeType="1"/>
          </p:cNvSpPr>
          <p:nvPr/>
        </p:nvSpPr>
        <p:spPr bwMode="auto">
          <a:xfrm>
            <a:off x="457200" y="20574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457" name="Line 9"/>
          <p:cNvSpPr>
            <a:spLocks noChangeShapeType="1"/>
          </p:cNvSpPr>
          <p:nvPr/>
        </p:nvSpPr>
        <p:spPr bwMode="auto">
          <a:xfrm>
            <a:off x="2209800" y="15240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459" name="Line 11"/>
          <p:cNvSpPr>
            <a:spLocks noChangeShapeType="1"/>
          </p:cNvSpPr>
          <p:nvPr/>
        </p:nvSpPr>
        <p:spPr bwMode="auto">
          <a:xfrm>
            <a:off x="4038600" y="15240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533400" y="1600200"/>
            <a:ext cx="541020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DeptNO	DName	Location</a:t>
            </a:r>
          </a:p>
          <a:p>
            <a:endParaRPr lang="en-US" sz="80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1		Accounting	New York</a:t>
            </a:r>
          </a:p>
          <a:p>
            <a:r>
              <a:rPr lang="en-US">
                <a:solidFill>
                  <a:schemeClr val="tx1"/>
                </a:solidFill>
              </a:rPr>
              <a:t>2		Research	Dallas</a:t>
            </a:r>
          </a:p>
          <a:p>
            <a:r>
              <a:rPr lang="en-US">
                <a:solidFill>
                  <a:schemeClr val="tx1"/>
                </a:solidFill>
              </a:rPr>
              <a:t>3		Sales		Chicago</a:t>
            </a:r>
          </a:p>
          <a:p>
            <a:r>
              <a:rPr lang="en-US">
                <a:solidFill>
                  <a:schemeClr val="tx1"/>
                </a:solidFill>
              </a:rPr>
              <a:t>4		Operations	Boston</a:t>
            </a:r>
            <a:endParaRPr lang="en-US"/>
          </a:p>
        </p:txBody>
      </p:sp>
      <p:grpSp>
        <p:nvGrpSpPr>
          <p:cNvPr id="104466" name="Group 18"/>
          <p:cNvGrpSpPr>
            <a:grpSpLocks/>
          </p:cNvGrpSpPr>
          <p:nvPr/>
        </p:nvGrpSpPr>
        <p:grpSpPr bwMode="auto">
          <a:xfrm>
            <a:off x="8458200" y="4114800"/>
            <a:ext cx="228600" cy="304800"/>
            <a:chOff x="5328" y="2592"/>
            <a:chExt cx="144" cy="192"/>
          </a:xfrm>
        </p:grpSpPr>
        <p:sp>
          <p:nvSpPr>
            <p:cNvPr id="104462" name="Line 14"/>
            <p:cNvSpPr>
              <a:spLocks noChangeShapeType="1"/>
            </p:cNvSpPr>
            <p:nvPr/>
          </p:nvSpPr>
          <p:spPr bwMode="auto">
            <a:xfrm>
              <a:off x="5328" y="2592"/>
              <a:ext cx="144" cy="192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463" name="Line 15"/>
            <p:cNvSpPr>
              <a:spLocks noChangeShapeType="1"/>
            </p:cNvSpPr>
            <p:nvPr/>
          </p:nvSpPr>
          <p:spPr bwMode="auto">
            <a:xfrm flipH="1">
              <a:off x="5328" y="2592"/>
              <a:ext cx="144" cy="192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4467" name="Group 19"/>
          <p:cNvGrpSpPr>
            <a:grpSpLocks/>
          </p:cNvGrpSpPr>
          <p:nvPr/>
        </p:nvGrpSpPr>
        <p:grpSpPr bwMode="auto">
          <a:xfrm>
            <a:off x="8458200" y="4857750"/>
            <a:ext cx="228600" cy="304800"/>
            <a:chOff x="5328" y="2592"/>
            <a:chExt cx="144" cy="192"/>
          </a:xfrm>
        </p:grpSpPr>
        <p:sp>
          <p:nvSpPr>
            <p:cNvPr id="104468" name="Line 20"/>
            <p:cNvSpPr>
              <a:spLocks noChangeShapeType="1"/>
            </p:cNvSpPr>
            <p:nvPr/>
          </p:nvSpPr>
          <p:spPr bwMode="auto">
            <a:xfrm>
              <a:off x="5328" y="2592"/>
              <a:ext cx="144" cy="192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469" name="Line 21"/>
            <p:cNvSpPr>
              <a:spLocks noChangeShapeType="1"/>
            </p:cNvSpPr>
            <p:nvPr/>
          </p:nvSpPr>
          <p:spPr bwMode="auto">
            <a:xfrm flipH="1">
              <a:off x="5328" y="2592"/>
              <a:ext cx="144" cy="192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4470" name="Group 22"/>
          <p:cNvGrpSpPr>
            <a:grpSpLocks/>
          </p:cNvGrpSpPr>
          <p:nvPr/>
        </p:nvGrpSpPr>
        <p:grpSpPr bwMode="auto">
          <a:xfrm>
            <a:off x="8458200" y="5599113"/>
            <a:ext cx="228600" cy="304800"/>
            <a:chOff x="5328" y="2592"/>
            <a:chExt cx="144" cy="192"/>
          </a:xfrm>
        </p:grpSpPr>
        <p:sp>
          <p:nvSpPr>
            <p:cNvPr id="104471" name="Line 23"/>
            <p:cNvSpPr>
              <a:spLocks noChangeShapeType="1"/>
            </p:cNvSpPr>
            <p:nvPr/>
          </p:nvSpPr>
          <p:spPr bwMode="auto">
            <a:xfrm>
              <a:off x="5328" y="2592"/>
              <a:ext cx="144" cy="192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472" name="Line 24"/>
            <p:cNvSpPr>
              <a:spLocks noChangeShapeType="1"/>
            </p:cNvSpPr>
            <p:nvPr/>
          </p:nvSpPr>
          <p:spPr bwMode="auto">
            <a:xfrm flipH="1">
              <a:off x="5328" y="2592"/>
              <a:ext cx="144" cy="192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381000" y="381000"/>
            <a:ext cx="876300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A50021"/>
                </a:solidFill>
              </a:rPr>
              <a:t>The Delete Operation</a:t>
            </a:r>
            <a:endParaRPr lang="en-US" sz="3200" b="1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endParaRPr lang="en-US" sz="180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Can violate only the referential integrity constraint if the tuple being</a:t>
            </a:r>
          </a:p>
          <a:p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  deleted is referenced by the foreign key(s) from other relation.</a:t>
            </a:r>
          </a:p>
          <a:p>
            <a:pPr>
              <a:buFontTx/>
              <a:buChar char="•"/>
            </a:pPr>
            <a:endParaRPr lang="en-US">
              <a:solidFill>
                <a:schemeClr val="tx1"/>
              </a:solidFill>
              <a:cs typeface="Traditional Arabic" pitchFamily="2" charset="-78"/>
            </a:endParaRP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To specify deletion, a condition on the attributes of the relation </a:t>
            </a:r>
          </a:p>
          <a:p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  selects the tuple(s) to be deleted.</a:t>
            </a:r>
          </a:p>
          <a:p>
            <a:endParaRPr lang="en-US">
              <a:solidFill>
                <a:schemeClr val="tx1"/>
              </a:solidFill>
              <a:cs typeface="Traditional Arabic" pitchFamily="2" charset="-78"/>
            </a:endParaRP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Three options are available if deletion causes a violation:</a:t>
            </a:r>
          </a:p>
          <a:p>
            <a:pPr lvl="1">
              <a:buFontTx/>
              <a:buChar char="•"/>
            </a:pPr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To reject the deletion.</a:t>
            </a:r>
          </a:p>
          <a:p>
            <a:pPr lvl="1">
              <a:buFontTx/>
              <a:buChar char="•"/>
            </a:pPr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To attempt to cascade the deletion by detecting tuples that</a:t>
            </a:r>
          </a:p>
          <a:p>
            <a:pPr lvl="1"/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  reference the tuple that is being deleted.</a:t>
            </a:r>
          </a:p>
          <a:p>
            <a:pPr lvl="1">
              <a:buFontTx/>
              <a:buChar char="•"/>
            </a:pPr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To modify the referencing attribute values causing violation by</a:t>
            </a:r>
          </a:p>
          <a:p>
            <a:pPr lvl="1"/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  either setting it to null or changing it to reference another valid</a:t>
            </a:r>
          </a:p>
          <a:p>
            <a:pPr lvl="1"/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  tuple.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2052"/>
          <p:cNvSpPr txBox="1">
            <a:spLocks noChangeArrowheads="1"/>
          </p:cNvSpPr>
          <p:nvPr/>
        </p:nvSpPr>
        <p:spPr bwMode="auto">
          <a:xfrm>
            <a:off x="381000" y="381000"/>
            <a:ext cx="8763000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A50021"/>
                </a:solidFill>
              </a:rPr>
              <a:t>The Delete Operation</a:t>
            </a:r>
            <a:endParaRPr lang="en-US" sz="3200" b="1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endParaRPr lang="en-US" sz="180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DEPARTMENT			EMPLOYEE</a:t>
            </a:r>
          </a:p>
          <a:p>
            <a:endParaRPr lang="en-US">
              <a:solidFill>
                <a:schemeClr val="tx1"/>
              </a:solidFill>
              <a:cs typeface="Traditional Arabic" pitchFamily="2" charset="-78"/>
            </a:endParaRPr>
          </a:p>
          <a:p>
            <a:endParaRPr lang="en-US">
              <a:solidFill>
                <a:schemeClr val="tx1"/>
              </a:solidFill>
              <a:cs typeface="Traditional Arabic" pitchFamily="2" charset="-78"/>
            </a:endParaRPr>
          </a:p>
          <a:p>
            <a:endParaRPr lang="en-US">
              <a:solidFill>
                <a:schemeClr val="tx1"/>
              </a:solidFill>
              <a:cs typeface="Traditional Arabic" pitchFamily="2" charset="-78"/>
            </a:endParaRPr>
          </a:p>
          <a:p>
            <a:endParaRPr lang="en-US">
              <a:solidFill>
                <a:schemeClr val="tx1"/>
              </a:solidFill>
              <a:cs typeface="Traditional Arabic" pitchFamily="2" charset="-78"/>
            </a:endParaRPr>
          </a:p>
          <a:p>
            <a:endParaRPr lang="en-US">
              <a:solidFill>
                <a:schemeClr val="tx1"/>
              </a:solidFill>
              <a:cs typeface="Traditional Arabic" pitchFamily="2" charset="-78"/>
            </a:endParaRPr>
          </a:p>
        </p:txBody>
      </p:sp>
      <p:sp>
        <p:nvSpPr>
          <p:cNvPr id="103430" name="Rectangle 2054"/>
          <p:cNvSpPr>
            <a:spLocks noChangeArrowheads="1"/>
          </p:cNvSpPr>
          <p:nvPr/>
        </p:nvSpPr>
        <p:spPr bwMode="auto">
          <a:xfrm>
            <a:off x="457200" y="1524000"/>
            <a:ext cx="3505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431" name="Text Box 2055"/>
          <p:cNvSpPr txBox="1">
            <a:spLocks noChangeArrowheads="1"/>
          </p:cNvSpPr>
          <p:nvPr/>
        </p:nvSpPr>
        <p:spPr bwMode="auto">
          <a:xfrm>
            <a:off x="533400" y="1600200"/>
            <a:ext cx="3581400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DeptNO	DNname</a:t>
            </a:r>
          </a:p>
          <a:p>
            <a:endParaRPr lang="en-US" sz="80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1		Accounting</a:t>
            </a:r>
          </a:p>
          <a:p>
            <a:r>
              <a:rPr lang="en-US">
                <a:solidFill>
                  <a:schemeClr val="tx1"/>
                </a:solidFill>
              </a:rPr>
              <a:t>2		Research</a:t>
            </a:r>
            <a:endParaRPr lang="en-US"/>
          </a:p>
        </p:txBody>
      </p:sp>
      <p:sp>
        <p:nvSpPr>
          <p:cNvPr id="103432" name="Line 2056"/>
          <p:cNvSpPr>
            <a:spLocks noChangeShapeType="1"/>
          </p:cNvSpPr>
          <p:nvPr/>
        </p:nvSpPr>
        <p:spPr bwMode="auto">
          <a:xfrm>
            <a:off x="457200" y="2057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433" name="Line 2057"/>
          <p:cNvSpPr>
            <a:spLocks noChangeShapeType="1"/>
          </p:cNvSpPr>
          <p:nvPr/>
        </p:nvSpPr>
        <p:spPr bwMode="auto">
          <a:xfrm>
            <a:off x="2209800" y="1524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34" name="Rectangle 2058"/>
          <p:cNvSpPr>
            <a:spLocks noChangeArrowheads="1"/>
          </p:cNvSpPr>
          <p:nvPr/>
        </p:nvSpPr>
        <p:spPr bwMode="auto">
          <a:xfrm>
            <a:off x="4953000" y="1524000"/>
            <a:ext cx="3505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435" name="Text Box 2059"/>
          <p:cNvSpPr txBox="1">
            <a:spLocks noChangeArrowheads="1"/>
          </p:cNvSpPr>
          <p:nvPr/>
        </p:nvSpPr>
        <p:spPr bwMode="auto">
          <a:xfrm>
            <a:off x="5029200" y="1600200"/>
            <a:ext cx="3581400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EmplNO    ...	DeptNO</a:t>
            </a:r>
          </a:p>
          <a:p>
            <a:endParaRPr lang="en-US" sz="80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111     	      ...	1</a:t>
            </a:r>
          </a:p>
          <a:p>
            <a:r>
              <a:rPr lang="en-US">
                <a:solidFill>
                  <a:schemeClr val="tx1"/>
                </a:solidFill>
              </a:rPr>
              <a:t>222	      ...  	2</a:t>
            </a:r>
            <a:endParaRPr lang="en-US"/>
          </a:p>
        </p:txBody>
      </p:sp>
      <p:sp>
        <p:nvSpPr>
          <p:cNvPr id="103436" name="Line 2060"/>
          <p:cNvSpPr>
            <a:spLocks noChangeShapeType="1"/>
          </p:cNvSpPr>
          <p:nvPr/>
        </p:nvSpPr>
        <p:spPr bwMode="auto">
          <a:xfrm>
            <a:off x="4953000" y="2057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437" name="Line 2061"/>
          <p:cNvSpPr>
            <a:spLocks noChangeShapeType="1"/>
          </p:cNvSpPr>
          <p:nvPr/>
        </p:nvSpPr>
        <p:spPr bwMode="auto">
          <a:xfrm>
            <a:off x="6858000" y="1524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38" name="Line 2062"/>
          <p:cNvSpPr>
            <a:spLocks noChangeShapeType="1"/>
          </p:cNvSpPr>
          <p:nvPr/>
        </p:nvSpPr>
        <p:spPr bwMode="auto">
          <a:xfrm>
            <a:off x="6477000" y="1524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40" name="Line 2064"/>
          <p:cNvSpPr>
            <a:spLocks noChangeShapeType="1"/>
          </p:cNvSpPr>
          <p:nvPr/>
        </p:nvSpPr>
        <p:spPr bwMode="auto">
          <a:xfrm flipH="1">
            <a:off x="990600" y="2701925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41" name="Line 2065"/>
          <p:cNvSpPr>
            <a:spLocks noChangeShapeType="1"/>
          </p:cNvSpPr>
          <p:nvPr/>
        </p:nvSpPr>
        <p:spPr bwMode="auto">
          <a:xfrm>
            <a:off x="1371600" y="27051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42" name="Text Box 2066"/>
          <p:cNvSpPr txBox="1">
            <a:spLocks noChangeArrowheads="1"/>
          </p:cNvSpPr>
          <p:nvPr/>
        </p:nvSpPr>
        <p:spPr bwMode="auto">
          <a:xfrm>
            <a:off x="1279525" y="3241675"/>
            <a:ext cx="692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Deleting this tuple	violation of referential integrity</a:t>
            </a:r>
          </a:p>
        </p:txBody>
      </p:sp>
      <p:sp>
        <p:nvSpPr>
          <p:cNvPr id="103443" name="Line 2067"/>
          <p:cNvSpPr>
            <a:spLocks noChangeShapeType="1"/>
          </p:cNvSpPr>
          <p:nvPr/>
        </p:nvSpPr>
        <p:spPr bwMode="auto">
          <a:xfrm>
            <a:off x="3657600" y="350520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Text Box 1028"/>
          <p:cNvSpPr txBox="1">
            <a:spLocks noChangeArrowheads="1"/>
          </p:cNvSpPr>
          <p:nvPr/>
        </p:nvSpPr>
        <p:spPr bwMode="auto">
          <a:xfrm>
            <a:off x="381000" y="381000"/>
            <a:ext cx="87630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A50021"/>
                </a:solidFill>
              </a:rPr>
              <a:t>The Update Operation</a:t>
            </a:r>
            <a:endParaRPr lang="en-US" sz="3200" b="1" dirty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Used to change the values of an attribute(s) in a tuple of R.</a:t>
            </a:r>
          </a:p>
          <a:p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It is necessary to specify a condition on the attribute(s) of the </a:t>
            </a:r>
          </a:p>
          <a:p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  relation to select the tuple(s) to be modified.</a:t>
            </a:r>
          </a:p>
          <a:p>
            <a:pPr>
              <a:buFontTx/>
              <a:buChar char="•"/>
            </a:pPr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Updating an attribute that is neither a primary key nor a foreign key</a:t>
            </a:r>
          </a:p>
          <a:p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  causes no problems. DBMS needs only to check the </a:t>
            </a:r>
            <a:r>
              <a:rPr lang="en-US" dirty="0" err="1">
                <a:solidFill>
                  <a:schemeClr val="tx1"/>
                </a:solidFill>
                <a:cs typeface="Traditional Arabic" pitchFamily="2" charset="-78"/>
              </a:rPr>
              <a:t>datatype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and </a:t>
            </a:r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  <a:p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  domain. </a:t>
            </a:r>
          </a:p>
          <a:p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All issues of insert &amp; delete apply if updating a primary key or a </a:t>
            </a:r>
          </a:p>
          <a:p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  foreign key.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Rectangle 1027"/>
          <p:cNvSpPr txBox="1">
            <a:spLocks noChangeArrowheads="1"/>
          </p:cNvSpPr>
          <p:nvPr/>
        </p:nvSpPr>
        <p:spPr>
          <a:xfrm>
            <a:off x="239713" y="1600200"/>
            <a:ext cx="8294687" cy="45720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Any of the other constraints may also be violated, depending on the attribute being updated:</a:t>
            </a:r>
          </a:p>
          <a:p>
            <a:pPr marL="0" indent="0">
              <a:buNone/>
            </a:pPr>
            <a:r>
              <a:rPr lang="en-US" sz="2200" dirty="0" smtClean="0"/>
              <a:t>- Updating the primary key (PK):</a:t>
            </a:r>
          </a:p>
          <a:p>
            <a:pPr lvl="2">
              <a:buFontTx/>
              <a:buChar char="-"/>
            </a:pPr>
            <a:r>
              <a:rPr lang="en-US" sz="2000" dirty="0" smtClean="0"/>
              <a:t>Similar to a DELETE followed by an INSERT</a:t>
            </a:r>
          </a:p>
          <a:p>
            <a:pPr lvl="2">
              <a:buFontTx/>
              <a:buChar char="-"/>
            </a:pPr>
            <a:r>
              <a:rPr lang="en-US" sz="2000" dirty="0" smtClean="0"/>
              <a:t>Need to specify similar options to DELETE</a:t>
            </a:r>
          </a:p>
          <a:p>
            <a:pPr marL="0" indent="0">
              <a:buNone/>
            </a:pPr>
            <a:r>
              <a:rPr lang="en-US" sz="2800" dirty="0" smtClean="0"/>
              <a:t>- </a:t>
            </a:r>
            <a:r>
              <a:rPr lang="en-US" sz="2200" dirty="0"/>
              <a:t>Updating a foreign key (FK):</a:t>
            </a:r>
          </a:p>
          <a:p>
            <a:pPr lvl="1">
              <a:buFontTx/>
              <a:buChar char="-"/>
            </a:pPr>
            <a:r>
              <a:rPr lang="en-US" sz="2000" dirty="0"/>
              <a:t>May violate referential integrity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457200"/>
            <a:ext cx="41504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A50021"/>
                </a:solidFill>
              </a:rPr>
              <a:t>The Update Operation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B1E2-FAC4-4486-AF03-AA21A01FE5A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2090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A50021"/>
                </a:solidFill>
                <a:latin typeface="Times New Roman" pitchFamily="18" charset="0"/>
                <a:ea typeface="+mn-ea"/>
                <a:cs typeface="Times New Roman (Arabic)" charset="-78"/>
              </a:rPr>
              <a:t>In-Class Exercise</a:t>
            </a:r>
          </a:p>
        </p:txBody>
      </p:sp>
      <p:sp>
        <p:nvSpPr>
          <p:cNvPr id="720899" name="Text Box 3"/>
          <p:cNvSpPr txBox="1">
            <a:spLocks noChangeArrowheads="1"/>
          </p:cNvSpPr>
          <p:nvPr/>
        </p:nvSpPr>
        <p:spPr bwMode="auto">
          <a:xfrm>
            <a:off x="228600" y="1828800"/>
            <a:ext cx="8534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(Taken from Exercise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5.16)</a:t>
            </a:r>
            <a:endParaRPr lang="en-US" sz="2000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Consider the following relations for a database that keeps track of student enrollment in courses and the books adopted for each course: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STUDENT(</a:t>
            </a:r>
            <a:r>
              <a:rPr lang="en-US" sz="2000" u="sng" dirty="0">
                <a:solidFill>
                  <a:schemeClr val="tx1"/>
                </a:solidFill>
                <a:latin typeface="Times New Roman" pitchFamily="18" charset="0"/>
              </a:rPr>
              <a:t>SSN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, Name, Major,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Bdate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COURSE(</a:t>
            </a:r>
            <a:r>
              <a:rPr lang="en-US" sz="2000" u="sng" dirty="0">
                <a:solidFill>
                  <a:schemeClr val="tx1"/>
                </a:solidFill>
                <a:latin typeface="Times New Roman" pitchFamily="18" charset="0"/>
              </a:rPr>
              <a:t>Course#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Cname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Dept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ENROLL(</a:t>
            </a:r>
            <a:r>
              <a:rPr lang="en-US" sz="2000" u="sng" dirty="0">
                <a:solidFill>
                  <a:schemeClr val="tx1"/>
                </a:solidFill>
                <a:latin typeface="Times New Roman" pitchFamily="18" charset="0"/>
              </a:rPr>
              <a:t>SSN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sz="2000" u="sng" dirty="0">
                <a:solidFill>
                  <a:schemeClr val="tx1"/>
                </a:solidFill>
                <a:latin typeface="Times New Roman" pitchFamily="18" charset="0"/>
              </a:rPr>
              <a:t>Course#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sz="2000" u="sng" dirty="0">
                <a:solidFill>
                  <a:schemeClr val="tx1"/>
                </a:solidFill>
                <a:latin typeface="Times New Roman" pitchFamily="18" charset="0"/>
              </a:rPr>
              <a:t>Quarter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, Grade)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BOOK_ADOPTION(</a:t>
            </a:r>
            <a:r>
              <a:rPr lang="en-US" sz="2000" u="sng" dirty="0">
                <a:solidFill>
                  <a:schemeClr val="tx1"/>
                </a:solidFill>
                <a:latin typeface="Times New Roman" pitchFamily="18" charset="0"/>
              </a:rPr>
              <a:t>Course#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sz="2000" u="sng" dirty="0">
                <a:solidFill>
                  <a:schemeClr val="tx1"/>
                </a:solidFill>
                <a:latin typeface="Times New Roman" pitchFamily="18" charset="0"/>
              </a:rPr>
              <a:t>Quarter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Book_ISBN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TEXT(</a:t>
            </a:r>
            <a:r>
              <a:rPr lang="en-US" sz="2000" u="sng" dirty="0" err="1">
                <a:solidFill>
                  <a:schemeClr val="tx1"/>
                </a:solidFill>
                <a:latin typeface="Times New Roman" pitchFamily="18" charset="0"/>
              </a:rPr>
              <a:t>Book_ISBN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Book_Title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, Publisher, Author)</a:t>
            </a:r>
          </a:p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chemeClr val="tx1"/>
                </a:solidFill>
              </a:rPr>
              <a:t>Specify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</a:rPr>
              <a:t>the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</a:rPr>
              <a:t>foreign keys for this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</a:rPr>
              <a:t>schema</a:t>
            </a:r>
            <a:r>
              <a:rPr lang="en-US" sz="2000" b="1" dirty="0">
                <a:solidFill>
                  <a:schemeClr val="tx1"/>
                </a:solidFill>
              </a:rPr>
              <a:t>, then </a:t>
            </a:r>
            <a:r>
              <a:rPr lang="en-US" sz="2000" b="1" dirty="0" smtClean="0">
                <a:solidFill>
                  <a:schemeClr val="tx1"/>
                </a:solidFill>
              </a:rPr>
              <a:t>draw </a:t>
            </a:r>
            <a:r>
              <a:rPr lang="en-US" sz="2000" b="1" dirty="0">
                <a:solidFill>
                  <a:schemeClr val="tx1"/>
                </a:solidFill>
              </a:rPr>
              <a:t>a relational schema </a:t>
            </a:r>
            <a:r>
              <a:rPr lang="en-US" sz="2000" b="1" dirty="0" smtClean="0">
                <a:solidFill>
                  <a:schemeClr val="tx1"/>
                </a:solidFill>
              </a:rPr>
              <a:t>diagram.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0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B1E2-FAC4-4486-AF03-AA21A01FE5A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32216" y="1219200"/>
            <a:ext cx="807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Answer: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schema of this question has the following four foreign keys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1. the </a:t>
            </a:r>
            <a:r>
              <a:rPr lang="en-US" dirty="0">
                <a:solidFill>
                  <a:schemeClr val="tx1"/>
                </a:solidFill>
              </a:rPr>
              <a:t>attribute SSN of relation ENROLL that references relation STUDENT,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</a:rPr>
              <a:t>the attribute Course# in relation ENROLL that references relation COURSE,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</a:rPr>
              <a:t>the attribute Course# in relation BOOK_ADOPTION that references relation COURSE, and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</a:rPr>
              <a:t>the attribute </a:t>
            </a:r>
            <a:r>
              <a:rPr lang="en-US" dirty="0" err="1">
                <a:solidFill>
                  <a:schemeClr val="tx1"/>
                </a:solidFill>
              </a:rPr>
              <a:t>Book_ISBN</a:t>
            </a:r>
            <a:r>
              <a:rPr lang="en-US" dirty="0">
                <a:solidFill>
                  <a:schemeClr val="tx1"/>
                </a:solidFill>
              </a:rPr>
              <a:t> of relation BOOK_ADOPTION that references relation </a:t>
            </a:r>
            <a:r>
              <a:rPr lang="en-US" dirty="0" smtClean="0">
                <a:solidFill>
                  <a:schemeClr val="tx1"/>
                </a:solidFill>
              </a:rPr>
              <a:t>TEXT.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1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381000" y="381000"/>
            <a:ext cx="8763000" cy="581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4000"/>
              </a:lnSpc>
            </a:pPr>
            <a:r>
              <a:rPr lang="en-US" sz="3200" b="1">
                <a:solidFill>
                  <a:srgbClr val="A50021"/>
                </a:solidFill>
              </a:rPr>
              <a:t>Informal Definition</a:t>
            </a:r>
            <a:endParaRPr lang="en-US" sz="3200" b="1">
              <a:solidFill>
                <a:schemeClr val="tx1"/>
              </a:solidFill>
            </a:endParaRPr>
          </a:p>
          <a:p>
            <a:pPr>
              <a:lnSpc>
                <a:spcPct val="104000"/>
              </a:lnSpc>
              <a:buFontTx/>
              <a:buChar char="•"/>
            </a:pPr>
            <a:endParaRPr lang="en-US" sz="180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Each relation resembles a table of values.</a:t>
            </a:r>
          </a:p>
          <a:p>
            <a:pPr>
              <a:buFontTx/>
              <a:buChar char="•"/>
            </a:pPr>
            <a:endParaRPr lang="en-US" sz="1400">
              <a:solidFill>
                <a:schemeClr val="tx1"/>
              </a:solidFill>
              <a:cs typeface="Traditional Arabic" pitchFamily="2" charset="-78"/>
            </a:endParaRP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A relation may be thought of as a set of rows or columns.</a:t>
            </a:r>
          </a:p>
          <a:p>
            <a:endParaRPr lang="en-US" sz="1400">
              <a:solidFill>
                <a:schemeClr val="tx1"/>
              </a:solidFill>
              <a:cs typeface="Traditional Arabic" pitchFamily="2" charset="-78"/>
            </a:endParaRP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 Each row represents a collection of related data values.</a:t>
            </a:r>
          </a:p>
          <a:p>
            <a:pPr>
              <a:buFontTx/>
              <a:buChar char="•"/>
            </a:pPr>
            <a:endParaRPr lang="en-US" sz="140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 Each row represents a fact that corresponds to a real-world entity or</a:t>
            </a:r>
          </a:p>
          <a:p>
            <a:r>
              <a:rPr lang="en-US">
                <a:solidFill>
                  <a:schemeClr val="tx1"/>
                </a:solidFill>
              </a:rPr>
              <a:t>   relationship.</a:t>
            </a:r>
          </a:p>
          <a:p>
            <a:endParaRPr lang="en-US" sz="140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 Each row has a value of an item(s) that uniquely identifies the row</a:t>
            </a:r>
          </a:p>
          <a:p>
            <a:r>
              <a:rPr lang="en-US">
                <a:solidFill>
                  <a:schemeClr val="tx1"/>
                </a:solidFill>
              </a:rPr>
              <a:t>   in the table.</a:t>
            </a:r>
          </a:p>
          <a:p>
            <a:endParaRPr lang="en-US" sz="140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 Each column is called by its name or column header or attribute</a:t>
            </a:r>
          </a:p>
          <a:p>
            <a:r>
              <a:rPr lang="en-US">
                <a:solidFill>
                  <a:schemeClr val="tx1"/>
                </a:solidFill>
              </a:rPr>
              <a:t>   name.</a:t>
            </a:r>
          </a:p>
          <a:p>
            <a:endParaRPr lang="en-US" sz="140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 All values in a column are of the same data type.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381000" y="381000"/>
            <a:ext cx="87630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4000"/>
              </a:lnSpc>
            </a:pPr>
            <a:r>
              <a:rPr lang="en-US" sz="3200" b="1">
                <a:solidFill>
                  <a:srgbClr val="A50021"/>
                </a:solidFill>
              </a:rPr>
              <a:t>Formal Definition</a:t>
            </a:r>
            <a:endParaRPr lang="en-US" sz="3200" b="1">
              <a:solidFill>
                <a:schemeClr val="tx1"/>
              </a:solidFill>
            </a:endParaRPr>
          </a:p>
          <a:p>
            <a:pPr>
              <a:lnSpc>
                <a:spcPct val="104000"/>
              </a:lnSpc>
              <a:buFontTx/>
              <a:buChar char="•"/>
            </a:pPr>
            <a:endParaRPr lang="en-US" sz="180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The table is called a </a:t>
            </a:r>
            <a:r>
              <a:rPr lang="en-US" b="1">
                <a:solidFill>
                  <a:schemeClr val="tx1"/>
                </a:solidFill>
                <a:cs typeface="Traditional Arabic" pitchFamily="2" charset="-78"/>
              </a:rPr>
              <a:t>relation</a:t>
            </a:r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.</a:t>
            </a:r>
          </a:p>
          <a:p>
            <a:pPr>
              <a:buFontTx/>
              <a:buChar char="•"/>
            </a:pPr>
            <a:endParaRPr lang="en-US" sz="2300">
              <a:solidFill>
                <a:schemeClr val="tx1"/>
              </a:solidFill>
              <a:cs typeface="Traditional Arabic" pitchFamily="2" charset="-78"/>
            </a:endParaRP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A row is called a </a:t>
            </a:r>
            <a:r>
              <a:rPr lang="en-US" b="1">
                <a:solidFill>
                  <a:schemeClr val="tx1"/>
                </a:solidFill>
                <a:cs typeface="Traditional Arabic" pitchFamily="2" charset="-78"/>
              </a:rPr>
              <a:t>tuple</a:t>
            </a:r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.</a:t>
            </a:r>
          </a:p>
          <a:p>
            <a:endParaRPr lang="en-US" sz="2300">
              <a:solidFill>
                <a:schemeClr val="tx1"/>
              </a:solidFill>
              <a:cs typeface="Traditional Arabic" pitchFamily="2" charset="-78"/>
            </a:endParaRP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A column header is called an </a:t>
            </a:r>
            <a:r>
              <a:rPr lang="en-US" b="1">
                <a:solidFill>
                  <a:schemeClr val="tx1"/>
                </a:solidFill>
                <a:cs typeface="Traditional Arabic" pitchFamily="2" charset="-78"/>
              </a:rPr>
              <a:t>attribute</a:t>
            </a:r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.</a:t>
            </a:r>
            <a:endParaRPr lang="en-US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endParaRPr lang="en-US" sz="230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 A </a:t>
            </a:r>
            <a:r>
              <a:rPr lang="en-US" b="1">
                <a:solidFill>
                  <a:schemeClr val="tx1"/>
                </a:solidFill>
              </a:rPr>
              <a:t>domain</a:t>
            </a:r>
            <a:r>
              <a:rPr lang="en-US">
                <a:solidFill>
                  <a:schemeClr val="tx1"/>
                </a:solidFill>
              </a:rPr>
              <a:t> is the set of possible values for an attribute. 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3533" name="Rectangle 45"/>
          <p:cNvSpPr>
            <a:spLocks noChangeArrowheads="1"/>
          </p:cNvSpPr>
          <p:nvPr/>
        </p:nvSpPr>
        <p:spPr bwMode="auto">
          <a:xfrm>
            <a:off x="457200" y="4267200"/>
            <a:ext cx="480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34" name="Line 46"/>
          <p:cNvSpPr>
            <a:spLocks noChangeShapeType="1"/>
          </p:cNvSpPr>
          <p:nvPr/>
        </p:nvSpPr>
        <p:spPr bwMode="auto">
          <a:xfrm>
            <a:off x="1676400" y="4267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>
            <a:off x="1676400" y="58674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36" name="Line 48"/>
          <p:cNvSpPr>
            <a:spLocks noChangeShapeType="1"/>
          </p:cNvSpPr>
          <p:nvPr/>
        </p:nvSpPr>
        <p:spPr bwMode="auto">
          <a:xfrm>
            <a:off x="5257800" y="4648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38" name="Line 50"/>
          <p:cNvSpPr>
            <a:spLocks noChangeShapeType="1"/>
          </p:cNvSpPr>
          <p:nvPr/>
        </p:nvSpPr>
        <p:spPr bwMode="auto">
          <a:xfrm>
            <a:off x="2819400" y="4267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39" name="Line 51"/>
          <p:cNvSpPr>
            <a:spLocks noChangeShapeType="1"/>
          </p:cNvSpPr>
          <p:nvPr/>
        </p:nvSpPr>
        <p:spPr bwMode="auto">
          <a:xfrm>
            <a:off x="4114800" y="4267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40" name="Text Box 52"/>
          <p:cNvSpPr txBox="1">
            <a:spLocks noChangeArrowheads="1"/>
          </p:cNvSpPr>
          <p:nvPr/>
        </p:nvSpPr>
        <p:spPr bwMode="auto">
          <a:xfrm>
            <a:off x="457200" y="4267200"/>
            <a:ext cx="50292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Department   Dnumber     Dname	Location</a:t>
            </a:r>
          </a:p>
          <a:p>
            <a:endParaRPr lang="en-US" sz="800">
              <a:solidFill>
                <a:schemeClr val="tx1"/>
              </a:solidFill>
            </a:endParaRPr>
          </a:p>
          <a:p>
            <a:r>
              <a:rPr lang="en-US" sz="1800">
                <a:solidFill>
                  <a:schemeClr val="tx1"/>
                </a:solidFill>
              </a:rPr>
              <a:t>	      1	          Accounting	New York</a:t>
            </a:r>
          </a:p>
          <a:p>
            <a:r>
              <a:rPr lang="en-US" sz="1800">
                <a:solidFill>
                  <a:schemeClr val="tx1"/>
                </a:solidFill>
              </a:rPr>
              <a:t>	      2	          Research	Dallas</a:t>
            </a:r>
          </a:p>
          <a:p>
            <a:r>
              <a:rPr lang="en-US" sz="1800">
                <a:solidFill>
                  <a:schemeClr val="tx1"/>
                </a:solidFill>
              </a:rPr>
              <a:t>	      3	          Sales	Chicago</a:t>
            </a:r>
          </a:p>
          <a:p>
            <a:r>
              <a:rPr lang="en-US" sz="1800">
                <a:solidFill>
                  <a:schemeClr val="tx1"/>
                </a:solidFill>
              </a:rPr>
              <a:t>	      4	          Operations	Boston</a:t>
            </a:r>
            <a:endParaRPr lang="en-US"/>
          </a:p>
        </p:txBody>
      </p:sp>
      <p:sp>
        <p:nvSpPr>
          <p:cNvPr id="63542" name="Text Box 54"/>
          <p:cNvSpPr txBox="1">
            <a:spLocks noChangeArrowheads="1"/>
          </p:cNvSpPr>
          <p:nvPr/>
        </p:nvSpPr>
        <p:spPr bwMode="auto">
          <a:xfrm>
            <a:off x="1377950" y="3927475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Relation</a:t>
            </a:r>
            <a:endParaRPr lang="en-US"/>
          </a:p>
        </p:txBody>
      </p:sp>
      <p:sp>
        <p:nvSpPr>
          <p:cNvPr id="63543" name="Line 55"/>
          <p:cNvSpPr>
            <a:spLocks noChangeShapeType="1"/>
          </p:cNvSpPr>
          <p:nvPr/>
        </p:nvSpPr>
        <p:spPr bwMode="auto">
          <a:xfrm>
            <a:off x="1066800" y="4038600"/>
            <a:ext cx="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44" name="Line 56"/>
          <p:cNvSpPr>
            <a:spLocks noChangeShapeType="1"/>
          </p:cNvSpPr>
          <p:nvPr/>
        </p:nvSpPr>
        <p:spPr bwMode="auto">
          <a:xfrm>
            <a:off x="1066800" y="4038600"/>
            <a:ext cx="304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45" name="Text Box 57"/>
          <p:cNvSpPr txBox="1">
            <a:spLocks noChangeArrowheads="1"/>
          </p:cNvSpPr>
          <p:nvPr/>
        </p:nvSpPr>
        <p:spPr bwMode="auto">
          <a:xfrm>
            <a:off x="4953000" y="3927475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Attribute</a:t>
            </a:r>
            <a:endParaRPr lang="en-US"/>
          </a:p>
        </p:txBody>
      </p:sp>
      <p:sp>
        <p:nvSpPr>
          <p:cNvPr id="63546" name="Line 58"/>
          <p:cNvSpPr>
            <a:spLocks noChangeShapeType="1"/>
          </p:cNvSpPr>
          <p:nvPr/>
        </p:nvSpPr>
        <p:spPr bwMode="auto">
          <a:xfrm>
            <a:off x="4648200" y="4038600"/>
            <a:ext cx="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47" name="Line 59"/>
          <p:cNvSpPr>
            <a:spLocks noChangeShapeType="1"/>
          </p:cNvSpPr>
          <p:nvPr/>
        </p:nvSpPr>
        <p:spPr bwMode="auto">
          <a:xfrm>
            <a:off x="4648200" y="4038600"/>
            <a:ext cx="304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48" name="Line 60"/>
          <p:cNvSpPr>
            <a:spLocks noChangeShapeType="1"/>
          </p:cNvSpPr>
          <p:nvPr/>
        </p:nvSpPr>
        <p:spPr bwMode="auto">
          <a:xfrm>
            <a:off x="1295400" y="5373688"/>
            <a:ext cx="304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49" name="Text Box 61"/>
          <p:cNvSpPr txBox="1">
            <a:spLocks noChangeArrowheads="1"/>
          </p:cNvSpPr>
          <p:nvPr/>
        </p:nvSpPr>
        <p:spPr bwMode="auto">
          <a:xfrm>
            <a:off x="533400" y="5181600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Tuple</a:t>
            </a:r>
            <a:endParaRPr lang="en-US"/>
          </a:p>
        </p:txBody>
      </p:sp>
      <p:sp>
        <p:nvSpPr>
          <p:cNvPr id="63553" name="Rectangle 65"/>
          <p:cNvSpPr>
            <a:spLocks noChangeArrowheads="1"/>
          </p:cNvSpPr>
          <p:nvPr/>
        </p:nvSpPr>
        <p:spPr bwMode="auto">
          <a:xfrm>
            <a:off x="6553200" y="4267200"/>
            <a:ext cx="21336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54" name="Text Box 66"/>
          <p:cNvSpPr txBox="1">
            <a:spLocks noChangeArrowheads="1"/>
          </p:cNvSpPr>
          <p:nvPr/>
        </p:nvSpPr>
        <p:spPr bwMode="auto">
          <a:xfrm>
            <a:off x="6553200" y="4343400"/>
            <a:ext cx="22479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Domain for location:</a:t>
            </a:r>
          </a:p>
          <a:p>
            <a:r>
              <a:rPr lang="en-US" sz="1800"/>
              <a:t>New York, Dallas,</a:t>
            </a:r>
          </a:p>
          <a:p>
            <a:r>
              <a:rPr lang="en-US" sz="1800"/>
              <a:t>Chicago, Boston,</a:t>
            </a:r>
          </a:p>
          <a:p>
            <a:r>
              <a:rPr lang="en-US" sz="1800"/>
              <a:t>Manchester, London,</a:t>
            </a:r>
          </a:p>
          <a:p>
            <a:r>
              <a:rPr lang="en-US" sz="1800"/>
              <a:t>etc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381000" y="381000"/>
            <a:ext cx="87630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4000"/>
              </a:lnSpc>
            </a:pPr>
            <a:r>
              <a:rPr lang="en-US" sz="3200" b="1" dirty="0">
                <a:solidFill>
                  <a:srgbClr val="A50021"/>
                </a:solidFill>
              </a:rPr>
              <a:t>Attributes, Domain, &amp; Relations</a:t>
            </a:r>
            <a:endParaRPr lang="en-US" sz="3200" b="1" dirty="0">
              <a:solidFill>
                <a:schemeClr val="tx1"/>
              </a:solidFill>
            </a:endParaRPr>
          </a:p>
          <a:p>
            <a:pPr>
              <a:lnSpc>
                <a:spcPct val="104000"/>
              </a:lnSpc>
              <a:buFontTx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No composite or multivalued attributes are permitted. </a:t>
            </a:r>
            <a:endParaRPr lang="en-US" dirty="0" smtClean="0">
              <a:solidFill>
                <a:schemeClr val="tx1"/>
              </a:solidFill>
              <a:cs typeface="Traditional Arabic" pitchFamily="2" charset="-78"/>
            </a:endParaRPr>
          </a:p>
          <a:p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  This property is 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known as the First Normal Form.</a:t>
            </a:r>
          </a:p>
          <a:p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The domain of values for an attribute contains only atomic values.</a:t>
            </a:r>
          </a:p>
          <a:p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A common method  of specifying a domain is to specify a data type</a:t>
            </a:r>
          </a:p>
          <a:p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  from which the data values forming the domain are drawn.</a:t>
            </a:r>
          </a:p>
          <a:p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Each domain is given a name, </a:t>
            </a:r>
            <a:r>
              <a:rPr lang="en-US" dirty="0" err="1">
                <a:solidFill>
                  <a:schemeClr val="tx1"/>
                </a:solidFill>
                <a:cs typeface="Traditional Arabic" pitchFamily="2" charset="-78"/>
              </a:rPr>
              <a:t>datatype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, &amp; format.</a:t>
            </a:r>
          </a:p>
          <a:p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  E.g. Name = SALARY, </a:t>
            </a:r>
            <a:r>
              <a:rPr lang="en-US" dirty="0" err="1">
                <a:solidFill>
                  <a:schemeClr val="tx1"/>
                </a:solidFill>
                <a:cs typeface="Traditional Arabic" pitchFamily="2" charset="-78"/>
              </a:rPr>
              <a:t>datatype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= integer, format = 5 digits.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Text Box 1029"/>
          <p:cNvSpPr txBox="1">
            <a:spLocks noChangeArrowheads="1"/>
          </p:cNvSpPr>
          <p:nvPr/>
        </p:nvSpPr>
        <p:spPr bwMode="auto">
          <a:xfrm>
            <a:off x="381000" y="381000"/>
            <a:ext cx="87630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4000"/>
              </a:lnSpc>
            </a:pPr>
            <a:r>
              <a:rPr lang="en-US" sz="3200" b="1">
                <a:solidFill>
                  <a:srgbClr val="A50021"/>
                </a:solidFill>
              </a:rPr>
              <a:t>Attributes, Domains, &amp; Relations</a:t>
            </a:r>
            <a:endParaRPr lang="en-US" sz="3200" b="1">
              <a:solidFill>
                <a:schemeClr val="tx1"/>
              </a:solidFill>
            </a:endParaRPr>
          </a:p>
          <a:p>
            <a:pPr>
              <a:lnSpc>
                <a:spcPct val="104000"/>
              </a:lnSpc>
              <a:buFontTx/>
              <a:buChar char="•"/>
            </a:pPr>
            <a:endParaRPr lang="en-US" sz="180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The degree of a relation is the number of attributes n of its relation</a:t>
            </a:r>
          </a:p>
          <a:p>
            <a:r>
              <a:rPr lang="en-US">
                <a:solidFill>
                  <a:schemeClr val="tx1"/>
                </a:solidFill>
                <a:cs typeface="Traditional Arabic" pitchFamily="2" charset="-78"/>
              </a:rPr>
              <a:t>   schema.</a:t>
            </a:r>
          </a:p>
          <a:p>
            <a:endParaRPr lang="en-US">
              <a:solidFill>
                <a:schemeClr val="tx1"/>
              </a:solidFill>
              <a:cs typeface="Traditional Arabic" pitchFamily="2" charset="-78"/>
            </a:endParaRPr>
          </a:p>
        </p:txBody>
      </p:sp>
      <p:sp>
        <p:nvSpPr>
          <p:cNvPr id="84998" name="Rectangle 1030"/>
          <p:cNvSpPr>
            <a:spLocks noChangeArrowheads="1"/>
          </p:cNvSpPr>
          <p:nvPr/>
        </p:nvSpPr>
        <p:spPr bwMode="auto">
          <a:xfrm>
            <a:off x="685800" y="2438400"/>
            <a:ext cx="5715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999" name="Line 1031"/>
          <p:cNvSpPr>
            <a:spLocks noChangeShapeType="1"/>
          </p:cNvSpPr>
          <p:nvPr/>
        </p:nvSpPr>
        <p:spPr bwMode="auto">
          <a:xfrm>
            <a:off x="1905000" y="2438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00" name="Line 1032"/>
          <p:cNvSpPr>
            <a:spLocks noChangeShapeType="1"/>
          </p:cNvSpPr>
          <p:nvPr/>
        </p:nvSpPr>
        <p:spPr bwMode="auto">
          <a:xfrm>
            <a:off x="1905000" y="41148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01" name="Line 1033"/>
          <p:cNvSpPr>
            <a:spLocks noChangeShapeType="1"/>
          </p:cNvSpPr>
          <p:nvPr/>
        </p:nvSpPr>
        <p:spPr bwMode="auto">
          <a:xfrm>
            <a:off x="6400800" y="2895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02" name="Line 1034"/>
          <p:cNvSpPr>
            <a:spLocks noChangeShapeType="1"/>
          </p:cNvSpPr>
          <p:nvPr/>
        </p:nvSpPr>
        <p:spPr bwMode="auto">
          <a:xfrm>
            <a:off x="3048000" y="2438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03" name="Line 1035"/>
          <p:cNvSpPr>
            <a:spLocks noChangeShapeType="1"/>
          </p:cNvSpPr>
          <p:nvPr/>
        </p:nvSpPr>
        <p:spPr bwMode="auto">
          <a:xfrm>
            <a:off x="4343400" y="2438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09" name="Line 1041"/>
          <p:cNvSpPr>
            <a:spLocks noChangeShapeType="1"/>
          </p:cNvSpPr>
          <p:nvPr/>
        </p:nvSpPr>
        <p:spPr bwMode="auto">
          <a:xfrm>
            <a:off x="4876800" y="2209800"/>
            <a:ext cx="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10" name="Line 1042"/>
          <p:cNvSpPr>
            <a:spLocks noChangeShapeType="1"/>
          </p:cNvSpPr>
          <p:nvPr/>
        </p:nvSpPr>
        <p:spPr bwMode="auto">
          <a:xfrm>
            <a:off x="2514600" y="2209800"/>
            <a:ext cx="3886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13" name="Line 1045"/>
          <p:cNvSpPr>
            <a:spLocks noChangeShapeType="1"/>
          </p:cNvSpPr>
          <p:nvPr/>
        </p:nvSpPr>
        <p:spPr bwMode="auto">
          <a:xfrm>
            <a:off x="5445125" y="2438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15" name="Text Box 1047"/>
          <p:cNvSpPr txBox="1">
            <a:spLocks noChangeArrowheads="1"/>
          </p:cNvSpPr>
          <p:nvPr/>
        </p:nvSpPr>
        <p:spPr bwMode="auto">
          <a:xfrm>
            <a:off x="685800" y="2514600"/>
            <a:ext cx="58674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Department   Dnumber     Dname	Location	   Phone</a:t>
            </a:r>
          </a:p>
          <a:p>
            <a:endParaRPr lang="en-US" sz="800">
              <a:solidFill>
                <a:schemeClr val="tx1"/>
              </a:solidFill>
            </a:endParaRPr>
          </a:p>
          <a:p>
            <a:r>
              <a:rPr lang="en-US" sz="1800">
                <a:solidFill>
                  <a:schemeClr val="tx1"/>
                </a:solidFill>
              </a:rPr>
              <a:t>	      1	          Accounting	New York  749-1111</a:t>
            </a:r>
          </a:p>
          <a:p>
            <a:r>
              <a:rPr lang="en-US" sz="1800">
                <a:solidFill>
                  <a:schemeClr val="tx1"/>
                </a:solidFill>
              </a:rPr>
              <a:t>	      2	          Research	Dallas	   null</a:t>
            </a:r>
          </a:p>
          <a:p>
            <a:r>
              <a:rPr lang="en-US" sz="1800">
                <a:solidFill>
                  <a:schemeClr val="tx1"/>
                </a:solidFill>
              </a:rPr>
              <a:t>	      3	          Sales	Chicago	   null</a:t>
            </a:r>
          </a:p>
          <a:p>
            <a:r>
              <a:rPr lang="en-US" sz="1800">
                <a:solidFill>
                  <a:schemeClr val="tx1"/>
                </a:solidFill>
              </a:rPr>
              <a:t>	      4	          Operations	Boston	   null</a:t>
            </a:r>
            <a:endParaRPr lang="en-US"/>
          </a:p>
        </p:txBody>
      </p:sp>
      <p:sp>
        <p:nvSpPr>
          <p:cNvPr id="85016" name="Line 1048"/>
          <p:cNvSpPr>
            <a:spLocks noChangeShapeType="1"/>
          </p:cNvSpPr>
          <p:nvPr/>
        </p:nvSpPr>
        <p:spPr bwMode="auto">
          <a:xfrm>
            <a:off x="3733800" y="2209800"/>
            <a:ext cx="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17" name="Line 1049"/>
          <p:cNvSpPr>
            <a:spLocks noChangeShapeType="1"/>
          </p:cNvSpPr>
          <p:nvPr/>
        </p:nvSpPr>
        <p:spPr bwMode="auto">
          <a:xfrm>
            <a:off x="2514600" y="2209800"/>
            <a:ext cx="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18" name="Line 1050"/>
          <p:cNvSpPr>
            <a:spLocks noChangeShapeType="1"/>
          </p:cNvSpPr>
          <p:nvPr/>
        </p:nvSpPr>
        <p:spPr bwMode="auto">
          <a:xfrm>
            <a:off x="5943600" y="2209800"/>
            <a:ext cx="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20" name="Text Box 1052"/>
          <p:cNvSpPr txBox="1">
            <a:spLocks noChangeArrowheads="1"/>
          </p:cNvSpPr>
          <p:nvPr/>
        </p:nvSpPr>
        <p:spPr bwMode="auto">
          <a:xfrm>
            <a:off x="6400800" y="2020888"/>
            <a:ext cx="1354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Degree = 4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Text Box 1029"/>
          <p:cNvSpPr txBox="1">
            <a:spLocks noChangeArrowheads="1"/>
          </p:cNvSpPr>
          <p:nvPr/>
        </p:nvSpPr>
        <p:spPr bwMode="auto">
          <a:xfrm>
            <a:off x="381000" y="381000"/>
            <a:ext cx="87630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4000"/>
              </a:lnSpc>
            </a:pPr>
            <a:r>
              <a:rPr lang="en-US" sz="3200" b="1" dirty="0">
                <a:solidFill>
                  <a:srgbClr val="A50021"/>
                </a:solidFill>
              </a:rPr>
              <a:t>Attributes, Domains, &amp; Relations</a:t>
            </a:r>
            <a:endParaRPr lang="en-US" sz="3200" b="1" dirty="0">
              <a:solidFill>
                <a:schemeClr val="tx1"/>
              </a:solidFill>
            </a:endParaRPr>
          </a:p>
          <a:p>
            <a:pPr>
              <a:lnSpc>
                <a:spcPct val="104000"/>
              </a:lnSpc>
              <a:buFontTx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</p:txBody>
      </p:sp>
      <p:pic>
        <p:nvPicPr>
          <p:cNvPr id="20" name="Picture 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905000"/>
            <a:ext cx="8458200" cy="227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381000" y="381000"/>
            <a:ext cx="876300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4000"/>
              </a:lnSpc>
            </a:pPr>
            <a:r>
              <a:rPr lang="en-US" sz="3200" b="1" dirty="0">
                <a:solidFill>
                  <a:srgbClr val="A50021"/>
                </a:solidFill>
              </a:rPr>
              <a:t>Characteristics of Relations</a:t>
            </a:r>
            <a:endParaRPr lang="en-US" sz="3200" b="1" dirty="0">
              <a:solidFill>
                <a:schemeClr val="tx1"/>
              </a:solidFill>
            </a:endParaRPr>
          </a:p>
          <a:p>
            <a:pPr>
              <a:lnSpc>
                <a:spcPct val="104000"/>
              </a:lnSpc>
              <a:buFontTx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</a:t>
            </a:r>
            <a:r>
              <a:rPr lang="en-US" b="1" dirty="0">
                <a:solidFill>
                  <a:schemeClr val="tx1"/>
                </a:solidFill>
                <a:cs typeface="Traditional Arabic" pitchFamily="2" charset="-78"/>
              </a:rPr>
              <a:t>Ordering of </a:t>
            </a:r>
            <a:r>
              <a:rPr lang="en-US" b="1" dirty="0" err="1">
                <a:solidFill>
                  <a:schemeClr val="tx1"/>
                </a:solidFill>
                <a:cs typeface="Traditional Arabic" pitchFamily="2" charset="-78"/>
              </a:rPr>
              <a:t>tuples</a:t>
            </a:r>
            <a:r>
              <a:rPr lang="en-US" b="1" dirty="0">
                <a:solidFill>
                  <a:schemeClr val="tx1"/>
                </a:solidFill>
                <a:cs typeface="Traditional Arabic" pitchFamily="2" charset="-78"/>
              </a:rPr>
              <a:t> in a relation: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the </a:t>
            </a:r>
            <a:r>
              <a:rPr lang="en-US" dirty="0" err="1">
                <a:solidFill>
                  <a:schemeClr val="tx1"/>
                </a:solidFill>
                <a:cs typeface="Traditional Arabic" pitchFamily="2" charset="-78"/>
              </a:rPr>
              <a:t>tuples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are not considered to </a:t>
            </a:r>
          </a:p>
          <a:p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   be ordered, even though they appear to be in the tabular form.</a:t>
            </a:r>
          </a:p>
          <a:p>
            <a:endParaRPr lang="en-US" sz="1400" dirty="0">
              <a:solidFill>
                <a:schemeClr val="tx1"/>
              </a:solidFill>
              <a:cs typeface="Traditional Arabic" pitchFamily="2" charset="-78"/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</a:t>
            </a:r>
            <a:r>
              <a:rPr lang="en-US" b="1" dirty="0">
                <a:solidFill>
                  <a:schemeClr val="tx1"/>
                </a:solidFill>
                <a:cs typeface="Traditional Arabic" pitchFamily="2" charset="-78"/>
              </a:rPr>
              <a:t>Ordering of values within a </a:t>
            </a:r>
            <a:r>
              <a:rPr lang="en-US" b="1" dirty="0" err="1">
                <a:solidFill>
                  <a:schemeClr val="tx1"/>
                </a:solidFill>
                <a:cs typeface="Traditional Arabic" pitchFamily="2" charset="-78"/>
              </a:rPr>
              <a:t>tuple</a:t>
            </a:r>
            <a:r>
              <a:rPr lang="en-US" b="1" dirty="0">
                <a:solidFill>
                  <a:schemeClr val="tx1"/>
                </a:solidFill>
                <a:cs typeface="Traditional Arabic" pitchFamily="2" charset="-78"/>
              </a:rPr>
              <a:t>: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the attributes in R and the </a:t>
            </a:r>
          </a:p>
          <a:p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  values in t are considered to be ordered. (although, a more general</a:t>
            </a:r>
          </a:p>
          <a:p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  definition of relation does not require this ordering).</a:t>
            </a:r>
          </a:p>
          <a:p>
            <a:pPr>
              <a:buFontTx/>
              <a:buChar char="•"/>
            </a:pPr>
            <a:endParaRPr lang="en-US" sz="1400" dirty="0">
              <a:solidFill>
                <a:schemeClr val="tx1"/>
              </a:solidFill>
              <a:cs typeface="Traditional Arabic" pitchFamily="2" charset="-78"/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</a:t>
            </a:r>
            <a:r>
              <a:rPr lang="en-US" b="1" dirty="0">
                <a:solidFill>
                  <a:schemeClr val="tx1"/>
                </a:solidFill>
                <a:cs typeface="Traditional Arabic" pitchFamily="2" charset="-78"/>
              </a:rPr>
              <a:t>Values and nulls in the </a:t>
            </a:r>
            <a:r>
              <a:rPr lang="en-US" b="1" dirty="0" err="1">
                <a:solidFill>
                  <a:schemeClr val="tx1"/>
                </a:solidFill>
                <a:cs typeface="Traditional Arabic" pitchFamily="2" charset="-78"/>
              </a:rPr>
              <a:t>tuples</a:t>
            </a:r>
            <a:r>
              <a:rPr lang="en-US" b="1" dirty="0">
                <a:solidFill>
                  <a:schemeClr val="tx1"/>
                </a:solidFill>
                <a:cs typeface="Traditional Arabic" pitchFamily="2" charset="-78"/>
              </a:rPr>
              <a:t>: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all values are considered atomic. A</a:t>
            </a:r>
          </a:p>
          <a:p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   special null value is used to represent values that are </a:t>
            </a:r>
            <a:r>
              <a:rPr lang="en-US" dirty="0" smtClean="0">
                <a:solidFill>
                  <a:schemeClr val="tx1"/>
                </a:solidFill>
                <a:cs typeface="Traditional Arabic" pitchFamily="2" charset="-78"/>
              </a:rPr>
              <a:t>unknown</a:t>
            </a:r>
            <a:r>
              <a:rPr lang="en-US" dirty="0">
                <a:solidFill>
                  <a:schemeClr val="tx1"/>
                </a:solidFill>
                <a:cs typeface="Traditional Arabic" pitchFamily="2" charset="-78"/>
              </a:rPr>
              <a:t>.</a:t>
            </a:r>
          </a:p>
          <a:p>
            <a:endParaRPr lang="en-US" sz="1400" dirty="0">
              <a:solidFill>
                <a:schemeClr val="tx1"/>
              </a:solidFill>
              <a:cs typeface="Traditional Arabic" pitchFamily="2" charset="-78"/>
            </a:endParaRPr>
          </a:p>
          <a:p>
            <a:pPr>
              <a:buFontTx/>
              <a:buChar char="•"/>
            </a:pPr>
            <a:endParaRPr lang="en-US" dirty="0">
              <a:solidFill>
                <a:schemeClr val="tx1"/>
              </a:solidFill>
              <a:cs typeface="Traditional Arabic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E4B-BA0B-4862-A67E-58DAA7C83C8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2036</TotalTime>
  <Words>2087</Words>
  <Application>Microsoft Office PowerPoint</Application>
  <PresentationFormat>On-screen Show (4:3)</PresentationFormat>
  <Paragraphs>387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Lucida Sans Unicode</vt:lpstr>
      <vt:lpstr>Symbol</vt:lpstr>
      <vt:lpstr>Times New Roman</vt:lpstr>
      <vt:lpstr>Times New Roman (Arabic)</vt:lpstr>
      <vt:lpstr>Traditional Arabic</vt:lpstr>
      <vt:lpstr>Verdana</vt:lpstr>
      <vt:lpstr>Wingdings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In-Class Exercise</vt:lpstr>
      <vt:lpstr>PowerPoint Presentation</vt:lpstr>
    </vt:vector>
  </TitlesOfParts>
  <Company>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NMS</dc:creator>
  <cp:lastModifiedBy>K Haouam</cp:lastModifiedBy>
  <cp:revision>513</cp:revision>
  <cp:lastPrinted>2004-09-25T18:12:21Z</cp:lastPrinted>
  <dcterms:created xsi:type="dcterms:W3CDTF">2004-09-12T16:36:31Z</dcterms:created>
  <dcterms:modified xsi:type="dcterms:W3CDTF">2019-02-19T21:31:17Z</dcterms:modified>
</cp:coreProperties>
</file>