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71" r:id="rId4"/>
    <p:sldId id="269" r:id="rId5"/>
    <p:sldId id="268" r:id="rId6"/>
    <p:sldId id="270" r:id="rId7"/>
    <p:sldId id="272" r:id="rId8"/>
    <p:sldId id="259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08"/>
  </p:normalViewPr>
  <p:slideViewPr>
    <p:cSldViewPr snapToGrid="0" snapToObjects="1" showGuides="1">
      <p:cViewPr>
        <p:scale>
          <a:sx n="100" d="100"/>
          <a:sy n="100" d="100"/>
        </p:scale>
        <p:origin x="776" y="68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10/1/18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 </a:t>
            </a:r>
            <a:r>
              <a:rPr lang="en-US" dirty="0"/>
              <a:t>Exercises On ER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CSC380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695"/>
            <a:ext cx="2097586" cy="137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2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9000" cy="1143000"/>
          </a:xfrm>
        </p:spPr>
        <p:txBody>
          <a:bodyPr/>
          <a:lstStyle/>
          <a:p>
            <a:pPr marL="114300" indent="0"/>
            <a:r>
              <a:rPr lang="en-US" sz="3400" b="1" dirty="0" smtClean="0">
                <a:solidFill>
                  <a:schemeClr val="accent4"/>
                </a:solidFill>
              </a:rPr>
              <a:t>1. </a:t>
            </a:r>
            <a:r>
              <a:rPr lang="en-US" sz="3400" b="1" dirty="0">
                <a:solidFill>
                  <a:schemeClr val="accent4"/>
                </a:solidFill>
              </a:rPr>
              <a:t>Identify the entities and relationships and draw an E-R diagram.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639"/>
            <a:ext cx="7620000" cy="5111673"/>
          </a:xfrm>
        </p:spPr>
        <p:txBody>
          <a:bodyPr/>
          <a:lstStyle/>
          <a:p>
            <a:pPr marL="114300" indent="0">
              <a:buNone/>
            </a:pPr>
            <a:r>
              <a:rPr lang="en-US" sz="3000" dirty="0" smtClean="0"/>
              <a:t>Departments</a:t>
            </a:r>
            <a:r>
              <a:rPr lang="en-US" sz="3000" dirty="0"/>
              <a:t>, identified by ID, operate a variety of printers, each located in a particular room in a particular building. Printers are supplied by a number of suppliers, identified by name, with each supplier charging a different price for a given printer, but also providing different delivery delays, measured in days. A given room can have any number of printers, including none.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mac:Dropbox:Screenshots:Screenshot 2016-10-05 15.30.5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2" y="1014598"/>
            <a:ext cx="7871406" cy="4588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16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62" y="133546"/>
            <a:ext cx="8009000" cy="1143000"/>
          </a:xfrm>
        </p:spPr>
        <p:txBody>
          <a:bodyPr/>
          <a:lstStyle/>
          <a:p>
            <a:pPr marL="114300" indent="0"/>
            <a:r>
              <a:rPr lang="en-US" sz="2200" b="1" dirty="0">
                <a:solidFill>
                  <a:schemeClr val="accent4"/>
                </a:solidFill>
              </a:rPr>
              <a:t>2. A chain of pharmacies has offered to give you a free lifetime supply of medicine if you design its database. Given the rising cost of health care, you agree. Here’s the information that you gather: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639"/>
            <a:ext cx="7620000" cy="5111673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Patients </a:t>
            </a:r>
            <a:r>
              <a:rPr lang="en-US" sz="3000" dirty="0"/>
              <a:t>are identified by an SSN, and their names, addresses, and ages must be recorded.</a:t>
            </a:r>
          </a:p>
          <a:p>
            <a:r>
              <a:rPr lang="en-US" sz="3000" dirty="0" smtClean="0"/>
              <a:t>Doctors </a:t>
            </a:r>
            <a:r>
              <a:rPr lang="en-US" sz="3000" dirty="0"/>
              <a:t>are identified by an SSN. For each doctor, the name, </a:t>
            </a:r>
            <a:r>
              <a:rPr lang="en-US" sz="3000" dirty="0" smtClean="0"/>
              <a:t>specialty</a:t>
            </a:r>
            <a:r>
              <a:rPr lang="en-US" sz="3000" dirty="0"/>
              <a:t>, and years of experience must be recorded.</a:t>
            </a:r>
          </a:p>
          <a:p>
            <a:r>
              <a:rPr lang="en-US" sz="3000" dirty="0" smtClean="0"/>
              <a:t>Each </a:t>
            </a:r>
            <a:r>
              <a:rPr lang="en-US" sz="3000" dirty="0"/>
              <a:t>pharmaceutical company is identified by name and has a phone number.</a:t>
            </a:r>
          </a:p>
          <a:p>
            <a:r>
              <a:rPr lang="en-US" sz="3000" dirty="0" smtClean="0"/>
              <a:t>For </a:t>
            </a:r>
            <a:r>
              <a:rPr lang="en-US" sz="3000" dirty="0"/>
              <a:t>each drug, the trade name and formula must be recorded. Each drug is made by a given pharmaceutical company, and the trade name identifies a drug uniquely from among the products of that company. If a pharmaceutical company is deleted, you need not keep track of its products any longer.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62" y="133546"/>
            <a:ext cx="8009000" cy="1143000"/>
          </a:xfrm>
        </p:spPr>
        <p:txBody>
          <a:bodyPr/>
          <a:lstStyle/>
          <a:p>
            <a:pPr marL="114300" indent="0"/>
            <a:r>
              <a:rPr lang="en-US" sz="2200" b="1" dirty="0">
                <a:solidFill>
                  <a:schemeClr val="accent4"/>
                </a:solidFill>
              </a:rPr>
              <a:t>2. A chain of pharmacies has offered to give you a free lifetime supply of medicine if you design its database. Given the rising cost of health care, you agree. Here’s the information that you gather: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639"/>
            <a:ext cx="7787262" cy="5111673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Each </a:t>
            </a:r>
            <a:r>
              <a:rPr lang="en-US" sz="3000" dirty="0"/>
              <a:t>pharmacy has a name, address, and phone number.</a:t>
            </a:r>
          </a:p>
          <a:p>
            <a:r>
              <a:rPr lang="en-US" sz="3000" dirty="0" smtClean="0"/>
              <a:t>Every </a:t>
            </a:r>
            <a:r>
              <a:rPr lang="en-US" sz="3000" dirty="0"/>
              <a:t>patient comes to his Doctor. Every doctor has at least one patient.</a:t>
            </a:r>
          </a:p>
          <a:p>
            <a:r>
              <a:rPr lang="en-US" sz="3000" dirty="0" smtClean="0"/>
              <a:t>Each </a:t>
            </a:r>
            <a:r>
              <a:rPr lang="en-US" sz="3000" dirty="0"/>
              <a:t>pharmacy sells several drugs and has a price for each. A drug could be sold at several pharmacies, and the price could vary from one pharmacy to another.</a:t>
            </a:r>
          </a:p>
          <a:p>
            <a:r>
              <a:rPr lang="en-US" sz="3000" dirty="0" smtClean="0"/>
              <a:t>Doctors </a:t>
            </a:r>
            <a:r>
              <a:rPr lang="en-US" sz="3000" dirty="0"/>
              <a:t>prescribe drugs for patients. A doctor could prescribe one or more drugs for several patients, and a patient could obtain prescriptions from several doctors. Each prescription has a date and a quantity associated with it. You can assume that, if a doctor prescribes the same drug for the same patient more than once, only the last such prescription needs to be stored</a:t>
            </a:r>
            <a:r>
              <a:rPr lang="en-US" sz="300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7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62" y="133546"/>
            <a:ext cx="8009000" cy="1143000"/>
          </a:xfrm>
        </p:spPr>
        <p:txBody>
          <a:bodyPr/>
          <a:lstStyle/>
          <a:p>
            <a:pPr marL="114300" indent="0"/>
            <a:r>
              <a:rPr lang="en-US" sz="2200" b="1" dirty="0">
                <a:solidFill>
                  <a:schemeClr val="accent4"/>
                </a:solidFill>
              </a:rPr>
              <a:t>2. A chain of pharmacies has offered to give you a free lifetime supply of medicine if you design its database. Given the rising cost of health care, you agree. Here’s the information that you gather: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639"/>
            <a:ext cx="7620000" cy="5111673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Pharmaceutical </a:t>
            </a:r>
            <a:r>
              <a:rPr lang="en-US" sz="3000" dirty="0"/>
              <a:t>companies have long-term contracts with pharmacies. A pharmaceutical company can contract with several pharmacies, and a pharmacy can contract with several pharmaceutical companies. For each contract, you have to store a start date, an end date, and the text of the contract.</a:t>
            </a:r>
          </a:p>
          <a:p>
            <a:r>
              <a:rPr lang="en-US" sz="3000" dirty="0" smtClean="0"/>
              <a:t>Pharmacies </a:t>
            </a:r>
            <a:r>
              <a:rPr lang="en-US" sz="3000" dirty="0"/>
              <a:t>appoint a supervisor for each contract. There must always be a supervisor for each contract, but the contract supervisor can change over the lifetime of the contract.</a:t>
            </a:r>
          </a:p>
          <a:p>
            <a:pPr marL="114300" indent="0">
              <a:buNone/>
            </a:pPr>
            <a:r>
              <a:rPr lang="en-US" sz="3000" dirty="0"/>
              <a:t>Draw an ER diagram that captures the information about the chain of pharmacies. Underline primary keys and show the total participation.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iamond 154"/>
          <p:cNvSpPr/>
          <p:nvPr/>
        </p:nvSpPr>
        <p:spPr>
          <a:xfrm>
            <a:off x="3953353" y="4736200"/>
            <a:ext cx="1733558" cy="92756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Rectangle 148"/>
          <p:cNvSpPr/>
          <p:nvPr/>
        </p:nvSpPr>
        <p:spPr>
          <a:xfrm>
            <a:off x="3930737" y="3673275"/>
            <a:ext cx="1756174" cy="846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469" y="886853"/>
            <a:ext cx="1592452" cy="604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39214" y="869159"/>
            <a:ext cx="1592452" cy="604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2516" y="3791745"/>
            <a:ext cx="1592452" cy="604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3826" y="6088273"/>
            <a:ext cx="1592452" cy="604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PHARM_CO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1420" y="3791745"/>
            <a:ext cx="1592452" cy="604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3786777" y="748226"/>
            <a:ext cx="1324411" cy="86669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VISIT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2269761" y="3653119"/>
            <a:ext cx="1119845" cy="86669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SELL</a:t>
            </a:r>
            <a:endParaRPr lang="en-US" sz="1600" dirty="0"/>
          </a:p>
        </p:txBody>
      </p:sp>
      <p:sp>
        <p:nvSpPr>
          <p:cNvPr id="14" name="Diamond 13"/>
          <p:cNvSpPr/>
          <p:nvPr/>
        </p:nvSpPr>
        <p:spPr>
          <a:xfrm>
            <a:off x="4175058" y="4828535"/>
            <a:ext cx="1325891" cy="7675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MADE</a:t>
            </a:r>
          </a:p>
          <a:p>
            <a:pPr algn="ctr"/>
            <a:r>
              <a:rPr lang="en-US" sz="1400" dirty="0" smtClean="0"/>
              <a:t>BY</a:t>
            </a:r>
            <a:endParaRPr lang="en-US" sz="1400" dirty="0"/>
          </a:p>
        </p:txBody>
      </p:sp>
      <p:sp>
        <p:nvSpPr>
          <p:cNvPr id="15" name="Diamond 14"/>
          <p:cNvSpPr/>
          <p:nvPr/>
        </p:nvSpPr>
        <p:spPr>
          <a:xfrm>
            <a:off x="764975" y="5503756"/>
            <a:ext cx="2081906" cy="116903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CONTRACT</a:t>
            </a:r>
            <a:endParaRPr lang="en-US" sz="1400" dirty="0"/>
          </a:p>
        </p:txBody>
      </p:sp>
      <p:sp>
        <p:nvSpPr>
          <p:cNvPr id="17" name="Diamond 16"/>
          <p:cNvSpPr/>
          <p:nvPr/>
        </p:nvSpPr>
        <p:spPr>
          <a:xfrm>
            <a:off x="3567901" y="2167977"/>
            <a:ext cx="1933048" cy="86669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PRESCRIBE </a:t>
            </a:r>
            <a:endParaRPr lang="en-US" sz="1400" dirty="0"/>
          </a:p>
        </p:txBody>
      </p:sp>
      <p:cxnSp>
        <p:nvCxnSpPr>
          <p:cNvPr id="20" name="Straight Connector 19"/>
          <p:cNvCxnSpPr>
            <a:stCxn id="5" idx="3"/>
            <a:endCxn id="10" idx="1"/>
          </p:cNvCxnSpPr>
          <p:nvPr/>
        </p:nvCxnSpPr>
        <p:spPr>
          <a:xfrm flipV="1">
            <a:off x="2035921" y="1181575"/>
            <a:ext cx="1750856" cy="7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6" idx="1"/>
          </p:cNvCxnSpPr>
          <p:nvPr/>
        </p:nvCxnSpPr>
        <p:spPr>
          <a:xfrm flipV="1">
            <a:off x="5111188" y="1171496"/>
            <a:ext cx="1028026" cy="10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1"/>
          </p:cNvCxnSpPr>
          <p:nvPr/>
        </p:nvCxnSpPr>
        <p:spPr>
          <a:xfrm flipH="1" flipV="1">
            <a:off x="2013683" y="1491526"/>
            <a:ext cx="1554218" cy="11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3"/>
            <a:endCxn id="6" idx="2"/>
          </p:cNvCxnSpPr>
          <p:nvPr/>
        </p:nvCxnSpPr>
        <p:spPr>
          <a:xfrm flipV="1">
            <a:off x="5500949" y="1473832"/>
            <a:ext cx="1434491" cy="1127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2"/>
            <a:endCxn id="7" idx="0"/>
          </p:cNvCxnSpPr>
          <p:nvPr/>
        </p:nvCxnSpPr>
        <p:spPr>
          <a:xfrm>
            <a:off x="4534425" y="3034675"/>
            <a:ext cx="264317" cy="757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2"/>
            <a:endCxn id="14" idx="0"/>
          </p:cNvCxnSpPr>
          <p:nvPr/>
        </p:nvCxnSpPr>
        <p:spPr>
          <a:xfrm>
            <a:off x="4798742" y="4396418"/>
            <a:ext cx="39262" cy="43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2"/>
            <a:endCxn id="8" idx="0"/>
          </p:cNvCxnSpPr>
          <p:nvPr/>
        </p:nvCxnSpPr>
        <p:spPr>
          <a:xfrm flipH="1">
            <a:off x="4810052" y="5596091"/>
            <a:ext cx="27952" cy="492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3"/>
            <a:endCxn id="13" idx="1"/>
          </p:cNvCxnSpPr>
          <p:nvPr/>
        </p:nvCxnSpPr>
        <p:spPr>
          <a:xfrm flipV="1">
            <a:off x="1773872" y="4086468"/>
            <a:ext cx="495889" cy="7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  <a:endCxn id="7" idx="1"/>
          </p:cNvCxnSpPr>
          <p:nvPr/>
        </p:nvCxnSpPr>
        <p:spPr>
          <a:xfrm>
            <a:off x="3389606" y="4086468"/>
            <a:ext cx="612910" cy="7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2"/>
            <a:endCxn id="15" idx="1"/>
          </p:cNvCxnSpPr>
          <p:nvPr/>
        </p:nvCxnSpPr>
        <p:spPr>
          <a:xfrm flipH="1">
            <a:off x="764975" y="4396418"/>
            <a:ext cx="212671" cy="1691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8" idx="1"/>
          </p:cNvCxnSpPr>
          <p:nvPr/>
        </p:nvCxnSpPr>
        <p:spPr>
          <a:xfrm>
            <a:off x="2846881" y="6088273"/>
            <a:ext cx="1166945" cy="30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14" y="47699"/>
            <a:ext cx="1014304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121350" y="37395"/>
            <a:ext cx="1069404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Name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0" y="1756016"/>
            <a:ext cx="1014304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Ssn</a:t>
            </a:r>
            <a:endParaRPr lang="en-US" u="sng" dirty="0"/>
          </a:p>
        </p:txBody>
      </p:sp>
      <p:sp>
        <p:nvSpPr>
          <p:cNvPr id="52" name="Oval 51"/>
          <p:cNvSpPr/>
          <p:nvPr/>
        </p:nvSpPr>
        <p:spPr>
          <a:xfrm>
            <a:off x="2241318" y="37491"/>
            <a:ext cx="1316672" cy="4861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206322" y="47699"/>
            <a:ext cx="1014304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</a:t>
            </a:r>
            <a:r>
              <a:rPr lang="en-US" u="sng" dirty="0" err="1" smtClean="0"/>
              <a:t>sn</a:t>
            </a:r>
            <a:endParaRPr lang="en-US" u="sng" dirty="0"/>
          </a:p>
        </p:txBody>
      </p:sp>
      <p:sp>
        <p:nvSpPr>
          <p:cNvPr id="54" name="Oval 53"/>
          <p:cNvSpPr/>
          <p:nvPr/>
        </p:nvSpPr>
        <p:spPr>
          <a:xfrm>
            <a:off x="6283979" y="47699"/>
            <a:ext cx="1081639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smtClean="0"/>
              <a:t>ame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365618" y="62475"/>
            <a:ext cx="1524381" cy="4360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Speciality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474655" y="1663628"/>
            <a:ext cx="1014304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EYear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900977" y="2921126"/>
            <a:ext cx="1573677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dirty="0" smtClean="0"/>
              <a:t>uantity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900977" y="2434927"/>
            <a:ext cx="1392439" cy="3514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279112" y="4427884"/>
            <a:ext cx="1452553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ormula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279112" y="3831602"/>
            <a:ext cx="1824251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name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981609" y="6253215"/>
            <a:ext cx="1750057" cy="419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honeNum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038882" y="5612925"/>
            <a:ext cx="1259402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N</a:t>
            </a:r>
            <a:r>
              <a:rPr lang="en-US" u="sng" dirty="0" smtClean="0"/>
              <a:t>ame</a:t>
            </a:r>
            <a:endParaRPr lang="en-US" u="sng" dirty="0"/>
          </a:p>
        </p:txBody>
      </p:sp>
      <p:sp>
        <p:nvSpPr>
          <p:cNvPr id="63" name="Oval 62"/>
          <p:cNvSpPr/>
          <p:nvPr/>
        </p:nvSpPr>
        <p:spPr>
          <a:xfrm>
            <a:off x="2269762" y="2786422"/>
            <a:ext cx="1323980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037313" y="2810092"/>
            <a:ext cx="1161668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PhoneNo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-40318" y="2786422"/>
            <a:ext cx="1054622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N</a:t>
            </a:r>
            <a:r>
              <a:rPr lang="en-US" u="sng" dirty="0" smtClean="0"/>
              <a:t>ame</a:t>
            </a:r>
            <a:endParaRPr lang="en-US" u="sng" dirty="0"/>
          </a:p>
        </p:txBody>
      </p:sp>
      <p:sp>
        <p:nvSpPr>
          <p:cNvPr id="66" name="Oval 65"/>
          <p:cNvSpPr/>
          <p:nvPr/>
        </p:nvSpPr>
        <p:spPr>
          <a:xfrm>
            <a:off x="2325438" y="4739067"/>
            <a:ext cx="1014304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rice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-100787" y="5349669"/>
            <a:ext cx="1014304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Sdate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71389" y="6483774"/>
            <a:ext cx="1659347" cy="439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Supervisor</a:t>
            </a:r>
          </a:p>
        </p:txBody>
      </p:sp>
      <p:sp>
        <p:nvSpPr>
          <p:cNvPr id="69" name="Oval 68"/>
          <p:cNvSpPr/>
          <p:nvPr/>
        </p:nvSpPr>
        <p:spPr>
          <a:xfrm>
            <a:off x="-63683" y="6462386"/>
            <a:ext cx="1014304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ext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-100787" y="5929491"/>
            <a:ext cx="1014304" cy="461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</a:t>
            </a:r>
            <a:r>
              <a:rPr lang="en-US" dirty="0" err="1" smtClean="0"/>
              <a:t>date</a:t>
            </a:r>
            <a:endParaRPr lang="en-US" dirty="0"/>
          </a:p>
        </p:txBody>
      </p:sp>
      <p:cxnSp>
        <p:nvCxnSpPr>
          <p:cNvPr id="72" name="Straight Connector 71"/>
          <p:cNvCxnSpPr>
            <a:endCxn id="49" idx="4"/>
          </p:cNvCxnSpPr>
          <p:nvPr/>
        </p:nvCxnSpPr>
        <p:spPr>
          <a:xfrm flipH="1" flipV="1">
            <a:off x="547466" y="508818"/>
            <a:ext cx="366051" cy="378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1121350" y="498514"/>
            <a:ext cx="390471" cy="370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52" idx="4"/>
          </p:cNvCxnSpPr>
          <p:nvPr/>
        </p:nvCxnSpPr>
        <p:spPr>
          <a:xfrm flipV="1">
            <a:off x="1824436" y="523690"/>
            <a:ext cx="1075218" cy="363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47466" y="1491526"/>
            <a:ext cx="573884" cy="264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5900978" y="508818"/>
            <a:ext cx="890154" cy="360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0"/>
          </p:cNvCxnSpPr>
          <p:nvPr/>
        </p:nvCxnSpPr>
        <p:spPr>
          <a:xfrm flipV="1">
            <a:off x="6935440" y="498514"/>
            <a:ext cx="0" cy="370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" idx="0"/>
          </p:cNvCxnSpPr>
          <p:nvPr/>
        </p:nvCxnSpPr>
        <p:spPr>
          <a:xfrm flipV="1">
            <a:off x="6935440" y="523594"/>
            <a:ext cx="796226" cy="345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" idx="2"/>
            <a:endCxn id="56" idx="1"/>
          </p:cNvCxnSpPr>
          <p:nvPr/>
        </p:nvCxnSpPr>
        <p:spPr>
          <a:xfrm>
            <a:off x="6935440" y="1473832"/>
            <a:ext cx="687756" cy="257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" idx="0"/>
            <a:endCxn id="65" idx="4"/>
          </p:cNvCxnSpPr>
          <p:nvPr/>
        </p:nvCxnSpPr>
        <p:spPr>
          <a:xfrm flipH="1" flipV="1">
            <a:off x="486993" y="3247541"/>
            <a:ext cx="490653" cy="544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64" idx="4"/>
          </p:cNvCxnSpPr>
          <p:nvPr/>
        </p:nvCxnSpPr>
        <p:spPr>
          <a:xfrm flipV="1">
            <a:off x="1575149" y="3271211"/>
            <a:ext cx="42998" cy="544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63" idx="4"/>
          </p:cNvCxnSpPr>
          <p:nvPr/>
        </p:nvCxnSpPr>
        <p:spPr>
          <a:xfrm flipV="1">
            <a:off x="1773872" y="3247541"/>
            <a:ext cx="1157880" cy="584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" idx="2"/>
            <a:endCxn id="66" idx="0"/>
          </p:cNvCxnSpPr>
          <p:nvPr/>
        </p:nvCxnSpPr>
        <p:spPr>
          <a:xfrm>
            <a:off x="2829684" y="4519817"/>
            <a:ext cx="2906" cy="219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7" idx="3"/>
            <a:endCxn id="58" idx="2"/>
          </p:cNvCxnSpPr>
          <p:nvPr/>
        </p:nvCxnSpPr>
        <p:spPr>
          <a:xfrm>
            <a:off x="5500949" y="2601326"/>
            <a:ext cx="400028" cy="9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57" idx="2"/>
          </p:cNvCxnSpPr>
          <p:nvPr/>
        </p:nvCxnSpPr>
        <p:spPr>
          <a:xfrm>
            <a:off x="5206322" y="2786422"/>
            <a:ext cx="694655" cy="365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" idx="3"/>
            <a:endCxn id="60" idx="2"/>
          </p:cNvCxnSpPr>
          <p:nvPr/>
        </p:nvCxnSpPr>
        <p:spPr>
          <a:xfrm flipV="1">
            <a:off x="5594968" y="4062162"/>
            <a:ext cx="684144" cy="31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" idx="3"/>
            <a:endCxn id="59" idx="2"/>
          </p:cNvCxnSpPr>
          <p:nvPr/>
        </p:nvCxnSpPr>
        <p:spPr>
          <a:xfrm>
            <a:off x="5594968" y="4094082"/>
            <a:ext cx="684144" cy="564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62" idx="2"/>
          </p:cNvCxnSpPr>
          <p:nvPr/>
        </p:nvCxnSpPr>
        <p:spPr>
          <a:xfrm flipV="1">
            <a:off x="5206322" y="5843485"/>
            <a:ext cx="832560" cy="230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8" idx="3"/>
            <a:endCxn id="61" idx="2"/>
          </p:cNvCxnSpPr>
          <p:nvPr/>
        </p:nvCxnSpPr>
        <p:spPr>
          <a:xfrm>
            <a:off x="5606278" y="6390610"/>
            <a:ext cx="375331" cy="72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67" idx="6"/>
          </p:cNvCxnSpPr>
          <p:nvPr/>
        </p:nvCxnSpPr>
        <p:spPr>
          <a:xfrm flipH="1" flipV="1">
            <a:off x="913517" y="5580229"/>
            <a:ext cx="567621" cy="230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5" idx="3"/>
          </p:cNvCxnSpPr>
          <p:nvPr/>
        </p:nvCxnSpPr>
        <p:spPr>
          <a:xfrm flipH="1">
            <a:off x="2697907" y="6088273"/>
            <a:ext cx="148974" cy="374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5" idx="2"/>
          </p:cNvCxnSpPr>
          <p:nvPr/>
        </p:nvCxnSpPr>
        <p:spPr>
          <a:xfrm flipH="1">
            <a:off x="913522" y="6672790"/>
            <a:ext cx="892406" cy="41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70" idx="5"/>
          </p:cNvCxnSpPr>
          <p:nvPr/>
        </p:nvCxnSpPr>
        <p:spPr>
          <a:xfrm flipH="1" flipV="1">
            <a:off x="764976" y="6323081"/>
            <a:ext cx="746845" cy="160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374209" y="56637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224949" y="4506040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6791132" y="4228791"/>
            <a:ext cx="759569" cy="0"/>
          </a:xfrm>
          <a:prstGeom prst="line">
            <a:avLst/>
          </a:prstGeom>
          <a:ln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904098" y="784470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5304888" y="811838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5082166" y="1223116"/>
            <a:ext cx="1028026" cy="10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389607" y="3751420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929367" y="3722416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3185878" y="1731157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5600703" y="1847803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4915331" y="3107450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14306" y="4828535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3148730" y="5810788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4878568" y="4330686"/>
            <a:ext cx="39262" cy="43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757017" y="4142140"/>
            <a:ext cx="605028" cy="3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14909" y="4138333"/>
            <a:ext cx="612910" cy="7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013683" y="1256678"/>
            <a:ext cx="1914136" cy="8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841947" y="4335783"/>
            <a:ext cx="212671" cy="1691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753862" y="6136865"/>
            <a:ext cx="1166945" cy="30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98681" y="5612925"/>
            <a:ext cx="27952" cy="492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695"/>
            <a:ext cx="2097586" cy="137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7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213</TotalTime>
  <Words>607</Words>
  <Application>Microsoft Macintosh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Cambria</vt:lpstr>
      <vt:lpstr>Arial</vt:lpstr>
      <vt:lpstr>Adjacency</vt:lpstr>
      <vt:lpstr>Extra Exercises On ER Diagram</vt:lpstr>
      <vt:lpstr>1. Identify the entities and relationships and draw an E-R diagram.</vt:lpstr>
      <vt:lpstr>PowerPoint Presentation</vt:lpstr>
      <vt:lpstr>2. A chain of pharmacies has offered to give you a free lifetime supply of medicine if you design its database. Given the rising cost of health care, you agree. Here’s the information that you gather:</vt:lpstr>
      <vt:lpstr>2. A chain of pharmacies has offered to give you a free lifetime supply of medicine if you design its database. Given the rising cost of health care, you agree. Here’s the information that you gather:</vt:lpstr>
      <vt:lpstr>2. A chain of pharmacies has offered to give you a free lifetime supply of medicine if you design its database. Given the rising cost of health care, you agree. Here’s the information that you gather: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Tutorial#1</dc:title>
  <dc:creator>Nouf ali</dc:creator>
  <cp:lastModifiedBy>Microsoft Office User</cp:lastModifiedBy>
  <cp:revision>41</cp:revision>
  <cp:lastPrinted>2018-09-27T06:30:22Z</cp:lastPrinted>
  <dcterms:created xsi:type="dcterms:W3CDTF">2016-09-29T21:59:51Z</dcterms:created>
  <dcterms:modified xsi:type="dcterms:W3CDTF">2018-10-01T06:58:07Z</dcterms:modified>
</cp:coreProperties>
</file>