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59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87035" autoAdjust="0"/>
  </p:normalViewPr>
  <p:slideViewPr>
    <p:cSldViewPr snapToGrid="0" snapToObjects="1" showGuides="1">
      <p:cViewPr>
        <p:scale>
          <a:sx n="99" d="100"/>
          <a:sy n="99" d="100"/>
        </p:scale>
        <p:origin x="816" y="48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-2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F0EBC-FF48-4E41-AE08-ABDCEE2118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ED21-AEBA-9348-8CD0-0E5059CA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ED21-AEBA-9348-8CD0-0E5059CAB0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ED21-AEBA-9348-8CD0-0E5059CAB0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ED21-AEBA-9348-8CD0-0E5059CAB0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PNAME);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SHIP_TYPE(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TONNAGE,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HULL);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STATE_COUNTRY(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CONTINENT);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SEAOCEANLAKE(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SHIP_MOVEMENT(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SSNAME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LONGITUDE,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LATITUTE);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S_C_NAME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S_O_L_NAME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VISIT(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STARTDATE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ENDDATE);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ED21-AEBA-9348-8CD0-0E5059CAB0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AED21-AEBA-9348-8CD0-0E5059CAB0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10/4/18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Exercises </a:t>
            </a:r>
            <a:r>
              <a:rPr lang="en-US" dirty="0" smtClean="0"/>
              <a:t>On</a:t>
            </a:r>
            <a:r>
              <a:rPr lang="x-none" dirty="0" smtClean="0"/>
              <a:t> </a:t>
            </a:r>
            <a:r>
              <a:rPr lang="en-US" dirty="0"/>
              <a:t>Relational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CSC380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95"/>
            <a:ext cx="2097586" cy="13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2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95"/>
            <a:ext cx="2097586" cy="137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7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9000" cy="1143000"/>
          </a:xfrm>
        </p:spPr>
        <p:txBody>
          <a:bodyPr/>
          <a:lstStyle/>
          <a:p>
            <a:pPr marL="114300" indent="0"/>
            <a:r>
              <a:rPr lang="en-US" sz="3400" b="1" dirty="0" smtClean="0">
                <a:solidFill>
                  <a:schemeClr val="accent4"/>
                </a:solidFill>
              </a:rPr>
              <a:t>1. Map the following ERs to Relational Schema</a:t>
            </a:r>
            <a:endParaRPr lang="en-US" sz="3400" b="1" dirty="0">
              <a:solidFill>
                <a:schemeClr val="accent4"/>
              </a:solidFill>
            </a:endParaRPr>
          </a:p>
        </p:txBody>
      </p:sp>
      <p:pic>
        <p:nvPicPr>
          <p:cNvPr id="5" name="Picture 4" descr="Screenshot 2016-10-15 17.33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80" y="1346198"/>
            <a:ext cx="5547767" cy="55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Map (b) the three binary relationship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(b) </a:t>
            </a:r>
            <a:endParaRPr lang="en-US" sz="2800" b="1" dirty="0" smtClean="0"/>
          </a:p>
          <a:p>
            <a:pPr marL="114300" indent="0">
              <a:buNone/>
            </a:pPr>
            <a:r>
              <a:rPr lang="en-US" sz="2800" dirty="0" smtClean="0"/>
              <a:t>SUPPLIER</a:t>
            </a:r>
            <a:r>
              <a:rPr lang="en-US" sz="2800" dirty="0"/>
              <a:t>(</a:t>
            </a:r>
            <a:r>
              <a:rPr lang="en-US" sz="2800" u="sng" dirty="0"/>
              <a:t>Sname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PROJECT</a:t>
            </a:r>
            <a:r>
              <a:rPr lang="en-US" sz="2800" dirty="0"/>
              <a:t>(</a:t>
            </a:r>
            <a:r>
              <a:rPr lang="en-US" sz="2800" u="sng" dirty="0"/>
              <a:t>Proj_name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PART</a:t>
            </a:r>
            <a:r>
              <a:rPr lang="en-US" sz="2800" dirty="0"/>
              <a:t>(</a:t>
            </a:r>
            <a:r>
              <a:rPr lang="en-US" sz="2800" u="sng" dirty="0"/>
              <a:t>Part_no</a:t>
            </a:r>
            <a:r>
              <a:rPr lang="en-US" sz="2800" dirty="0"/>
              <a:t>)</a:t>
            </a:r>
            <a:r>
              <a:rPr lang="en-US" sz="2800" dirty="0" smtClean="0"/>
              <a:t>;</a:t>
            </a:r>
          </a:p>
          <a:p>
            <a:pPr marL="114300" indent="0">
              <a:buNone/>
            </a:pPr>
            <a:r>
              <a:rPr lang="en-US" sz="2800" dirty="0" smtClean="0"/>
              <a:t>SUPPLIES</a:t>
            </a:r>
            <a:r>
              <a:rPr lang="en-US" sz="2800" dirty="0"/>
              <a:t>(</a:t>
            </a:r>
            <a:r>
              <a:rPr lang="en-US" sz="2800" u="sng" dirty="0"/>
              <a:t>Sname</a:t>
            </a:r>
            <a:r>
              <a:rPr lang="en-US" sz="2800" dirty="0"/>
              <a:t>, </a:t>
            </a:r>
            <a:r>
              <a:rPr lang="en-US" sz="2800" u="sng" dirty="0"/>
              <a:t>Proj_name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CAN_SUPPLY_PARTS</a:t>
            </a:r>
            <a:r>
              <a:rPr lang="en-US" sz="2800" dirty="0"/>
              <a:t>(</a:t>
            </a:r>
            <a:r>
              <a:rPr lang="en-US" sz="2800" u="sng" dirty="0"/>
              <a:t>Sname</a:t>
            </a:r>
            <a:r>
              <a:rPr lang="en-US" sz="2800" dirty="0"/>
              <a:t>, </a:t>
            </a:r>
            <a:r>
              <a:rPr lang="en-US" sz="2800" u="sng" dirty="0"/>
              <a:t>Part_no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USES_PARTS</a:t>
            </a:r>
            <a:r>
              <a:rPr lang="en-US" sz="2800" dirty="0"/>
              <a:t>(</a:t>
            </a:r>
            <a:r>
              <a:rPr lang="en-US" sz="2800" u="sng" dirty="0"/>
              <a:t>Proj_name</a:t>
            </a:r>
            <a:r>
              <a:rPr lang="en-US" sz="2800" dirty="0"/>
              <a:t>, </a:t>
            </a:r>
            <a:r>
              <a:rPr lang="en-US" sz="2800" u="sng" dirty="0"/>
              <a:t>Part_no</a:t>
            </a:r>
            <a:r>
              <a:rPr lang="en-US" sz="2800" dirty="0"/>
              <a:t>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Map (a) the ternary relationship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 smtClean="0"/>
              <a:t>(a) </a:t>
            </a:r>
          </a:p>
          <a:p>
            <a:pPr marL="114300" indent="0">
              <a:buNone/>
            </a:pPr>
            <a:r>
              <a:rPr lang="en-US" sz="2800" dirty="0" smtClean="0"/>
              <a:t>SUPPLIER</a:t>
            </a:r>
            <a:r>
              <a:rPr lang="en-US" sz="2800" dirty="0"/>
              <a:t>(</a:t>
            </a:r>
            <a:r>
              <a:rPr lang="en-US" sz="2800" u="sng" dirty="0"/>
              <a:t>Sname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PROJECT</a:t>
            </a:r>
            <a:r>
              <a:rPr lang="en-US" sz="2800" dirty="0"/>
              <a:t>(</a:t>
            </a:r>
            <a:r>
              <a:rPr lang="en-US" sz="2800" u="sng" dirty="0"/>
              <a:t>Proj_name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PART</a:t>
            </a:r>
            <a:r>
              <a:rPr lang="en-US" sz="2800" dirty="0"/>
              <a:t>(</a:t>
            </a:r>
            <a:r>
              <a:rPr lang="en-US" sz="2800" u="sng" dirty="0"/>
              <a:t>Part_no</a:t>
            </a:r>
            <a:r>
              <a:rPr lang="en-US" sz="2800" dirty="0"/>
              <a:t>)</a:t>
            </a:r>
            <a:r>
              <a:rPr lang="en-US" sz="2800" dirty="0" smtClean="0"/>
              <a:t>;</a:t>
            </a:r>
          </a:p>
          <a:p>
            <a:pPr marL="114300" indent="0">
              <a:buNone/>
            </a:pPr>
            <a:r>
              <a:rPr lang="en-US" sz="2800" dirty="0"/>
              <a:t>SUPPLY(</a:t>
            </a:r>
            <a:r>
              <a:rPr lang="en-US" sz="2800" u="sng" dirty="0"/>
              <a:t>Sname</a:t>
            </a:r>
            <a:r>
              <a:rPr lang="en-US" sz="2800" dirty="0"/>
              <a:t>, </a:t>
            </a:r>
            <a:r>
              <a:rPr lang="en-US" sz="2800" u="sng" dirty="0"/>
              <a:t>Part_no</a:t>
            </a:r>
            <a:r>
              <a:rPr lang="en-US" sz="2800" dirty="0"/>
              <a:t>, </a:t>
            </a:r>
            <a:r>
              <a:rPr lang="en-US" sz="2800" u="sng" dirty="0"/>
              <a:t>Proj_name</a:t>
            </a:r>
            <a:r>
              <a:rPr lang="en-US" sz="2800" dirty="0"/>
              <a:t>, Quantity);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Let’s Map (c) the ternary relationship as a week entity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19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800" b="1" dirty="0" smtClean="0"/>
              <a:t>(c) </a:t>
            </a:r>
          </a:p>
          <a:p>
            <a:pPr marL="114300" indent="0">
              <a:buNone/>
            </a:pPr>
            <a:r>
              <a:rPr lang="en-US" sz="2800" dirty="0" smtClean="0"/>
              <a:t>SUPPLIER</a:t>
            </a:r>
            <a:r>
              <a:rPr lang="en-US" sz="2800" dirty="0"/>
              <a:t>(</a:t>
            </a:r>
            <a:r>
              <a:rPr lang="en-US" sz="2800" u="sng" dirty="0"/>
              <a:t>Sname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PROJECT</a:t>
            </a:r>
            <a:r>
              <a:rPr lang="en-US" sz="2800" dirty="0"/>
              <a:t>(</a:t>
            </a:r>
            <a:r>
              <a:rPr lang="en-US" sz="2800" u="sng" dirty="0"/>
              <a:t>Proj_name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PART</a:t>
            </a:r>
            <a:r>
              <a:rPr lang="en-US" sz="2800" dirty="0"/>
              <a:t>(</a:t>
            </a:r>
            <a:r>
              <a:rPr lang="en-US" sz="2800" u="sng" dirty="0"/>
              <a:t>Part_no</a:t>
            </a:r>
            <a:r>
              <a:rPr lang="en-US" sz="2800" dirty="0"/>
              <a:t>)</a:t>
            </a:r>
            <a:r>
              <a:rPr lang="en-US" sz="2800" dirty="0" smtClean="0"/>
              <a:t>;</a:t>
            </a:r>
          </a:p>
          <a:p>
            <a:pPr marL="114300" indent="0">
              <a:buNone/>
            </a:pPr>
            <a:r>
              <a:rPr lang="en-US" sz="2800" dirty="0"/>
              <a:t>SUPPLY(</a:t>
            </a:r>
            <a:r>
              <a:rPr lang="en-US" sz="2800" u="sng" dirty="0"/>
              <a:t>Sname</a:t>
            </a:r>
            <a:r>
              <a:rPr lang="en-US" sz="2800" dirty="0"/>
              <a:t>, </a:t>
            </a:r>
            <a:r>
              <a:rPr lang="en-US" sz="2800" u="sng" dirty="0"/>
              <a:t>Part_no</a:t>
            </a:r>
            <a:r>
              <a:rPr lang="en-US" sz="2800" dirty="0"/>
              <a:t>, </a:t>
            </a:r>
            <a:r>
              <a:rPr lang="en-US" sz="2800" u="sng" dirty="0"/>
              <a:t>Proj_name</a:t>
            </a:r>
            <a:r>
              <a:rPr lang="en-US" sz="2800" dirty="0"/>
              <a:t>, Quantity);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9000" cy="1143000"/>
          </a:xfrm>
        </p:spPr>
        <p:txBody>
          <a:bodyPr/>
          <a:lstStyle/>
          <a:p>
            <a:pPr marL="114300" indent="0"/>
            <a:r>
              <a:rPr lang="en-US" sz="3400" b="1" dirty="0" smtClean="0">
                <a:solidFill>
                  <a:schemeClr val="accent4"/>
                </a:solidFill>
              </a:rPr>
              <a:t>2. Map the following ERs to Relational Schema</a:t>
            </a:r>
            <a:endParaRPr lang="en-US" sz="3400" b="1" dirty="0">
              <a:solidFill>
                <a:schemeClr val="accent4"/>
              </a:solidFill>
            </a:endParaRPr>
          </a:p>
        </p:txBody>
      </p:sp>
      <p:pic>
        <p:nvPicPr>
          <p:cNvPr id="4" name="Picture 3" descr="Screenshot 2016-10-15 17.55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2" y="1840971"/>
            <a:ext cx="8300848" cy="36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756" y="1317980"/>
            <a:ext cx="8178799" cy="48006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500" dirty="0"/>
              <a:t>INSTRUCTOR(</a:t>
            </a:r>
            <a:r>
              <a:rPr lang="en-US" sz="2500" u="sng" dirty="0"/>
              <a:t>Lname</a:t>
            </a:r>
            <a:r>
              <a:rPr lang="en-US" sz="2500" dirty="0"/>
              <a:t>); </a:t>
            </a:r>
            <a:endParaRPr lang="en-US" sz="25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2500" dirty="0" smtClean="0"/>
              <a:t>SEMESTER</a:t>
            </a:r>
            <a:r>
              <a:rPr lang="en-US" sz="2500" dirty="0"/>
              <a:t>(</a:t>
            </a:r>
            <a:r>
              <a:rPr lang="en-US" sz="2500" u="sng" dirty="0"/>
              <a:t>Semester</a:t>
            </a:r>
            <a:r>
              <a:rPr lang="en-US" sz="2500" dirty="0"/>
              <a:t>, </a:t>
            </a:r>
            <a:r>
              <a:rPr lang="en-US" sz="2500" u="sng" dirty="0"/>
              <a:t>Year</a:t>
            </a:r>
            <a:r>
              <a:rPr lang="en-US" sz="2500" dirty="0"/>
              <a:t>); </a:t>
            </a:r>
            <a:endParaRPr lang="en-US" sz="25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2500" dirty="0" smtClean="0"/>
              <a:t>COURSE</a:t>
            </a:r>
            <a:r>
              <a:rPr lang="en-US" sz="2500" dirty="0"/>
              <a:t>(</a:t>
            </a:r>
            <a:r>
              <a:rPr lang="en-US" sz="2500" u="sng" dirty="0"/>
              <a:t>Cnumber</a:t>
            </a:r>
            <a:r>
              <a:rPr lang="en-US" sz="2500" dirty="0"/>
              <a:t>)</a:t>
            </a:r>
            <a:r>
              <a:rPr lang="en-US" sz="2500" dirty="0" smtClean="0"/>
              <a:t>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500" dirty="0" smtClean="0"/>
              <a:t>INS_TAUGHT_DURING_SEM</a:t>
            </a:r>
            <a:r>
              <a:rPr lang="en-US" sz="2500" dirty="0"/>
              <a:t>(</a:t>
            </a:r>
            <a:r>
              <a:rPr lang="en-US" sz="2500" u="sng" dirty="0"/>
              <a:t>Lname</a:t>
            </a:r>
            <a:r>
              <a:rPr lang="en-US" sz="2500" dirty="0"/>
              <a:t>, </a:t>
            </a:r>
            <a:r>
              <a:rPr lang="en-US" sz="2500" u="sng" dirty="0"/>
              <a:t>Semester</a:t>
            </a:r>
            <a:r>
              <a:rPr lang="en-US" sz="2500" dirty="0"/>
              <a:t>, </a:t>
            </a:r>
            <a:r>
              <a:rPr lang="en-US" sz="2500" u="sng" dirty="0"/>
              <a:t>Year</a:t>
            </a:r>
            <a:r>
              <a:rPr lang="en-US" sz="2500" dirty="0"/>
              <a:t>); </a:t>
            </a:r>
          </a:p>
          <a:p>
            <a:pPr marL="114300" indent="0" defTabSz="45720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2500" dirty="0"/>
              <a:t>INS_CAN_TEACH_COURSE(</a:t>
            </a:r>
            <a:r>
              <a:rPr lang="en-US" sz="2500" u="sng" dirty="0"/>
              <a:t>Lname</a:t>
            </a:r>
            <a:r>
              <a:rPr lang="en-US" sz="2500" dirty="0"/>
              <a:t>, </a:t>
            </a:r>
            <a:r>
              <a:rPr lang="en-US" sz="2500" u="sng" dirty="0"/>
              <a:t>Cnumber</a:t>
            </a:r>
            <a:r>
              <a:rPr lang="en-US" sz="2500" dirty="0"/>
              <a:t>)</a:t>
            </a:r>
            <a:r>
              <a:rPr lang="en-US" sz="2500" dirty="0" smtClean="0"/>
              <a:t>;</a:t>
            </a:r>
          </a:p>
          <a:p>
            <a:pPr marL="114300" indent="0" defTabSz="45720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2500" dirty="0" smtClean="0"/>
              <a:t>COURS_OFFERED_DURING_SEM</a:t>
            </a:r>
            <a:r>
              <a:rPr lang="en-US" sz="2500" dirty="0"/>
              <a:t>(</a:t>
            </a:r>
            <a:r>
              <a:rPr lang="en-US" sz="2500" u="sng" dirty="0"/>
              <a:t>Cnumber</a:t>
            </a:r>
            <a:r>
              <a:rPr lang="en-US" sz="2500" dirty="0"/>
              <a:t>, </a:t>
            </a:r>
            <a:r>
              <a:rPr lang="en-US" sz="2500" u="sng" dirty="0"/>
              <a:t>Semester</a:t>
            </a:r>
            <a:r>
              <a:rPr lang="en-US" sz="2500" dirty="0"/>
              <a:t>, </a:t>
            </a:r>
            <a:r>
              <a:rPr lang="en-US" sz="2500" u="sng" dirty="0"/>
              <a:t>Year</a:t>
            </a:r>
            <a:r>
              <a:rPr lang="en-US" sz="2500" dirty="0"/>
              <a:t>); </a:t>
            </a:r>
            <a:endParaRPr lang="en-US" sz="2500" dirty="0" smtClean="0"/>
          </a:p>
          <a:p>
            <a:pPr marL="114300" indent="0" defTabSz="457200">
              <a:lnSpc>
                <a:spcPct val="150000"/>
              </a:lnSpc>
              <a:spcBef>
                <a:spcPts val="0"/>
              </a:spcBef>
              <a:buClrTx/>
              <a:buNone/>
              <a:defRPr/>
            </a:pPr>
            <a:r>
              <a:rPr lang="en-US" sz="2500" dirty="0" smtClean="0"/>
              <a:t>OFFERS</a:t>
            </a:r>
            <a:r>
              <a:rPr lang="en-US" sz="2500" dirty="0"/>
              <a:t>(</a:t>
            </a:r>
            <a:r>
              <a:rPr lang="en-US" sz="2500" u="sng" dirty="0"/>
              <a:t>Lname</a:t>
            </a:r>
            <a:r>
              <a:rPr lang="en-US" sz="2500" dirty="0"/>
              <a:t>, </a:t>
            </a:r>
            <a:r>
              <a:rPr lang="en-US" sz="2500" u="sng" dirty="0"/>
              <a:t>Semester</a:t>
            </a:r>
            <a:r>
              <a:rPr lang="en-US" sz="2500" dirty="0"/>
              <a:t>, </a:t>
            </a:r>
            <a:r>
              <a:rPr lang="en-US" sz="2500" u="sng" dirty="0"/>
              <a:t>Year</a:t>
            </a:r>
            <a:r>
              <a:rPr lang="en-US" sz="2500" dirty="0"/>
              <a:t>, </a:t>
            </a:r>
            <a:r>
              <a:rPr lang="en-US" sz="2500" u="sng" dirty="0"/>
              <a:t>Cnumber</a:t>
            </a:r>
            <a:r>
              <a:rPr lang="en-US" sz="25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3. </a:t>
            </a:r>
            <a:r>
              <a:rPr lang="en-US" sz="2200" dirty="0" smtClean="0"/>
              <a:t>Figure 9.8 shows </a:t>
            </a:r>
            <a:r>
              <a:rPr lang="en-US" sz="2200" dirty="0"/>
              <a:t>an ER schema for a database that can be used to keep </a:t>
            </a:r>
            <a:r>
              <a:rPr lang="en-US" sz="2200" dirty="0" smtClean="0"/>
              <a:t>track of </a:t>
            </a:r>
            <a:r>
              <a:rPr lang="en-US" sz="2200" dirty="0"/>
              <a:t>transport ships and their locations for </a:t>
            </a:r>
            <a:r>
              <a:rPr lang="en-US" sz="2200" dirty="0" smtClean="0"/>
              <a:t>maritime authorities</a:t>
            </a:r>
            <a:r>
              <a:rPr lang="en-US" sz="2200" dirty="0"/>
              <a:t>. Map </a:t>
            </a:r>
            <a:r>
              <a:rPr lang="en-US" sz="2200" dirty="0" smtClean="0"/>
              <a:t>this schema </a:t>
            </a:r>
            <a:r>
              <a:rPr lang="en-US" sz="2200" dirty="0"/>
              <a:t>into a relational schema and specify all primary keys and </a:t>
            </a:r>
            <a:r>
              <a:rPr lang="en-US" sz="2200" dirty="0" smtClean="0"/>
              <a:t>foreign keys</a:t>
            </a:r>
            <a:r>
              <a:rPr lang="en-US" sz="2200" dirty="0"/>
              <a:t>.</a:t>
            </a:r>
          </a:p>
        </p:txBody>
      </p:sp>
      <p:pic>
        <p:nvPicPr>
          <p:cNvPr id="4" name="Picture 3" descr="Screenshot 2016-10-15 18.1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2" y="1417638"/>
            <a:ext cx="6335889" cy="49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/>
              <a:t>3. </a:t>
            </a:r>
            <a:r>
              <a:rPr lang="en-US" sz="2200" dirty="0" smtClean="0"/>
              <a:t>Figure 9.8 shows </a:t>
            </a:r>
            <a:r>
              <a:rPr lang="en-US" sz="2200" dirty="0"/>
              <a:t>an ER schema for a database that can be used to keep </a:t>
            </a:r>
            <a:r>
              <a:rPr lang="en-US" sz="2200" dirty="0" smtClean="0"/>
              <a:t>track of </a:t>
            </a:r>
            <a:r>
              <a:rPr lang="en-US" sz="2200" dirty="0"/>
              <a:t>transport ships and their locations for </a:t>
            </a:r>
            <a:r>
              <a:rPr lang="en-US" sz="2200" dirty="0" smtClean="0"/>
              <a:t>maritime authorities</a:t>
            </a:r>
            <a:r>
              <a:rPr lang="en-US" sz="2200" dirty="0"/>
              <a:t>. Map </a:t>
            </a:r>
            <a:r>
              <a:rPr lang="en-US" sz="2200" dirty="0" smtClean="0"/>
              <a:t>this schema </a:t>
            </a:r>
            <a:r>
              <a:rPr lang="en-US" sz="2200" dirty="0"/>
              <a:t>into a relational schema and specify all primary keys and </a:t>
            </a:r>
            <a:r>
              <a:rPr lang="en-US" sz="2200" dirty="0" smtClean="0"/>
              <a:t>foreign keys</a:t>
            </a:r>
            <a:r>
              <a:rPr lang="en-US" sz="22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918" y="1692910"/>
            <a:ext cx="7464282" cy="741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/>
              <a:t>SHIP(</a:t>
            </a:r>
            <a:r>
              <a:rPr lang="en-US" sz="2800" u="sng" dirty="0" smtClean="0"/>
              <a:t>SNAME</a:t>
            </a:r>
            <a:r>
              <a:rPr lang="en-US" sz="2800" dirty="0" smtClean="0"/>
              <a:t>, OWNER, TYPE, PNAME);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SHIP_TYPE(</a:t>
            </a:r>
            <a:r>
              <a:rPr lang="en-US" sz="2800" u="sng" dirty="0" smtClean="0"/>
              <a:t>TYPE</a:t>
            </a:r>
            <a:r>
              <a:rPr lang="en-US" sz="2800" dirty="0" smtClean="0"/>
              <a:t>, TONNAGE, HULL);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STATE_COUNTRY(</a:t>
            </a:r>
            <a:r>
              <a:rPr lang="en-US" sz="2800" u="sng" dirty="0" smtClean="0"/>
              <a:t>NAME</a:t>
            </a:r>
            <a:r>
              <a:rPr lang="en-US" sz="2800" dirty="0" smtClean="0"/>
              <a:t>, CONTINENT);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SEAOCEANLAKE(</a:t>
            </a:r>
            <a:r>
              <a:rPr lang="en-US" sz="2800" u="sng" dirty="0" smtClean="0"/>
              <a:t>NAME</a:t>
            </a:r>
            <a:r>
              <a:rPr lang="en-US" sz="2800" dirty="0" smtClean="0"/>
              <a:t>);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SHIP_MOVEMENT(</a:t>
            </a:r>
            <a:r>
              <a:rPr lang="en-US" sz="2800" u="sng" dirty="0" smtClean="0"/>
              <a:t>SSNAME</a:t>
            </a:r>
            <a:r>
              <a:rPr lang="en-US" sz="2800" dirty="0" smtClean="0"/>
              <a:t>, </a:t>
            </a:r>
            <a:r>
              <a:rPr lang="en-US" sz="2800" u="sng" dirty="0" smtClean="0"/>
              <a:t>DATE</a:t>
            </a:r>
            <a:r>
              <a:rPr lang="en-US" sz="2800" dirty="0" smtClean="0"/>
              <a:t>, </a:t>
            </a:r>
            <a:r>
              <a:rPr lang="en-US" sz="2800" u="sng" dirty="0" smtClean="0"/>
              <a:t>TIME</a:t>
            </a:r>
            <a:r>
              <a:rPr lang="en-US" sz="2800" dirty="0" smtClean="0"/>
              <a:t>, LONGITUDE, LATITUTE);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PORT(</a:t>
            </a:r>
            <a:r>
              <a:rPr lang="en-US" sz="2800" u="sng" dirty="0" smtClean="0"/>
              <a:t>S_C_NAME</a:t>
            </a:r>
            <a:r>
              <a:rPr lang="en-US" sz="2800" dirty="0" smtClean="0"/>
              <a:t>, </a:t>
            </a:r>
            <a:r>
              <a:rPr lang="en-US" sz="2800" u="sng" dirty="0" smtClean="0"/>
              <a:t>PNAME</a:t>
            </a:r>
            <a:r>
              <a:rPr lang="en-US" sz="2800" dirty="0" smtClean="0"/>
              <a:t>, S_O_L_NAME);</a:t>
            </a:r>
          </a:p>
          <a:p>
            <a:pPr>
              <a:lnSpc>
                <a:spcPct val="140000"/>
              </a:lnSpc>
            </a:pPr>
            <a:r>
              <a:rPr lang="en-US" sz="2800" dirty="0" smtClean="0"/>
              <a:t>VISIT(</a:t>
            </a:r>
            <a:r>
              <a:rPr lang="en-US" sz="2800" u="sng" dirty="0" smtClean="0"/>
              <a:t>VSNAME</a:t>
            </a:r>
            <a:r>
              <a:rPr lang="en-US" sz="2800" dirty="0" smtClean="0"/>
              <a:t>, </a:t>
            </a:r>
            <a:r>
              <a:rPr lang="en-US" sz="2800" u="sng" dirty="0" smtClean="0"/>
              <a:t>VPNAME</a:t>
            </a:r>
            <a:r>
              <a:rPr lang="en-US" sz="2800" dirty="0" smtClean="0"/>
              <a:t>, </a:t>
            </a:r>
            <a:r>
              <a:rPr lang="en-US" sz="2800" u="sng" dirty="0" smtClean="0"/>
              <a:t>STARTDATE</a:t>
            </a:r>
            <a:r>
              <a:rPr lang="en-US" sz="2800" dirty="0" smtClean="0"/>
              <a:t>, ENDDATE);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220</TotalTime>
  <Words>325</Words>
  <Application>Microsoft Macintosh PowerPoint</Application>
  <PresentationFormat>On-screen Show (4:3)</PresentationFormat>
  <Paragraphs>61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Cambria</vt:lpstr>
      <vt:lpstr>Arial</vt:lpstr>
      <vt:lpstr>Adjacency</vt:lpstr>
      <vt:lpstr>Extra Exercises On Relational Mapping</vt:lpstr>
      <vt:lpstr>1. Map the following ERs to Relational Schema</vt:lpstr>
      <vt:lpstr>Let’s Map (b) the three binary relationship </vt:lpstr>
      <vt:lpstr>Let’s Map (a) the ternary relationship </vt:lpstr>
      <vt:lpstr>Let’s Map (c) the ternary relationship as a week entity</vt:lpstr>
      <vt:lpstr>2. Map the following ERs to Relational Schema</vt:lpstr>
      <vt:lpstr>2. </vt:lpstr>
      <vt:lpstr>3. Figure 9.8 shows an ER schema for a database that can be used to keep track of transport ships and their locations for maritime authorities. Map this schema into a relational schema and specify all primary keys and foreign keys.</vt:lpstr>
      <vt:lpstr>3. Figure 9.8 shows an ER schema for a database that can be used to keep track of transport ships and their locations for maritime authorities. Map this schema into a relational schema and specify all primary keys and foreign keys.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Tutorial#1</dc:title>
  <dc:creator>Nouf ali</dc:creator>
  <cp:lastModifiedBy>Microsoft Office User</cp:lastModifiedBy>
  <cp:revision>54</cp:revision>
  <dcterms:created xsi:type="dcterms:W3CDTF">2016-09-29T21:59:51Z</dcterms:created>
  <dcterms:modified xsi:type="dcterms:W3CDTF">2018-10-04T09:28:39Z</dcterms:modified>
</cp:coreProperties>
</file>