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99" r:id="rId3"/>
    <p:sldId id="275" r:id="rId4"/>
    <p:sldId id="277" r:id="rId5"/>
    <p:sldId id="279" r:id="rId6"/>
    <p:sldId id="280" r:id="rId7"/>
    <p:sldId id="282" r:id="rId8"/>
    <p:sldId id="284" r:id="rId9"/>
    <p:sldId id="257" r:id="rId10"/>
    <p:sldId id="258" r:id="rId11"/>
    <p:sldId id="260" r:id="rId12"/>
    <p:sldId id="259" r:id="rId13"/>
    <p:sldId id="261" r:id="rId14"/>
    <p:sldId id="313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8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07416BCF-5BEE-49C2-8D01-E241C31EC6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5429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15AA1-B01E-49DB-B25A-0AB45DB47E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1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15AA1-B01E-49DB-B25A-0AB45DB47E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64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15AA1-B01E-49DB-B25A-0AB45DB47E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701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15AA1-B01E-49DB-B25A-0AB45DB47E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53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15AA1-B01E-49DB-B25A-0AB45DB47E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617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15AA1-B01E-49DB-B25A-0AB45DB47E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24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D7486-AF86-4712-97EB-608D53A6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99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1B11C-DAEC-4036-A363-85D3FA60B7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ED18C19D-A407-42C0-82FC-DD6BDB3FA7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71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57BFC49B-772E-4497-AD1D-7DE36BF488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57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6A04B-8191-4D8F-BDF2-FD8D15C194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0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2BF58-FAC4-41F5-BF3C-5DCA8C56D9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A951-17B4-4F34-B1F8-3D51BC8079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5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2DCE7-A85C-4C7C-92E2-5A244A3EBA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89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0F060A-B3B0-48C7-ADDB-2A5009985A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59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B6741-EFAC-4238-B988-AB6EF4E428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0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DB15AA1-B01E-49DB-B25A-0AB45DB47E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89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78608C0C-548C-4EEF-89A9-C19B471FC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507" y="3048000"/>
            <a:ext cx="69342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Constructors and Accessor Functions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E0E8143E-825C-4BAD-BCD8-05277A74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396875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Pts val="2900"/>
              <a:buFontTx/>
              <a:buNone/>
            </a:pPr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0253F3-BE31-41D7-9590-C3FC931C6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2400"/>
            <a:ext cx="2191783" cy="84201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E2B6C54-35CA-4308-911F-8867144D5D95}"/>
              </a:ext>
            </a:extLst>
          </p:cNvPr>
          <p:cNvSpPr txBox="1">
            <a:spLocks noChangeArrowheads="1"/>
          </p:cNvSpPr>
          <p:nvPr/>
        </p:nvSpPr>
        <p:spPr>
          <a:xfrm>
            <a:off x="6629400" y="5105400"/>
            <a:ext cx="1998663" cy="457200"/>
          </a:xfrm>
          <a:prstGeom prst="rect">
            <a:avLst/>
          </a:prstGeom>
          <a:solidFill>
            <a:srgbClr val="FFDC6D"/>
          </a:solidFill>
          <a:ln>
            <a:solidFill>
              <a:srgbClr val="FFDE75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Lecture 10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2B2A5772-3A5C-45E7-B845-E52218B3EEB0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7239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6A2EC68E-4678-45D0-8B0B-92061603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833438"/>
            <a:ext cx="6324600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Classes &amp; ADTs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9B508971-46D2-4D85-9525-F0C77117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90700"/>
            <a:ext cx="77724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Private members </a:t>
            </a:r>
            <a:r>
              <a:rPr lang="en-US" altLang="en-US">
                <a:sym typeface="Wingdings" panose="05000000000000000000" pitchFamily="2" charset="2"/>
              </a:rPr>
              <a:t> need for Accessor Functions</a:t>
            </a:r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="" xmlns:a16="http://schemas.microsoft.com/office/drawing/2014/main" id="{4D31E886-2018-446B-8111-861A5B38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67000"/>
            <a:ext cx="22098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Verdana" panose="020B0604030504040204" pitchFamily="34" charset="0"/>
              </a:rPr>
              <a:t> Student</a:t>
            </a:r>
          </a:p>
          <a:p>
            <a:pPr algn="ctr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  ID</a:t>
            </a:r>
          </a:p>
          <a:p>
            <a:pPr lvl="1" algn="ctr" eaLnBrk="1" hangingPunct="1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Verdana" panose="020B0604030504040204" pitchFamily="34" charset="0"/>
              </a:rPr>
              <a:t> Major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Verdana" panose="020B0604030504040204" pitchFamily="34" charset="0"/>
            </a:endParaRPr>
          </a:p>
        </p:txBody>
      </p:sp>
      <p:sp>
        <p:nvSpPr>
          <p:cNvPr id="11269" name="Text Box 5">
            <a:extLst>
              <a:ext uri="{FF2B5EF4-FFF2-40B4-BE49-F238E27FC236}">
                <a16:creationId xmlns="" xmlns:a16="http://schemas.microsoft.com/office/drawing/2014/main" id="{DCB11843-D532-4B59-B9CC-26EAF76F7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48200"/>
            <a:ext cx="2971800" cy="159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Student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	int   id;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	char  major;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="" xmlns:a16="http://schemas.microsoft.com/office/drawing/2014/main" id="{40063CEC-C2D1-47C4-A25D-58454759E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70200"/>
            <a:ext cx="4598988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Verdana" panose="020B0604030504040204" pitchFamily="34" charset="0"/>
              </a:rPr>
              <a:t>int get_id();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Verdana" panose="020B0604030504040204" pitchFamily="34" charset="0"/>
              </a:rPr>
              <a:t>//returns the student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Verdana" panose="020B0604030504040204" pitchFamily="34" charset="0"/>
              </a:rPr>
              <a:t>char get_major();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Verdana" panose="020B0604030504040204" pitchFamily="34" charset="0"/>
              </a:rPr>
              <a:t>//returns the student major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Verdana" panose="020B0604030504040204" pitchFamily="34" charset="0"/>
              </a:rPr>
              <a:t>void set_id(int new_id);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Verdana" panose="020B0604030504040204" pitchFamily="34" charset="0"/>
              </a:rPr>
              <a:t>//assigns a value to student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Verdana" panose="020B0604030504040204" pitchFamily="34" charset="0"/>
              </a:rPr>
              <a:t>void set_major(char new_major);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Verdana" panose="020B0604030504040204" pitchFamily="34" charset="0"/>
              </a:rPr>
              <a:t>//assigns a value to student major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466C0D1D-57BC-46EE-8C60-2310001E7EA9}"/>
              </a:ext>
            </a:extLst>
          </p:cNvPr>
          <p:cNvSpPr txBox="1">
            <a:spLocks noChangeArrowheads="1"/>
          </p:cNvSpPr>
          <p:nvPr/>
        </p:nvSpPr>
        <p:spPr>
          <a:xfrm>
            <a:off x="1200943" y="43815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90" name="Rectangle 2050">
            <a:extLst>
              <a:ext uri="{FF2B5EF4-FFF2-40B4-BE49-F238E27FC236}">
                <a16:creationId xmlns="" xmlns:a16="http://schemas.microsoft.com/office/drawing/2014/main" id="{62D0B301-4518-47DD-A5EA-1C09AE51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39763"/>
            <a:ext cx="5334000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Classes &amp; ADTs</a:t>
            </a:r>
          </a:p>
        </p:txBody>
      </p:sp>
      <p:sp>
        <p:nvSpPr>
          <p:cNvPr id="12291" name="Rectangle 2051">
            <a:extLst>
              <a:ext uri="{FF2B5EF4-FFF2-40B4-BE49-F238E27FC236}">
                <a16:creationId xmlns="" xmlns:a16="http://schemas.microsoft.com/office/drawing/2014/main" id="{BF00DCA8-0068-4664-9AB3-1514E4234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90700"/>
            <a:ext cx="77724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Can we overload member functions?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void set(</a:t>
            </a:r>
            <a:r>
              <a:rPr lang="en-US" altLang="en-US" dirty="0">
                <a:solidFill>
                  <a:srgbClr val="0033CC"/>
                </a:solidFill>
              </a:rPr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the_id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33CC"/>
                </a:solidFill>
              </a:rPr>
              <a:t>char</a:t>
            </a:r>
            <a:r>
              <a:rPr lang="en-US" altLang="en-US" dirty="0"/>
              <a:t> </a:t>
            </a:r>
            <a:r>
              <a:rPr lang="en-US" altLang="en-US" dirty="0" err="1"/>
              <a:t>the_major</a:t>
            </a:r>
            <a:r>
              <a:rPr lang="en-US" altLang="en-US" dirty="0"/>
              <a:t>[2]);</a:t>
            </a:r>
          </a:p>
          <a:p>
            <a:pPr lvl="1" eaLnBrk="1" hangingPunct="1"/>
            <a:r>
              <a:rPr lang="en-US" altLang="en-US" dirty="0"/>
              <a:t>void set(</a:t>
            </a:r>
            <a:r>
              <a:rPr lang="en-US" altLang="en-US" dirty="0">
                <a:solidFill>
                  <a:srgbClr val="0033CC"/>
                </a:solidFill>
              </a:rPr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the_id</a:t>
            </a:r>
            <a:r>
              <a:rPr lang="en-US" altLang="en-US" dirty="0"/>
              <a:t>);</a:t>
            </a:r>
          </a:p>
          <a:p>
            <a:pPr lvl="1" eaLnBrk="1" hangingPunct="1"/>
            <a:r>
              <a:rPr lang="en-US" altLang="en-US" dirty="0"/>
              <a:t>void set(</a:t>
            </a:r>
            <a:r>
              <a:rPr lang="en-US" altLang="en-US" dirty="0">
                <a:solidFill>
                  <a:srgbClr val="0033CC"/>
                </a:solidFill>
              </a:rPr>
              <a:t>double</a:t>
            </a:r>
            <a:r>
              <a:rPr lang="en-US" altLang="en-US" dirty="0"/>
              <a:t> score);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2292" name="Text Box 2052">
            <a:extLst>
              <a:ext uri="{FF2B5EF4-FFF2-40B4-BE49-F238E27FC236}">
                <a16:creationId xmlns="" xmlns:a16="http://schemas.microsoft.com/office/drawing/2014/main" id="{5DE9B63B-16AE-462C-8E69-5C90B493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24400"/>
            <a:ext cx="4159250" cy="1562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Student new_student;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new_student.set (16.0);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new_student.set (555);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New_student.set ((999,”CS”);</a:t>
            </a:r>
          </a:p>
        </p:txBody>
      </p:sp>
      <p:sp>
        <p:nvSpPr>
          <p:cNvPr id="12293" name="Line 2053">
            <a:extLst>
              <a:ext uri="{FF2B5EF4-FFF2-40B4-BE49-F238E27FC236}">
                <a16:creationId xmlns="" xmlns:a16="http://schemas.microsoft.com/office/drawing/2014/main" id="{20759FB8-0FA6-4B7C-9129-025E2BA14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495800"/>
            <a:ext cx="457200" cy="0"/>
          </a:xfrm>
          <a:prstGeom prst="line">
            <a:avLst/>
          </a:prstGeom>
          <a:noFill/>
          <a:ln w="9525">
            <a:solidFill>
              <a:srgbClr val="F8270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2054">
            <a:extLst>
              <a:ext uri="{FF2B5EF4-FFF2-40B4-BE49-F238E27FC236}">
                <a16:creationId xmlns="" xmlns:a16="http://schemas.microsoft.com/office/drawing/2014/main" id="{62AC10E5-F3AC-442B-A720-CEB2865DB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334000"/>
            <a:ext cx="1371600" cy="0"/>
          </a:xfrm>
          <a:prstGeom prst="line">
            <a:avLst/>
          </a:prstGeom>
          <a:noFill/>
          <a:ln w="9525">
            <a:solidFill>
              <a:srgbClr val="F82704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2055">
            <a:extLst>
              <a:ext uri="{FF2B5EF4-FFF2-40B4-BE49-F238E27FC236}">
                <a16:creationId xmlns="" xmlns:a16="http://schemas.microsoft.com/office/drawing/2014/main" id="{F75908FC-63C3-403D-BDCC-CEF45BDDC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95800"/>
            <a:ext cx="0" cy="838200"/>
          </a:xfrm>
          <a:prstGeom prst="line">
            <a:avLst/>
          </a:prstGeom>
          <a:noFill/>
          <a:ln w="9525">
            <a:solidFill>
              <a:srgbClr val="F827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2056">
            <a:extLst>
              <a:ext uri="{FF2B5EF4-FFF2-40B4-BE49-F238E27FC236}">
                <a16:creationId xmlns="" xmlns:a16="http://schemas.microsoft.com/office/drawing/2014/main" id="{163E4087-6622-468C-8455-B02D1AAF6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6096000"/>
            <a:ext cx="15240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2057">
            <a:extLst>
              <a:ext uri="{FF2B5EF4-FFF2-40B4-BE49-F238E27FC236}">
                <a16:creationId xmlns="" xmlns:a16="http://schemas.microsoft.com/office/drawing/2014/main" id="{941AA751-C28B-4F99-A6A0-9F17ECB02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505200"/>
            <a:ext cx="0" cy="2590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Text Box 2058">
            <a:extLst>
              <a:ext uri="{FF2B5EF4-FFF2-40B4-BE49-F238E27FC236}">
                <a16:creationId xmlns="" xmlns:a16="http://schemas.microsoft.com/office/drawing/2014/main" id="{49113BD0-6BE3-401A-BAC7-075834C2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324600"/>
            <a:ext cx="636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Search for matching </a:t>
            </a:r>
            <a:r>
              <a:rPr lang="en-US" altLang="en-US" sz="1800" i="1" u="sng">
                <a:latin typeface="Arial" panose="020B0604020202020204" pitchFamily="34" charset="0"/>
              </a:rPr>
              <a:t>data types</a:t>
            </a:r>
            <a:r>
              <a:rPr lang="en-US" altLang="en-US" sz="1800" i="1">
                <a:latin typeface="Arial" panose="020B0604020202020204" pitchFamily="34" charset="0"/>
              </a:rPr>
              <a:t> and/or </a:t>
            </a:r>
            <a:r>
              <a:rPr lang="en-US" altLang="en-US" sz="1800" i="1" u="sng">
                <a:latin typeface="Arial" panose="020B0604020202020204" pitchFamily="34" charset="0"/>
              </a:rPr>
              <a:t>number of parameters</a:t>
            </a:r>
          </a:p>
        </p:txBody>
      </p:sp>
      <p:sp>
        <p:nvSpPr>
          <p:cNvPr id="12299" name="Line 2059">
            <a:extLst>
              <a:ext uri="{FF2B5EF4-FFF2-40B4-BE49-F238E27FC236}">
                <a16:creationId xmlns="" xmlns:a16="http://schemas.microsoft.com/office/drawing/2014/main" id="{3532F69C-1D22-41FD-B39A-E0C6719D6C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886200"/>
            <a:ext cx="1295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2060">
            <a:extLst>
              <a:ext uri="{FF2B5EF4-FFF2-40B4-BE49-F238E27FC236}">
                <a16:creationId xmlns="" xmlns:a16="http://schemas.microsoft.com/office/drawing/2014/main" id="{331C2084-5331-4FD3-805C-C808BE20E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86200"/>
            <a:ext cx="0" cy="1828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2061">
            <a:extLst>
              <a:ext uri="{FF2B5EF4-FFF2-40B4-BE49-F238E27FC236}">
                <a16:creationId xmlns="" xmlns:a16="http://schemas.microsoft.com/office/drawing/2014/main" id="{9EAAA41C-19A8-407F-BFB7-923116B12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715000"/>
            <a:ext cx="1752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="" xmlns:a16="http://schemas.microsoft.com/office/drawing/2014/main" id="{D5BA7257-9E22-4848-9C59-D7634D1D503E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490584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E435BDB6-620D-4E61-B242-7A8F148F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181" y="88742"/>
            <a:ext cx="4267200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Classes &amp; ADTs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="" xmlns:a16="http://schemas.microsoft.com/office/drawing/2014/main" id="{9BC0F3E3-BCD2-441B-B675-0A4B2F42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5692"/>
            <a:ext cx="2521844" cy="2554545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Class </a:t>
            </a:r>
            <a:r>
              <a:rPr lang="en-US" altLang="en-US" sz="2000" dirty="0" err="1">
                <a:latin typeface="Arial" panose="020B0604020202020204" pitchFamily="34" charset="0"/>
              </a:rPr>
              <a:t>DayOfYear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void 	output();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int 	month;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int	day;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};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="" xmlns:a16="http://schemas.microsoft.com/office/drawing/2014/main" id="{01FDD039-7201-4DB0-88E3-D17EFFDFE58F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678237"/>
            <a:ext cx="3881438" cy="762000"/>
            <a:chOff x="2688" y="2112"/>
            <a:chExt cx="2445" cy="480"/>
          </a:xfrm>
        </p:grpSpPr>
        <p:sp>
          <p:nvSpPr>
            <p:cNvPr id="13326" name="Text Box 5">
              <a:extLst>
                <a:ext uri="{FF2B5EF4-FFF2-40B4-BE49-F238E27FC236}">
                  <a16:creationId xmlns="" xmlns:a16="http://schemas.microsoft.com/office/drawing/2014/main" id="{6E6A45C5-440B-4634-8D07-505C73A12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38"/>
              <a:ext cx="1965" cy="256"/>
            </a:xfrm>
            <a:prstGeom prst="rect">
              <a:avLst/>
            </a:prstGeom>
            <a:noFill/>
            <a:ln w="9525" cap="rnd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private member variables</a:t>
              </a:r>
            </a:p>
          </p:txBody>
        </p:sp>
        <p:sp>
          <p:nvSpPr>
            <p:cNvPr id="13327" name="AutoShape 6">
              <a:extLst>
                <a:ext uri="{FF2B5EF4-FFF2-40B4-BE49-F238E27FC236}">
                  <a16:creationId xmlns="" xmlns:a16="http://schemas.microsoft.com/office/drawing/2014/main" id="{607AE0AA-BAD6-4409-8B43-E7EBEE0AB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112"/>
              <a:ext cx="48" cy="4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3328" name="Line 7">
              <a:extLst>
                <a:ext uri="{FF2B5EF4-FFF2-40B4-BE49-F238E27FC236}">
                  <a16:creationId xmlns="" xmlns:a16="http://schemas.microsoft.com/office/drawing/2014/main" id="{B11A3F2B-2857-4487-8C7A-7CDE9DC6A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52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13317" name="Text Box 8">
            <a:extLst>
              <a:ext uri="{FF2B5EF4-FFF2-40B4-BE49-F238E27FC236}">
                <a16:creationId xmlns="" xmlns:a16="http://schemas.microsoft.com/office/drawing/2014/main" id="{93CE922A-EDD9-4B6A-B093-DCD813BE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40300"/>
            <a:ext cx="299075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DayOfYear  Today;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cin	&gt;&gt; Today.month;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cout	&lt;&lt; Today.month;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If (Today.month ==1)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cout &lt;&lt; “January”;</a:t>
            </a:r>
          </a:p>
        </p:txBody>
      </p:sp>
      <p:grpSp>
        <p:nvGrpSpPr>
          <p:cNvPr id="31753" name="Group 9">
            <a:extLst>
              <a:ext uri="{FF2B5EF4-FFF2-40B4-BE49-F238E27FC236}">
                <a16:creationId xmlns="" xmlns:a16="http://schemas.microsoft.com/office/drawing/2014/main" id="{997012EC-BD95-464E-9AAC-DF2CB1F12C2F}"/>
              </a:ext>
            </a:extLst>
          </p:cNvPr>
          <p:cNvGrpSpPr>
            <a:grpSpLocks/>
          </p:cNvGrpSpPr>
          <p:nvPr/>
        </p:nvGrpSpPr>
        <p:grpSpPr bwMode="auto">
          <a:xfrm>
            <a:off x="4931229" y="5638800"/>
            <a:ext cx="2895600" cy="762000"/>
            <a:chOff x="3024" y="3408"/>
            <a:chExt cx="1824" cy="480"/>
          </a:xfrm>
        </p:grpSpPr>
        <p:sp>
          <p:nvSpPr>
            <p:cNvPr id="13321" name="Text Box 10">
              <a:extLst>
                <a:ext uri="{FF2B5EF4-FFF2-40B4-BE49-F238E27FC236}">
                  <a16:creationId xmlns="" xmlns:a16="http://schemas.microsoft.com/office/drawing/2014/main" id="{6D9D1E76-7278-4CE1-8296-C485D0EAC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504"/>
              <a:ext cx="816" cy="25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Arial" panose="020B0604020202020204" pitchFamily="34" charset="0"/>
                </a:rPr>
                <a:t>ILLEGAL!</a:t>
              </a:r>
            </a:p>
          </p:txBody>
        </p:sp>
        <p:sp>
          <p:nvSpPr>
            <p:cNvPr id="13322" name="Line 11">
              <a:extLst>
                <a:ext uri="{FF2B5EF4-FFF2-40B4-BE49-F238E27FC236}">
                  <a16:creationId xmlns="" xmlns:a16="http://schemas.microsoft.com/office/drawing/2014/main" id="{5F3EDFAF-0CDF-4C4B-BC6B-675C34806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408"/>
              <a:ext cx="576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323" name="Line 12">
              <a:extLst>
                <a:ext uri="{FF2B5EF4-FFF2-40B4-BE49-F238E27FC236}">
                  <a16:creationId xmlns="" xmlns:a16="http://schemas.microsoft.com/office/drawing/2014/main" id="{76F2BF15-BCC4-4FB1-8D31-1E2DB3B32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648"/>
              <a:ext cx="1008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324" name="Line 13">
              <a:extLst>
                <a:ext uri="{FF2B5EF4-FFF2-40B4-BE49-F238E27FC236}">
                  <a16:creationId xmlns="" xmlns:a16="http://schemas.microsoft.com/office/drawing/2014/main" id="{0511581F-B20F-499F-9453-9E72C54F4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888"/>
              <a:ext cx="576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325" name="Line 14">
              <a:extLst>
                <a:ext uri="{FF2B5EF4-FFF2-40B4-BE49-F238E27FC236}">
                  <a16:creationId xmlns="" xmlns:a16="http://schemas.microsoft.com/office/drawing/2014/main" id="{8C27D607-7420-4C42-9820-499596158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408"/>
              <a:ext cx="0" cy="48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13319" name="Text Box 15">
            <a:extLst>
              <a:ext uri="{FF2B5EF4-FFF2-40B4-BE49-F238E27FC236}">
                <a16:creationId xmlns="" xmlns:a16="http://schemas.microsoft.com/office/drawing/2014/main" id="{E59875BE-79C3-4904-998A-B2F310D69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04975"/>
            <a:ext cx="44910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 dirty="0">
                <a:latin typeface="Arial" panose="020B0604020202020204" pitchFamily="34" charset="0"/>
              </a:rPr>
              <a:t>Restriction: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Once you make a member variable private, the only way to access it or change its value is by using one of the member functions.</a:t>
            </a:r>
          </a:p>
        </p:txBody>
      </p:sp>
      <p:sp>
        <p:nvSpPr>
          <p:cNvPr id="13320" name="Text Box 16">
            <a:extLst>
              <a:ext uri="{FF2B5EF4-FFF2-40B4-BE49-F238E27FC236}">
                <a16:creationId xmlns="" xmlns:a16="http://schemas.microsoft.com/office/drawing/2014/main" id="{162ACFD5-BC6F-479A-97D9-0F356FEC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06925"/>
            <a:ext cx="12522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6EA32FC8-C754-4BFF-B341-4FC02BF10A77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599996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6A1CF8F2-E2E8-4684-9E40-F64DFF806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8039"/>
            <a:ext cx="5410200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Classes &amp; ADTs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="" xmlns:a16="http://schemas.microsoft.com/office/drawing/2014/main" id="{CFF3209C-4C6A-49D0-A3F6-9299D0637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505200" cy="3482975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Class Sample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int 	variable;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void 	output();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void	input();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int 	month;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int	day;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void	doStuff();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};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="" xmlns:a16="http://schemas.microsoft.com/office/drawing/2014/main" id="{EF66BD21-CF24-41B1-8F44-B182A539BE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267200"/>
            <a:ext cx="3881438" cy="762000"/>
            <a:chOff x="2688" y="2112"/>
            <a:chExt cx="2445" cy="480"/>
          </a:xfrm>
        </p:grpSpPr>
        <p:sp>
          <p:nvSpPr>
            <p:cNvPr id="14346" name="Text Box 5">
              <a:extLst>
                <a:ext uri="{FF2B5EF4-FFF2-40B4-BE49-F238E27FC236}">
                  <a16:creationId xmlns="" xmlns:a16="http://schemas.microsoft.com/office/drawing/2014/main" id="{DC61A3BE-9D2E-480D-B542-18E1038A0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38"/>
              <a:ext cx="1965" cy="256"/>
            </a:xfrm>
            <a:prstGeom prst="rect">
              <a:avLst/>
            </a:prstGeom>
            <a:noFill/>
            <a:ln w="9525" cap="rnd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private members</a:t>
              </a:r>
            </a:p>
          </p:txBody>
        </p:sp>
        <p:sp>
          <p:nvSpPr>
            <p:cNvPr id="14347" name="AutoShape 6">
              <a:extLst>
                <a:ext uri="{FF2B5EF4-FFF2-40B4-BE49-F238E27FC236}">
                  <a16:creationId xmlns="" xmlns:a16="http://schemas.microsoft.com/office/drawing/2014/main" id="{D50AAD2C-1A1B-41A8-A1BC-DC2A50E61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112"/>
              <a:ext cx="48" cy="4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4348" name="Line 7">
              <a:extLst>
                <a:ext uri="{FF2B5EF4-FFF2-40B4-BE49-F238E27FC236}">
                  <a16:creationId xmlns="" xmlns:a16="http://schemas.microsoft.com/office/drawing/2014/main" id="{AC282583-DDCF-42F9-8A4D-FAC7B59BB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52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14341" name="Group 8">
            <a:extLst>
              <a:ext uri="{FF2B5EF4-FFF2-40B4-BE49-F238E27FC236}">
                <a16:creationId xmlns="" xmlns:a16="http://schemas.microsoft.com/office/drawing/2014/main" id="{6E34C603-2747-44C5-8949-AC288D5883A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971800"/>
            <a:ext cx="3881438" cy="990600"/>
            <a:chOff x="2688" y="2112"/>
            <a:chExt cx="2445" cy="480"/>
          </a:xfrm>
        </p:grpSpPr>
        <p:sp>
          <p:nvSpPr>
            <p:cNvPr id="14343" name="Text Box 9">
              <a:extLst>
                <a:ext uri="{FF2B5EF4-FFF2-40B4-BE49-F238E27FC236}">
                  <a16:creationId xmlns="" xmlns:a16="http://schemas.microsoft.com/office/drawing/2014/main" id="{7E646DA2-AA0B-4602-947F-549FD7876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38"/>
              <a:ext cx="1965" cy="197"/>
            </a:xfrm>
            <a:prstGeom prst="rect">
              <a:avLst/>
            </a:prstGeom>
            <a:noFill/>
            <a:ln w="9525" cap="rnd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public members</a:t>
              </a:r>
            </a:p>
          </p:txBody>
        </p:sp>
        <p:sp>
          <p:nvSpPr>
            <p:cNvPr id="14344" name="AutoShape 10">
              <a:extLst>
                <a:ext uri="{FF2B5EF4-FFF2-40B4-BE49-F238E27FC236}">
                  <a16:creationId xmlns="" xmlns:a16="http://schemas.microsoft.com/office/drawing/2014/main" id="{748CD34B-C457-42FA-9D89-E90C847E4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112"/>
              <a:ext cx="48" cy="48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4345" name="Line 11">
              <a:extLst>
                <a:ext uri="{FF2B5EF4-FFF2-40B4-BE49-F238E27FC236}">
                  <a16:creationId xmlns="" xmlns:a16="http://schemas.microsoft.com/office/drawing/2014/main" id="{43B06AA4-FC7E-4A5F-BD14-9D78B40BB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52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33804" name="Text Box 12">
            <a:extLst>
              <a:ext uri="{FF2B5EF4-FFF2-40B4-BE49-F238E27FC236}">
                <a16:creationId xmlns="" xmlns:a16="http://schemas.microsoft.com/office/drawing/2014/main" id="{4DE497C2-1021-4690-99F3-7028D32B3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5638800"/>
            <a:ext cx="766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Public members</a:t>
            </a:r>
            <a:r>
              <a:rPr lang="en-US" altLang="en-US" sz="2000">
                <a:latin typeface="Arial" panose="020B0604020202020204" pitchFamily="34" charset="0"/>
              </a:rPr>
              <a:t> can be used in the main body of your program or in the definition of any function, even a non- member function.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2133" y="457201"/>
            <a:ext cx="7704667" cy="1981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b="1" dirty="0" smtClean="0">
              <a:solidFill>
                <a:srgbClr val="0070C0"/>
              </a:solidFill>
            </a:endParaRPr>
          </a:p>
          <a:p>
            <a:r>
              <a:rPr lang="en-US" altLang="en-US" b="1" dirty="0" smtClean="0">
                <a:solidFill>
                  <a:srgbClr val="0070C0"/>
                </a:solidFill>
              </a:rPr>
              <a:t>Summary</a:t>
            </a:r>
            <a:br>
              <a:rPr lang="en-US" altLang="en-US" b="1" dirty="0" smtClean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82132" y="2060848"/>
            <a:ext cx="7704667" cy="410445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A constructor method </a:t>
            </a:r>
            <a:r>
              <a:rPr lang="en-US" b="1" dirty="0" smtClean="0">
                <a:solidFill>
                  <a:srgbClr val="0070C0"/>
                </a:solidFill>
              </a:rPr>
              <a:t>has the </a:t>
            </a:r>
            <a:r>
              <a:rPr lang="en-US" b="1" dirty="0" smtClean="0">
                <a:solidFill>
                  <a:srgbClr val="0070C0"/>
                </a:solidFill>
              </a:rPr>
              <a:t>same name as the class.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Constructors are used to create objects of the class.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 no parameter default constructor is there if no user defined constructor exists.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Private member methods are used to allow access to private members from outside the class.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Overloaded methods have the same name but different list of arguments.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Classes can have overloaded constructors or methods.  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6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="" xmlns:a16="http://schemas.microsoft.com/office/drawing/2014/main" id="{A70DF844-3F8F-486F-A836-97F04DB9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04138" cy="333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49A480-D1BF-41EB-B1A6-0653926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D7269B5-BBD5-4B64-BF9A-92F022D89A1D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Outline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224E33E-7499-48C0-B985-AAAE7F1F4097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98" name="Rectangle 1">
            <a:extLst>
              <a:ext uri="{FF2B5EF4-FFF2-40B4-BE49-F238E27FC236}">
                <a16:creationId xmlns="" xmlns:a16="http://schemas.microsoft.com/office/drawing/2014/main" id="{55D11C2C-18F3-4B42-917F-0D31F676134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rgbClr val="FFFF00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="" xmlns:a16="http://schemas.microsoft.com/office/drawing/2014/main" id="{549C32F3-153C-4CE6-B145-781F66E0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2538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rgbClr val="000000"/>
                </a:solidFill>
                <a:ea typeface="MS Mincho" panose="02020609040205080304" pitchFamily="49" charset="-128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ea typeface="MS Mincho" panose="02020609040205080304" pitchFamily="49" charset="-128"/>
              </a:rPr>
              <a:t>What is a constructor?</a:t>
            </a:r>
            <a:r>
              <a:rPr lang="en-US" altLang="en-US" sz="3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="" xmlns:a16="http://schemas.microsoft.com/office/drawing/2014/main" id="{04CA2873-A249-4A2D-97E5-A6E97CC87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en-US" altLang="en-US" sz="2400" dirty="0">
                <a:solidFill>
                  <a:srgbClr val="000000"/>
                </a:solidFill>
                <a:ea typeface="MS Mincho" panose="02020609040205080304" pitchFamily="49" charset="-128"/>
              </a:rPr>
              <a:t>It is a member function which initializes a class.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en-US" altLang="en-US" sz="2400" dirty="0">
                <a:solidFill>
                  <a:srgbClr val="000000"/>
                </a:solidFill>
                <a:ea typeface="MS Mincho" panose="02020609040205080304" pitchFamily="49" charset="-128"/>
              </a:rPr>
              <a:t>A constructor has: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MS Mincho" panose="02020609040205080304" pitchFamily="49" charset="-128"/>
              </a:rPr>
              <a:t>		(</a:t>
            </a:r>
            <a:r>
              <a:rPr lang="en-US" altLang="en-US" sz="2400" dirty="0" err="1">
                <a:solidFill>
                  <a:srgbClr val="000000"/>
                </a:solidFill>
                <a:ea typeface="MS Mincho" panose="02020609040205080304" pitchFamily="49" charset="-128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MS Mincho" panose="02020609040205080304" pitchFamily="49" charset="-128"/>
              </a:rPr>
              <a:t>) the same name as the class itself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ea typeface="MS Mincho" panose="02020609040205080304" pitchFamily="49" charset="-128"/>
              </a:rPr>
              <a:t>		(ii) no return type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="" xmlns:a16="http://schemas.microsoft.com/office/drawing/2014/main" id="{87482366-820F-4F7F-AD98-E1D5466F1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09600"/>
            <a:ext cx="5791200" cy="630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class rectangle {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private: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float height;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float width;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int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xpos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int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ypos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70000"/>
              </a:lnSpc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public: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rectangle(float, float);    </a:t>
            </a:r>
            <a:r>
              <a:rPr lang="en-US" altLang="en-US" sz="2400" dirty="0">
                <a:solidFill>
                  <a:srgbClr val="FF9933"/>
                </a:solidFill>
                <a:latin typeface="Arial" panose="020B0604020202020204" pitchFamily="34" charset="0"/>
              </a:rPr>
              <a:t>// constructor</a:t>
            </a:r>
            <a:endParaRPr lang="en-US" altLang="en-US" sz="2400" dirty="0">
              <a:solidFill>
                <a:srgbClr val="FF9933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void draw();                   // member function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void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posn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(int, int);         // member function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void move(int, int);        //member function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rectangle::rectangle(float h, float w)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height = h;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width = w;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xpos</a:t>
            </a:r>
            <a:r>
              <a:rPr lang="es-ES_tradnl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0;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s-ES_tradnl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ypos</a:t>
            </a:r>
            <a:r>
              <a:rPr lang="es-ES_tradnl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0;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s-ES_tradnl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D88852B-6B05-4DB3-97D2-C9FD24FEA2C3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E55F009F-429F-4257-901D-73C2C94D5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1876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ea typeface="MS Mincho" panose="02020609040205080304" pitchFamily="49" charset="-128"/>
              </a:rPr>
              <a:t>Comments on constructors</a:t>
            </a:r>
            <a:r>
              <a:rPr lang="en-US" altLang="en-US" sz="3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5DB2E5A1-94C4-42DB-8F06-4C2D1324A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09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en-US" sz="2400" dirty="0">
                <a:solidFill>
                  <a:srgbClr val="000000"/>
                </a:solidFill>
              </a:rPr>
              <a:t>A constructor is </a:t>
            </a:r>
            <a:r>
              <a:rPr lang="en-US" altLang="en-US" sz="2400" u="sng" dirty="0">
                <a:solidFill>
                  <a:srgbClr val="000000"/>
                </a:solidFill>
              </a:rPr>
              <a:t>called automatically</a:t>
            </a:r>
            <a:r>
              <a:rPr lang="en-US" altLang="en-US" sz="2400" dirty="0">
                <a:solidFill>
                  <a:srgbClr val="000000"/>
                </a:solidFill>
              </a:rPr>
              <a:t> whenever a new instance of a class is created.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</a:pPr>
            <a:r>
              <a:rPr lang="en-US" altLang="en-US" sz="2400" dirty="0">
                <a:solidFill>
                  <a:srgbClr val="000000"/>
                </a:solidFill>
              </a:rPr>
              <a:t>You must </a:t>
            </a:r>
            <a:r>
              <a:rPr lang="en-US" altLang="en-US" sz="2400" u="sng" dirty="0">
                <a:solidFill>
                  <a:srgbClr val="000000"/>
                </a:solidFill>
              </a:rPr>
              <a:t>supply the arguments</a:t>
            </a:r>
            <a:r>
              <a:rPr lang="en-US" altLang="en-US" sz="2400" dirty="0">
                <a:solidFill>
                  <a:srgbClr val="000000"/>
                </a:solidFill>
              </a:rPr>
              <a:t> to the constructor when a new instance is created.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00"/>
              </a:buClr>
            </a:pPr>
            <a:r>
              <a:rPr lang="en-US" altLang="en-US" sz="2400" dirty="0">
                <a:solidFill>
                  <a:srgbClr val="000000"/>
                </a:solidFill>
              </a:rPr>
              <a:t>If you do not specify a constructor, the compiler generates a default constructor for you (expects no parameters and has an empty body).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C3862E7-A42B-4694-A2B9-8E9E5CD8E8F9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="" xmlns:a16="http://schemas.microsoft.com/office/drawing/2014/main" id="{9BE87E37-79C6-4EBA-BB4D-D7880B0CC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2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void main()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{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rectangle </a:t>
            </a:r>
            <a:r>
              <a:rPr lang="en-US" altLang="en-US" dirty="0" err="1">
                <a:latin typeface="Arial" panose="020B0604020202020204" pitchFamily="34" charset="0"/>
              </a:rPr>
              <a:t>rc</a:t>
            </a:r>
            <a:r>
              <a:rPr lang="en-US" altLang="en-US" dirty="0">
                <a:latin typeface="Arial" panose="020B0604020202020204" pitchFamily="34" charset="0"/>
              </a:rPr>
              <a:t>(3.0, 2.0);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 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rc.posn</a:t>
            </a:r>
            <a:r>
              <a:rPr lang="en-US" altLang="en-US" dirty="0">
                <a:latin typeface="Arial" panose="020B0604020202020204" pitchFamily="34" charset="0"/>
              </a:rPr>
              <a:t>(100, 100);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rc.draw</a:t>
            </a:r>
            <a:r>
              <a:rPr lang="en-US" altLang="en-US" dirty="0">
                <a:latin typeface="Arial" panose="020B0604020202020204" pitchFamily="34" charset="0"/>
              </a:rPr>
              <a:t>();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rc.move</a:t>
            </a:r>
            <a:r>
              <a:rPr lang="en-US" altLang="en-US" dirty="0">
                <a:latin typeface="Arial" panose="020B0604020202020204" pitchFamily="34" charset="0"/>
              </a:rPr>
              <a:t>(50, 50);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rc.draw</a:t>
            </a:r>
            <a:r>
              <a:rPr lang="en-US" altLang="en-US" dirty="0">
                <a:latin typeface="Arial" panose="020B0604020202020204" pitchFamily="34" charset="0"/>
              </a:rPr>
              <a:t>();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s-ES_tradnl" altLang="en-US" dirty="0">
                <a:latin typeface="Arial" panose="020B0604020202020204" pitchFamily="34" charset="0"/>
              </a:rPr>
              <a:t>}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 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rgbClr val="C00000"/>
                </a:solidFill>
                <a:ea typeface="MS Mincho" panose="02020609040205080304" pitchFamily="49" charset="-128"/>
              </a:rPr>
              <a:t>Warning</a:t>
            </a:r>
            <a:r>
              <a:rPr lang="en-US" altLang="en-US" sz="2400" dirty="0">
                <a:solidFill>
                  <a:srgbClr val="C00000"/>
                </a:solidFill>
                <a:ea typeface="MS Mincho" panose="02020609040205080304" pitchFamily="49" charset="-128"/>
              </a:rPr>
              <a:t>: attempting to initialize a data member of a class explicitly in the class definition is a syntax </a:t>
            </a:r>
            <a:r>
              <a:rPr lang="en-US" altLang="en-US" sz="2800" dirty="0">
                <a:solidFill>
                  <a:srgbClr val="C00000"/>
                </a:solidFill>
                <a:ea typeface="MS Mincho" panose="02020609040205080304" pitchFamily="49" charset="-128"/>
              </a:rPr>
              <a:t>error.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="" xmlns:a16="http://schemas.microsoft.com/office/drawing/2014/main" id="{381C9045-6951-40CC-91FF-1148EFBCD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17" y="1066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ea typeface="MS Mincho" panose="02020609040205080304" pitchFamily="49" charset="-128"/>
              </a:rPr>
              <a:t>Comments on constructors (cont.)</a:t>
            </a:r>
            <a:r>
              <a:rPr lang="en-US" altLang="en-US" sz="36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463C6470-98FC-49BA-ACB6-F59079D43FF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C413FE10-7E7C-47C7-923B-8481E237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ea typeface="MS Mincho" panose="02020609040205080304" pitchFamily="49" charset="-128"/>
              </a:rPr>
              <a:t>Overloading constructors</a:t>
            </a:r>
            <a:r>
              <a:rPr lang="en-US" altLang="en-US" sz="3600" dirty="0"/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78F2F250-6D07-4B35-B60E-1366693C2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336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/>
              <a:t>You can have more than one constructor in a class, as long as each has a different list of arguments.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 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class rectangle {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private: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float height;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float width;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</a:t>
            </a:r>
            <a:r>
              <a:rPr lang="es-ES_tradnl" altLang="en-US" sz="2000" dirty="0" err="1">
                <a:latin typeface="Arial" panose="020B0604020202020204" pitchFamily="34" charset="0"/>
              </a:rPr>
              <a:t>int</a:t>
            </a:r>
            <a:r>
              <a:rPr lang="es-ES_tradnl" altLang="en-US" sz="2000" dirty="0">
                <a:latin typeface="Arial" panose="020B0604020202020204" pitchFamily="34" charset="0"/>
              </a:rPr>
              <a:t> </a:t>
            </a:r>
            <a:r>
              <a:rPr lang="es-ES_tradnl" altLang="en-US" sz="2000" dirty="0" err="1">
                <a:latin typeface="Arial" panose="020B0604020202020204" pitchFamily="34" charset="0"/>
              </a:rPr>
              <a:t>xpos</a:t>
            </a:r>
            <a:r>
              <a:rPr lang="es-ES_tradnl" altLang="en-US" sz="2000" dirty="0">
                <a:latin typeface="Arial" panose="020B0604020202020204" pitchFamily="34" charset="0"/>
              </a:rPr>
              <a:t>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s-ES_tradnl" altLang="en-US" sz="2000" dirty="0">
                <a:latin typeface="Arial" panose="020B0604020202020204" pitchFamily="34" charset="0"/>
              </a:rPr>
              <a:t>   </a:t>
            </a:r>
            <a:r>
              <a:rPr lang="es-ES_tradnl" altLang="en-US" sz="2000" dirty="0" err="1">
                <a:latin typeface="Arial" panose="020B0604020202020204" pitchFamily="34" charset="0"/>
              </a:rPr>
              <a:t>int</a:t>
            </a:r>
            <a:r>
              <a:rPr lang="es-ES_tradnl" altLang="en-US" sz="2000" dirty="0">
                <a:latin typeface="Arial" panose="020B0604020202020204" pitchFamily="34" charset="0"/>
              </a:rPr>
              <a:t> </a:t>
            </a:r>
            <a:r>
              <a:rPr lang="es-ES_tradnl" altLang="en-US" sz="2000" dirty="0" err="1">
                <a:latin typeface="Arial" panose="020B0604020202020204" pitchFamily="34" charset="0"/>
              </a:rPr>
              <a:t>ypos</a:t>
            </a:r>
            <a:r>
              <a:rPr lang="es-ES_tradnl" altLang="en-US" sz="2000" dirty="0">
                <a:latin typeface="Arial" panose="020B0604020202020204" pitchFamily="34" charset="0"/>
              </a:rPr>
              <a:t>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s-ES_tradnl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public: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rectangle(float, float); // constructor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rectangle();                 // another constructor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void draw();                // draw member function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void </a:t>
            </a:r>
            <a:r>
              <a:rPr lang="en-US" altLang="en-US" sz="2000" dirty="0" err="1">
                <a:latin typeface="Arial" panose="020B0604020202020204" pitchFamily="34" charset="0"/>
              </a:rPr>
              <a:t>posn</a:t>
            </a:r>
            <a:r>
              <a:rPr lang="en-US" altLang="en-US" sz="2000" dirty="0">
                <a:latin typeface="Arial" panose="020B0604020202020204" pitchFamily="34" charset="0"/>
              </a:rPr>
              <a:t>(int, int);      // position member function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void move(int, int);     // move member function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ea typeface="MS Mincho" panose="02020609040205080304" pitchFamily="49" charset="-128"/>
              </a:rPr>
              <a:t>};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BF04B01-3FE5-4DF0-AE06-C02592A64721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7E880EC3-9E0D-40D3-9E25-5612E4EE3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066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ea typeface="MS Mincho" panose="02020609040205080304" pitchFamily="49" charset="-128"/>
              </a:rPr>
              <a:t>Overloading constructors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137904E6-E92F-4CFB-9427-D720A821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6934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rectangle::rectangle()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height = 10;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s-ES_tradnl" altLang="en-US" sz="2000" dirty="0" err="1">
                <a:latin typeface="Arial" panose="020B0604020202020204" pitchFamily="34" charset="0"/>
              </a:rPr>
              <a:t>width</a:t>
            </a:r>
            <a:r>
              <a:rPr lang="es-ES_tradnl" altLang="en-US" sz="2000" dirty="0">
                <a:latin typeface="Arial" panose="020B0604020202020204" pitchFamily="34" charset="0"/>
              </a:rPr>
              <a:t> = 10;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s-ES_tradnl" altLang="en-US" sz="2000" dirty="0">
                <a:latin typeface="Arial" panose="020B0604020202020204" pitchFamily="34" charset="0"/>
              </a:rPr>
              <a:t> </a:t>
            </a:r>
            <a:r>
              <a:rPr lang="es-ES_tradnl" altLang="en-US" sz="2000" dirty="0" err="1">
                <a:latin typeface="Arial" panose="020B0604020202020204" pitchFamily="34" charset="0"/>
              </a:rPr>
              <a:t>xpos</a:t>
            </a:r>
            <a:r>
              <a:rPr lang="es-ES_tradnl" altLang="en-US" sz="2000" dirty="0">
                <a:latin typeface="Arial" panose="020B0604020202020204" pitchFamily="34" charset="0"/>
              </a:rPr>
              <a:t> = 0;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s-ES_tradnl" altLang="en-US" sz="2000" dirty="0">
                <a:latin typeface="Arial" panose="020B0604020202020204" pitchFamily="34" charset="0"/>
              </a:rPr>
              <a:t> </a:t>
            </a:r>
            <a:r>
              <a:rPr lang="es-ES_tradnl" altLang="en-US" sz="2000" dirty="0" err="1">
                <a:latin typeface="Arial" panose="020B0604020202020204" pitchFamily="34" charset="0"/>
              </a:rPr>
              <a:t>ypos</a:t>
            </a:r>
            <a:r>
              <a:rPr lang="es-ES_tradnl" altLang="en-US" sz="2000" dirty="0">
                <a:latin typeface="Arial" panose="020B0604020202020204" pitchFamily="34" charset="0"/>
              </a:rPr>
              <a:t> = 0;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s-ES_tradnl" altLang="en-US" sz="2000" dirty="0">
                <a:latin typeface="Arial" panose="020B0604020202020204" pitchFamily="34" charset="0"/>
              </a:rPr>
              <a:t>}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 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void main()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rectangle rc1(3.0, 2.0);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rectangle rc2();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 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rc1.draw();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rc2.draw();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0AF2FCA3-1A62-442B-8A87-B426CE520A57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21001229-61E9-4053-B550-655FDAFC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43559"/>
            <a:ext cx="6172200" cy="1104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Classes &amp; ADTs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04D926EC-7817-470E-84E8-5350305F9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77724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66800" indent="-609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524000" indent="-609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981200" indent="-609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438400" indent="-60960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2400" dirty="0">
                <a:solidFill>
                  <a:srgbClr val="002060"/>
                </a:solidFill>
              </a:rPr>
              <a:t>Accessor Functions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Functions that give you access to the values of the private member variables.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="" xmlns:a16="http://schemas.microsoft.com/office/drawing/2014/main" id="{F7DACB44-1E22-4C32-BAA5-3BB961C3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7446"/>
            <a:ext cx="3444875" cy="2835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class </a:t>
            </a:r>
            <a:r>
              <a:rPr lang="en-US" altLang="en-US" sz="2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School</a:t>
            </a:r>
          </a:p>
          <a:p>
            <a:pPr eaLnBrk="1" hangingPunct="1"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public:</a:t>
            </a:r>
          </a:p>
          <a:p>
            <a:pPr eaLnBrk="1" hangingPunct="1"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	…</a:t>
            </a:r>
          </a:p>
          <a:p>
            <a:pPr eaLnBrk="1" hangingPunct="1"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private:</a:t>
            </a:r>
          </a:p>
          <a:p>
            <a:pPr eaLnBrk="1" hangingPunct="1"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        int        </a:t>
            </a:r>
            <a:r>
              <a:rPr lang="en-US" altLang="en-US" sz="2000" dirty="0" err="1">
                <a:latin typeface="Arial" panose="020B0604020202020204" pitchFamily="34" charset="0"/>
              </a:rPr>
              <a:t>NumOfStudents</a:t>
            </a:r>
            <a:r>
              <a:rPr lang="en-US" altLang="en-US" sz="20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        int        </a:t>
            </a:r>
            <a:r>
              <a:rPr lang="en-US" altLang="en-US" sz="2000" dirty="0" err="1">
                <a:latin typeface="Arial" panose="020B0604020202020204" pitchFamily="34" charset="0"/>
              </a:rPr>
              <a:t>NumOf</a:t>
            </a:r>
            <a:r>
              <a:rPr lang="en-US" altLang="en-US" sz="2000" dirty="0">
                <a:latin typeface="Arial" panose="020B0604020202020204" pitchFamily="34" charset="0"/>
              </a:rPr>
              <a:t> Classes;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        double Area;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9701" name="Group 5">
            <a:extLst>
              <a:ext uri="{FF2B5EF4-FFF2-40B4-BE49-F238E27FC236}">
                <a16:creationId xmlns="" xmlns:a16="http://schemas.microsoft.com/office/drawing/2014/main" id="{786CDAF7-2F4B-403A-B7D3-208684513BDC}"/>
              </a:ext>
            </a:extLst>
          </p:cNvPr>
          <p:cNvGrpSpPr>
            <a:grpSpLocks/>
          </p:cNvGrpSpPr>
          <p:nvPr/>
        </p:nvGrpSpPr>
        <p:grpSpPr bwMode="auto">
          <a:xfrm>
            <a:off x="3205480" y="3657600"/>
            <a:ext cx="5715000" cy="2036763"/>
            <a:chOff x="2064" y="2496"/>
            <a:chExt cx="3600" cy="1283"/>
          </a:xfrm>
        </p:grpSpPr>
        <p:sp>
          <p:nvSpPr>
            <p:cNvPr id="10246" name="Rectangle 6">
              <a:extLst>
                <a:ext uri="{FF2B5EF4-FFF2-40B4-BE49-F238E27FC236}">
                  <a16:creationId xmlns="" xmlns:a16="http://schemas.microsoft.com/office/drawing/2014/main" id="{D0435DED-9CD4-4B72-8112-7AE33996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2736" cy="1283"/>
            </a:xfrm>
            <a:prstGeom prst="rect">
              <a:avLst/>
            </a:prstGeom>
            <a:noFill/>
            <a:ln w="9525" cap="rnd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int get_Students();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  <a:latin typeface="Arial" panose="020B0604020202020204" pitchFamily="34" charset="0"/>
                </a:rPr>
                <a:t>//Return the number of students in a school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int get_Classes();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  <a:latin typeface="Arial" panose="020B0604020202020204" pitchFamily="34" charset="0"/>
                </a:rPr>
                <a:t>//Return the number of classes in a school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double get_Area();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  <a:latin typeface="Arial" panose="020B0604020202020204" pitchFamily="34" charset="0"/>
                </a:rPr>
                <a:t>//Return the area of a school</a:t>
              </a:r>
            </a:p>
          </p:txBody>
        </p:sp>
        <p:sp>
          <p:nvSpPr>
            <p:cNvPr id="10247" name="Line 7">
              <a:extLst>
                <a:ext uri="{FF2B5EF4-FFF2-40B4-BE49-F238E27FC236}">
                  <a16:creationId xmlns="" xmlns:a16="http://schemas.microsoft.com/office/drawing/2014/main" id="{D8EB814C-9C63-4D58-A3C1-B3E41FA35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024"/>
              <a:ext cx="86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252</TotalTime>
  <Words>544</Words>
  <Application>Microsoft Office PowerPoint</Application>
  <PresentationFormat>On-screen Show (4:3)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Corbel</vt:lpstr>
      <vt:lpstr>Courier New</vt:lpstr>
      <vt:lpstr>MS Mincho</vt:lpstr>
      <vt:lpstr>Symbol</vt:lpstr>
      <vt:lpstr>Times New Roman</vt:lpstr>
      <vt:lpstr>Verdana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Saad Ijad</cp:lastModifiedBy>
  <cp:revision>15</cp:revision>
  <cp:lastPrinted>1601-01-01T00:00:00Z</cp:lastPrinted>
  <dcterms:created xsi:type="dcterms:W3CDTF">2004-07-18T18:22:09Z</dcterms:created>
  <dcterms:modified xsi:type="dcterms:W3CDTF">2020-03-21T09:51:45Z</dcterms:modified>
</cp:coreProperties>
</file>