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312" r:id="rId3"/>
    <p:sldId id="257" r:id="rId4"/>
    <p:sldId id="258" r:id="rId5"/>
    <p:sldId id="283" r:id="rId6"/>
    <p:sldId id="284" r:id="rId7"/>
    <p:sldId id="285" r:id="rId8"/>
    <p:sldId id="286" r:id="rId9"/>
    <p:sldId id="287" r:id="rId10"/>
    <p:sldId id="259" r:id="rId11"/>
    <p:sldId id="288" r:id="rId12"/>
    <p:sldId id="289" r:id="rId13"/>
    <p:sldId id="290" r:id="rId14"/>
    <p:sldId id="291" r:id="rId15"/>
    <p:sldId id="292" r:id="rId16"/>
    <p:sldId id="261" r:id="rId17"/>
    <p:sldId id="262" r:id="rId18"/>
    <p:sldId id="263" r:id="rId19"/>
    <p:sldId id="31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6" d="100"/>
          <a:sy n="96" d="100"/>
        </p:scale>
        <p:origin x="381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A7B79354-0E98-45AD-A7C4-C424D26FA2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4760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6748B-9F78-44A2-9C82-27726FC5D1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99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6748B-9F78-44A2-9C82-27726FC5D1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737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6748B-9F78-44A2-9C82-27726FC5D1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171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6748B-9F78-44A2-9C82-27726FC5D1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035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6748B-9F78-44A2-9C82-27726FC5D1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8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6748B-9F78-44A2-9C82-27726FC5D1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991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B1170-AE43-4C78-BF3A-2AAC2EE31ED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552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1C34A-580E-4D68-8377-087C2953F7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96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C3E9897D-30D3-41E1-BFB3-AC41B18E36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36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63770497-8B8F-4773-886C-D9F792F954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71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2418B-C29A-479D-9019-C6E159EE01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73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C3249-2A16-4700-B81C-AFEE0552A45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4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7CF2D7-4ADF-4F0B-A72B-D3615C22B2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89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816AF-CEBA-49AC-BB4B-C954A95562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27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3E69F-E7C0-4817-B6A7-10A5AB8748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82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04F1-37BC-422F-80D5-440BD4D254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77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0BC6748B-9F78-44A2-9C82-27726FC5D1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50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73C4DDC-1DBF-47AC-8718-AAE968A85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29000"/>
            <a:ext cx="7772400" cy="1371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Arrays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FFFCD0-DDD4-4C37-ACC1-0706A7A31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000">
              <a:solidFill>
                <a:schemeClr val="hlink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D8A3F-7CAF-4DC9-B18A-7AB8DB12D8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2400"/>
            <a:ext cx="2191783" cy="84201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3271D09-55A3-445E-8D3F-96E7F4C43904}"/>
              </a:ext>
            </a:extLst>
          </p:cNvPr>
          <p:cNvSpPr txBox="1">
            <a:spLocks noChangeArrowheads="1"/>
          </p:cNvSpPr>
          <p:nvPr/>
        </p:nvSpPr>
        <p:spPr>
          <a:xfrm>
            <a:off x="6629400" y="5105400"/>
            <a:ext cx="1998663" cy="457200"/>
          </a:xfrm>
          <a:prstGeom prst="rect">
            <a:avLst/>
          </a:prstGeom>
          <a:solidFill>
            <a:srgbClr val="FFDC6D"/>
          </a:solidFill>
          <a:ln>
            <a:solidFill>
              <a:srgbClr val="FFDE75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</a:rPr>
              <a:t>Lecture 11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8C894D3-F2E2-48D5-92F5-EE4FB63ED5DA}"/>
              </a:ext>
            </a:extLst>
          </p:cNvPr>
          <p:cNvSpPr txBox="1">
            <a:spLocks noChangeArrowheads="1"/>
          </p:cNvSpPr>
          <p:nvPr/>
        </p:nvSpPr>
        <p:spPr>
          <a:xfrm>
            <a:off x="1124778" y="625475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E34EEA16-844C-45EF-B303-BAA409F61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786047"/>
            <a:ext cx="8001000" cy="5873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1"/>
                </a:solidFill>
              </a:rPr>
              <a:t>Declaring and Using Arrays</a:t>
            </a:r>
          </a:p>
        </p:txBody>
      </p:sp>
      <p:sp>
        <p:nvSpPr>
          <p:cNvPr id="11267" name="Rectangle 1027">
            <a:extLst>
              <a:ext uri="{FF2B5EF4-FFF2-40B4-BE49-F238E27FC236}">
                <a16:creationId xmlns:a16="http://schemas.microsoft.com/office/drawing/2014/main" id="{50D7EBA5-EAEA-4C13-B581-DD30F9BE3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92508"/>
            <a:ext cx="68595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/>
              <a:t>Using &amp; Referencing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Elements of the array are called indexed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Can be used anyplace that an ordinary variable of the same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type is used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u="sng"/>
              <a:t>Read</a:t>
            </a:r>
            <a:r>
              <a:rPr lang="en-US" altLang="en-US" sz="2400" u="sng"/>
              <a:t>:</a:t>
            </a:r>
            <a:r>
              <a:rPr lang="en-US" altLang="en-US" sz="2400"/>
              <a:t>	cin &gt;&gt; score[2];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u="sng"/>
              <a:t>Write</a:t>
            </a:r>
            <a:r>
              <a:rPr lang="en-US" altLang="en-US" sz="2400" u="sng"/>
              <a:t>:</a:t>
            </a:r>
            <a:r>
              <a:rPr lang="en-US" altLang="en-US" sz="2400"/>
              <a:t>	cout &lt;&lt; score[1];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u="sng"/>
              <a:t>Assign</a:t>
            </a:r>
            <a:r>
              <a:rPr lang="en-US" altLang="en-US" sz="2400" u="sng"/>
              <a:t>:</a:t>
            </a:r>
            <a:r>
              <a:rPr lang="en-US" altLang="en-US" sz="2400"/>
              <a:t>	score[3]= score[1] + score[2];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		score[student_id] = score[2];</a:t>
            </a:r>
          </a:p>
        </p:txBody>
      </p:sp>
      <p:graphicFrame>
        <p:nvGraphicFramePr>
          <p:cNvPr id="31748" name="Group 1028">
            <a:extLst>
              <a:ext uri="{FF2B5EF4-FFF2-40B4-BE49-F238E27FC236}">
                <a16:creationId xmlns:a16="http://schemas.microsoft.com/office/drawing/2014/main" id="{0D643045-F1B8-4CA5-AFCD-5E4316091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92111"/>
              </p:ext>
            </p:extLst>
          </p:nvPr>
        </p:nvGraphicFramePr>
        <p:xfrm>
          <a:off x="6935788" y="4419600"/>
          <a:ext cx="1676400" cy="2016396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1907646805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1758532388"/>
                    </a:ext>
                  </a:extLst>
                </a:gridCol>
              </a:tblGrid>
              <a:tr h="335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274311"/>
                  </a:ext>
                </a:extLst>
              </a:tr>
              <a:tr h="4316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47678"/>
                  </a:ext>
                </a:extLst>
              </a:tr>
              <a:tr h="457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517229"/>
                  </a:ext>
                </a:extLst>
              </a:tr>
              <a:tr h="3961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035180"/>
                  </a:ext>
                </a:extLst>
              </a:tr>
              <a:tr h="3961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23433"/>
                  </a:ext>
                </a:extLst>
              </a:tr>
            </a:tbl>
          </a:graphicData>
        </a:graphic>
      </p:graphicFrame>
      <p:sp>
        <p:nvSpPr>
          <p:cNvPr id="31768" name="Text Box 1048">
            <a:extLst>
              <a:ext uri="{FF2B5EF4-FFF2-40B4-BE49-F238E27FC236}">
                <a16:creationId xmlns:a16="http://schemas.microsoft.com/office/drawing/2014/main" id="{005BA743-415B-4008-A6C7-FA4E1B82A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916051"/>
            <a:ext cx="86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score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F109D11-6AD6-4872-BC45-80298A1A5989}"/>
              </a:ext>
            </a:extLst>
          </p:cNvPr>
          <p:cNvSpPr txBox="1">
            <a:spLocks noChangeArrowheads="1"/>
          </p:cNvSpPr>
          <p:nvPr/>
        </p:nvSpPr>
        <p:spPr>
          <a:xfrm>
            <a:off x="1124778" y="625475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BC9CD134-C60F-4A60-8627-7F1A90CF0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792956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ar-SA" sz="3600" dirty="0">
                <a:solidFill>
                  <a:schemeClr val="tx1"/>
                </a:solidFill>
                <a:cs typeface="Times New Roman (Arabic)" charset="0"/>
              </a:rPr>
              <a:t>Reading from &amp; Writing to Arrays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E35BD822-3914-44A4-B6D1-54216C4E3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438400"/>
            <a:ext cx="83820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 For (</a:t>
            </a:r>
            <a:r>
              <a:rPr lang="en-US" altLang="en-US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=0; </a:t>
            </a:r>
            <a:r>
              <a:rPr lang="en-US" altLang="en-US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&lt;size, </a:t>
            </a:r>
            <a:r>
              <a:rPr lang="en-US" altLang="en-US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++)</a:t>
            </a:r>
          </a:p>
          <a:p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          </a:t>
            </a:r>
            <a:r>
              <a:rPr lang="en-US" altLang="en-US" dirty="0" err="1">
                <a:solidFill>
                  <a:schemeClr val="tx1"/>
                </a:solidFill>
                <a:cs typeface="Times New Roman (Arabic)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 &lt;&lt; , x[</a:t>
            </a:r>
            <a:r>
              <a:rPr lang="en-US" altLang="en-US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];</a:t>
            </a:r>
          </a:p>
          <a:p>
            <a:endParaRPr lang="en-US" altLang="en-US" dirty="0">
              <a:solidFill>
                <a:schemeClr val="tx1"/>
              </a:solidFill>
              <a:cs typeface="Times New Roman (Arabic)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 For (</a:t>
            </a:r>
            <a:r>
              <a:rPr lang="en-US" altLang="en-US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=0; </a:t>
            </a:r>
            <a:r>
              <a:rPr lang="en-US" altLang="en-US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&lt;=size-1, </a:t>
            </a:r>
            <a:r>
              <a:rPr lang="en-US" altLang="en-US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++)</a:t>
            </a:r>
          </a:p>
          <a:p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          </a:t>
            </a:r>
            <a:r>
              <a:rPr lang="en-US" altLang="en-US" dirty="0" err="1">
                <a:solidFill>
                  <a:schemeClr val="tx1"/>
                </a:solidFill>
                <a:cs typeface="Times New Roman (Arabic)" charset="0"/>
              </a:rPr>
              <a:t>cin</a:t>
            </a: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 &gt;&gt; x[</a:t>
            </a:r>
            <a:r>
              <a:rPr lang="en-US" altLang="en-US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];</a:t>
            </a:r>
          </a:p>
          <a:p>
            <a:endParaRPr lang="en-US" altLang="en-US" dirty="0">
              <a:solidFill>
                <a:schemeClr val="tx1"/>
              </a:solidFill>
              <a:cs typeface="Times New Roman (Arabic)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 For (</a:t>
            </a:r>
            <a:r>
              <a:rPr lang="en-US" altLang="en-US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=0; </a:t>
            </a:r>
            <a:r>
              <a:rPr lang="en-US" altLang="en-US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&lt;size, </a:t>
            </a:r>
            <a:r>
              <a:rPr lang="en-US" altLang="en-US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++)</a:t>
            </a:r>
          </a:p>
          <a:p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          x[</a:t>
            </a:r>
            <a:r>
              <a:rPr lang="en-US" altLang="en-US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] = </a:t>
            </a:r>
            <a:r>
              <a:rPr lang="en-US" altLang="en-US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 *5;</a:t>
            </a:r>
            <a:endParaRPr lang="en-US" altLang="ar-SA" dirty="0">
              <a:solidFill>
                <a:schemeClr val="tx1"/>
              </a:solidFill>
              <a:cs typeface="Times New Roman (Arabic)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C858DC5-FA64-4484-A9F8-E89456432FA0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213519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F7E2B5D0-D42F-41BA-A251-8C0020BEC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1000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ar-SA" sz="3600" dirty="0">
                <a:solidFill>
                  <a:schemeClr val="tx1"/>
                </a:solidFill>
                <a:cs typeface="Times New Roman (Arabic)" charset="0"/>
              </a:rPr>
              <a:t>Example 1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669A25E8-4AB8-4935-8335-4A70025AA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1143000"/>
            <a:ext cx="83820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/* program to compute the sum and the sum of the squares of all data elements in an array */</a:t>
            </a:r>
          </a:p>
          <a:p>
            <a:endParaRPr lang="en-US" altLang="en-US" dirty="0">
              <a:solidFill>
                <a:schemeClr val="tx1"/>
              </a:solidFill>
              <a:cs typeface="Times New Roman (Arabic)" charset="0"/>
            </a:endParaRPr>
          </a:p>
          <a:p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#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include &lt;iostream&gt;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#include &lt;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cmath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&gt;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using namespace std;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int main (void)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{ int x[5] = {1,2,3,4,5},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, sum=0,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sum_sqr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=0;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  for (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=0;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&lt;5;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++)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        { sum+=x[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];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          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sum_sqr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+=pow(x[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],2); }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 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cout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&lt;&lt; "The sum of the array elements are“ &lt;&lt;sum &lt;&lt;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endl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;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 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cout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&lt;&lt; "The sum of their squares are “ &lt;&lt;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sum_sqr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&lt;&lt;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endl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;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  return 0;}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75ED8F1-F42A-44F6-8FFD-CA4E5C7D062F}"/>
              </a:ext>
            </a:extLst>
          </p:cNvPr>
          <p:cNvSpPr txBox="1">
            <a:spLocks noChangeArrowheads="1"/>
          </p:cNvSpPr>
          <p:nvPr/>
        </p:nvSpPr>
        <p:spPr>
          <a:xfrm>
            <a:off x="1243898" y="213519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EBF5DAC2-16FA-48DE-A858-B0513E05E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7553"/>
            <a:ext cx="3429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ar-SA" sz="3600" dirty="0">
                <a:solidFill>
                  <a:schemeClr val="tx1"/>
                </a:solidFill>
                <a:cs typeface="Times New Roman (Arabic)" charset="0"/>
              </a:rPr>
              <a:t>Example 2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CF8749F0-328D-4688-BD94-FE42E356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371600"/>
            <a:ext cx="87630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/* 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program that reads 10 integers and prints them in 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reverse order */</a:t>
            </a:r>
          </a:p>
          <a:p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#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include&lt;iostream&gt;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using namespace std;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int main() 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{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int number [10],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;</a:t>
            </a:r>
          </a:p>
          <a:p>
            <a:endParaRPr lang="en-US" altLang="ar-SA" dirty="0">
              <a:solidFill>
                <a:schemeClr val="tx1"/>
              </a:solidFill>
              <a:cs typeface="Times New Roman (Arabic)" charset="0"/>
            </a:endParaRP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for (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=0;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&lt;=9;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++)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    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cin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&gt;&gt; number[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]);</a:t>
            </a:r>
          </a:p>
          <a:p>
            <a:endParaRPr lang="en-US" altLang="ar-SA" dirty="0">
              <a:solidFill>
                <a:schemeClr val="tx1"/>
              </a:solidFill>
              <a:cs typeface="Times New Roman (Arabic)" charset="0"/>
            </a:endParaRP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for (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=9;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&gt;=0;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--)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    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cout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&lt;&lt;  number[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]); 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return(0);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}</a:t>
            </a:r>
          </a:p>
          <a:p>
            <a:endParaRPr lang="en-US" altLang="ar-SA" dirty="0">
              <a:solidFill>
                <a:schemeClr val="tx1"/>
              </a:solidFill>
              <a:cs typeface="Times New Roman (Arabic)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18B99683-FB7E-43F7-A9F5-FA6B974BBD6A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1524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799F1F8-D04D-42CB-9FCE-37259F3CA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6435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ar-SA" sz="3600" dirty="0">
                <a:solidFill>
                  <a:schemeClr val="tx1"/>
                </a:solidFill>
                <a:cs typeface="Times New Roman (Arabic)" charset="0"/>
              </a:rPr>
              <a:t>Example 3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AF96C170-E643-4B2C-AA27-CC9CAC690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66800"/>
            <a:ext cx="87630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/* Program that calculates the price of four items */</a:t>
            </a:r>
          </a:p>
          <a:p>
            <a:endParaRPr lang="en-US" altLang="ar-SA">
              <a:solidFill>
                <a:schemeClr val="tx1"/>
              </a:solidFill>
              <a:cs typeface="Times New Roman (Arabic)" charset="0"/>
            </a:endParaRPr>
          </a:p>
          <a:p>
            <a:r>
              <a:rPr lang="en-US" altLang="en-US">
                <a:solidFill>
                  <a:schemeClr val="tx1"/>
                </a:solidFill>
                <a:cs typeface="Times New Roman (Arabic)" charset="0"/>
              </a:rPr>
              <a:t>#</a:t>
            </a:r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include&lt;iostream&gt;</a:t>
            </a:r>
          </a:p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 using namespace std;</a:t>
            </a:r>
          </a:p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int main() </a:t>
            </a:r>
          </a:p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{ int i, quantity;</a:t>
            </a:r>
          </a:p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   float total=0, price[4]={5.77, 3.15, 2.50, 1.35};</a:t>
            </a:r>
          </a:p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   for (i=0; i&lt;=3; i++) </a:t>
            </a:r>
          </a:p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         {</a:t>
            </a:r>
          </a:p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           cout &lt;&lt; "Enter the quantity of item : “ &lt;&lt; i &lt;&lt; endl;</a:t>
            </a:r>
          </a:p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           cin &gt;&gt; quantity; /*read quantity of item i */</a:t>
            </a:r>
          </a:p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           total+=quantity*price[i]; </a:t>
            </a:r>
          </a:p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         }</a:t>
            </a:r>
          </a:p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   cout &lt;&lt; "The total cost is “&lt;&lt;total &lt;&lt;endl;</a:t>
            </a:r>
          </a:p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   return 0;}</a:t>
            </a:r>
          </a:p>
          <a:p>
            <a:endParaRPr lang="en-US" altLang="ar-SA">
              <a:solidFill>
                <a:schemeClr val="tx1"/>
              </a:solidFill>
              <a:cs typeface="Times New Roman (Arabic)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D264F6FF-EA8C-4D07-9705-F06F7B44F5DF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289719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110867B2-794F-4873-A33C-B9E6672D0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ar-SA" sz="3600" dirty="0">
                <a:solidFill>
                  <a:schemeClr val="tx1"/>
                </a:solidFill>
                <a:cs typeface="Times New Roman (Arabic)" charset="0"/>
              </a:rPr>
              <a:t>Example 4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28556E5F-5753-43CD-94E7-A3AE097B6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87630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/* Program that determines the maximum element in an array */</a:t>
            </a:r>
          </a:p>
          <a:p>
            <a:endParaRPr lang="en-US" altLang="en-US" dirty="0">
              <a:solidFill>
                <a:schemeClr val="tx1"/>
              </a:solidFill>
              <a:cs typeface="Times New Roman (Arabic)" charset="0"/>
            </a:endParaRPr>
          </a:p>
          <a:p>
            <a:r>
              <a:rPr lang="en-US" altLang="en-US" dirty="0">
                <a:solidFill>
                  <a:schemeClr val="tx1"/>
                </a:solidFill>
                <a:cs typeface="Times New Roman (Arabic)" charset="0"/>
              </a:rPr>
              <a:t>#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include &lt;iostream&gt;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using namespace std;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int main()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{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int x [5] = {12, 5, 21, 6, 4},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i,max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;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max = x[0]; /* assume that max is the first element */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for (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=1;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&lt;=4;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++) /* finding the maximum */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    if (x[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] &gt; max)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		 max = x[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i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];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cout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&lt;&lt; "The maximum is“ &lt;&lt; max &lt;&lt; </a:t>
            </a:r>
            <a:r>
              <a:rPr lang="en-US" altLang="ar-SA" dirty="0" err="1">
                <a:solidFill>
                  <a:schemeClr val="tx1"/>
                </a:solidFill>
                <a:cs typeface="Times New Roman (Arabic)" charset="0"/>
              </a:rPr>
              <a:t>endl</a:t>
            </a: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;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return 0;</a:t>
            </a: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} </a:t>
            </a:r>
          </a:p>
          <a:p>
            <a:endParaRPr lang="en-US" altLang="ar-SA" dirty="0">
              <a:solidFill>
                <a:schemeClr val="tx1"/>
              </a:solidFill>
              <a:cs typeface="Times New Roman (Arabic)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571561CC-97B5-4486-BA3B-FBBF9FAC2EAE}"/>
              </a:ext>
            </a:extLst>
          </p:cNvPr>
          <p:cNvSpPr txBox="1">
            <a:spLocks noChangeArrowheads="1"/>
          </p:cNvSpPr>
          <p:nvPr/>
        </p:nvSpPr>
        <p:spPr>
          <a:xfrm>
            <a:off x="1124778" y="625475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5AF1B30-F160-48FA-963B-B9B8DEFA5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822325"/>
            <a:ext cx="8001000" cy="5873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1"/>
                </a:solidFill>
              </a:rPr>
              <a:t>Arrays in Memory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5A9AA52-568F-4D80-A6E3-EFEC0391F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1905000"/>
            <a:ext cx="685958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hlink"/>
                </a:solidFill>
              </a:rPr>
              <a:t>Contiguous locations:</a:t>
            </a:r>
          </a:p>
        </p:txBody>
      </p:sp>
      <p:graphicFrame>
        <p:nvGraphicFramePr>
          <p:cNvPr id="33796" name="Group 4">
            <a:extLst>
              <a:ext uri="{FF2B5EF4-FFF2-40B4-BE49-F238E27FC236}">
                <a16:creationId xmlns:a16="http://schemas.microsoft.com/office/drawing/2014/main" id="{7B75458F-8FF5-4E4B-8783-EC65F2BEECCF}"/>
              </a:ext>
            </a:extLst>
          </p:cNvPr>
          <p:cNvGraphicFramePr>
            <a:graphicFrameLocks noGrp="1"/>
          </p:cNvGraphicFramePr>
          <p:nvPr/>
        </p:nvGraphicFramePr>
        <p:xfrm>
          <a:off x="7086600" y="3657600"/>
          <a:ext cx="1676400" cy="2016396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502366174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3631614558"/>
                    </a:ext>
                  </a:extLst>
                </a:gridCol>
              </a:tblGrid>
              <a:tr h="335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201092"/>
                  </a:ext>
                </a:extLst>
              </a:tr>
              <a:tr h="4316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428048"/>
                  </a:ext>
                </a:extLst>
              </a:tr>
              <a:tr h="457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731161"/>
                  </a:ext>
                </a:extLst>
              </a:tr>
              <a:tr h="3961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708247"/>
                  </a:ext>
                </a:extLst>
              </a:tr>
              <a:tr h="3961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078849"/>
                  </a:ext>
                </a:extLst>
              </a:tr>
            </a:tbl>
          </a:graphicData>
        </a:graphic>
      </p:graphicFrame>
      <p:sp>
        <p:nvSpPr>
          <p:cNvPr id="33816" name="Text Box 24">
            <a:extLst>
              <a:ext uri="{FF2B5EF4-FFF2-40B4-BE49-F238E27FC236}">
                <a16:creationId xmlns:a16="http://schemas.microsoft.com/office/drawing/2014/main" id="{653BE1EC-1ED1-4F2E-B1C8-D2DD1564F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00400"/>
            <a:ext cx="86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score</a:t>
            </a:r>
          </a:p>
        </p:txBody>
      </p:sp>
      <p:graphicFrame>
        <p:nvGraphicFramePr>
          <p:cNvPr id="33817" name="Group 25">
            <a:extLst>
              <a:ext uri="{FF2B5EF4-FFF2-40B4-BE49-F238E27FC236}">
                <a16:creationId xmlns:a16="http://schemas.microsoft.com/office/drawing/2014/main" id="{894896C3-1895-4966-8433-B667D3E62934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2895600"/>
          <a:ext cx="4648200" cy="3613150"/>
        </p:xfrm>
        <a:graphic>
          <a:graphicData uri="http://schemas.openxmlformats.org/drawingml/2006/table">
            <a:tbl>
              <a:tblPr/>
              <a:tblGrid>
                <a:gridCol w="1668463">
                  <a:extLst>
                    <a:ext uri="{9D8B030D-6E8A-4147-A177-3AD203B41FA5}">
                      <a16:colId xmlns:a16="http://schemas.microsoft.com/office/drawing/2014/main" val="249967062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51464491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182022113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108678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229969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756344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230587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899936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61849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096398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440094"/>
                  </a:ext>
                </a:extLst>
              </a:tr>
            </a:tbl>
          </a:graphicData>
        </a:graphic>
      </p:graphicFrame>
      <p:sp>
        <p:nvSpPr>
          <p:cNvPr id="17469" name="Text Box 81">
            <a:extLst>
              <a:ext uri="{FF2B5EF4-FFF2-40B4-BE49-F238E27FC236}">
                <a16:creationId xmlns:a16="http://schemas.microsoft.com/office/drawing/2014/main" id="{B67A73F4-4130-4178-8D9F-9D46F99EF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590800"/>
            <a:ext cx="1196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  <a:latin typeface="Verdana" panose="020B0604030504040204" pitchFamily="34" charset="0"/>
              </a:rPr>
              <a:t>Address</a:t>
            </a:r>
          </a:p>
        </p:txBody>
      </p:sp>
      <p:sp>
        <p:nvSpPr>
          <p:cNvPr id="33874" name="Text Box 82">
            <a:extLst>
              <a:ext uri="{FF2B5EF4-FFF2-40B4-BE49-F238E27FC236}">
                <a16:creationId xmlns:a16="http://schemas.microsoft.com/office/drawing/2014/main" id="{853C5E2B-DF08-4981-B4BF-CB78CC46E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133600"/>
            <a:ext cx="2265363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int score[4];</a:t>
            </a:r>
          </a:p>
        </p:txBody>
      </p:sp>
      <p:sp>
        <p:nvSpPr>
          <p:cNvPr id="17471" name="Line 83">
            <a:extLst>
              <a:ext uri="{FF2B5EF4-FFF2-40B4-BE49-F238E27FC236}">
                <a16:creationId xmlns:a16="http://schemas.microsoft.com/office/drawing/2014/main" id="{E785ACC2-AF05-42D4-9A03-7B7FC503DC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5908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72" name="Text Box 84">
            <a:extLst>
              <a:ext uri="{FF2B5EF4-FFF2-40B4-BE49-F238E27FC236}">
                <a16:creationId xmlns:a16="http://schemas.microsoft.com/office/drawing/2014/main" id="{54FA431F-9265-49EA-8EC4-540538D2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438400"/>
            <a:ext cx="1135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  <a:latin typeface="Verdana" panose="020B0604030504040204" pitchFamily="34" charset="0"/>
              </a:rPr>
              <a:t>memory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1F54A8C-E08D-4620-8D14-8BC52DD32A6C}"/>
              </a:ext>
            </a:extLst>
          </p:cNvPr>
          <p:cNvSpPr txBox="1">
            <a:spLocks noChangeArrowheads="1"/>
          </p:cNvSpPr>
          <p:nvPr/>
        </p:nvSpPr>
        <p:spPr>
          <a:xfrm>
            <a:off x="1124778" y="625475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024B8E3-52F7-40C7-8597-A6AF4BA85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15861"/>
            <a:ext cx="8001000" cy="1104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1"/>
                </a:solidFill>
              </a:rPr>
              <a:t>What can we do with Arrays?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D09774A-5BF3-4657-B4B8-0EA751231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778" y="2476500"/>
            <a:ext cx="77724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/>
              <a:t>Read/Write</a:t>
            </a:r>
          </a:p>
          <a:p>
            <a:pPr eaLnBrk="1" hangingPunct="1"/>
            <a:r>
              <a:rPr lang="en-US" altLang="en-US" sz="2400" dirty="0"/>
              <a:t>Initialize</a:t>
            </a:r>
          </a:p>
          <a:p>
            <a:pPr eaLnBrk="1" hangingPunct="1"/>
            <a:r>
              <a:rPr lang="en-US" altLang="en-US" sz="2400" dirty="0"/>
              <a:t>Search</a:t>
            </a:r>
          </a:p>
          <a:p>
            <a:pPr eaLnBrk="1" hangingPunct="1"/>
            <a:r>
              <a:rPr lang="en-US" altLang="en-US" sz="2400" dirty="0"/>
              <a:t>Sort</a:t>
            </a:r>
          </a:p>
          <a:p>
            <a:pPr eaLnBrk="1" hangingPunct="1"/>
            <a:r>
              <a:rPr lang="en-US" altLang="en-US" sz="2400" dirty="0"/>
              <a:t>Manipulate values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37943475-D9DD-4265-93E0-B425F90ED1F4}"/>
              </a:ext>
            </a:extLst>
          </p:cNvPr>
          <p:cNvSpPr txBox="1">
            <a:spLocks noChangeArrowheads="1"/>
          </p:cNvSpPr>
          <p:nvPr/>
        </p:nvSpPr>
        <p:spPr>
          <a:xfrm>
            <a:off x="1124778" y="625475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6FFAE87-BA39-4ACA-89A9-11F73BF2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299943"/>
            <a:ext cx="8001000" cy="1104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1"/>
                </a:solidFill>
              </a:rPr>
              <a:t>Initializing Arrays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02C07B5-5197-40E8-822E-7D2313332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90700"/>
            <a:ext cx="77724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int 	     </a:t>
            </a:r>
            <a:r>
              <a:rPr lang="en-US" altLang="en-US" dirty="0" err="1"/>
              <a:t>score_w</a:t>
            </a:r>
            <a:r>
              <a:rPr lang="en-US" altLang="en-US" dirty="0"/>
              <a:t>[4] = {60, 60, 60, 60};</a:t>
            </a:r>
          </a:p>
          <a:p>
            <a:pPr eaLnBrk="1" hangingPunct="1"/>
            <a:r>
              <a:rPr lang="en-US" altLang="en-US" dirty="0"/>
              <a:t>char   </a:t>
            </a:r>
            <a:r>
              <a:rPr lang="en-US" altLang="en-US" dirty="0" err="1"/>
              <a:t>score_x</a:t>
            </a:r>
            <a:r>
              <a:rPr lang="en-US" altLang="en-US" dirty="0"/>
              <a:t>[4] = {‘A’, ‘A’,’A’,’A’};</a:t>
            </a:r>
          </a:p>
          <a:p>
            <a:pPr eaLnBrk="1" hangingPunct="1"/>
            <a:r>
              <a:rPr lang="en-US" altLang="en-US" dirty="0"/>
              <a:t>int	     </a:t>
            </a:r>
            <a:r>
              <a:rPr lang="en-US" altLang="en-US" dirty="0" err="1"/>
              <a:t>score_y</a:t>
            </a:r>
            <a:r>
              <a:rPr lang="en-US" altLang="en-US" dirty="0"/>
              <a:t>[4] = {100, 100};</a:t>
            </a:r>
          </a:p>
          <a:p>
            <a:pPr eaLnBrk="1" hangingPunct="1"/>
            <a:r>
              <a:rPr lang="en-US" altLang="en-US" dirty="0"/>
              <a:t>int	     </a:t>
            </a:r>
            <a:r>
              <a:rPr lang="en-US" altLang="en-US" dirty="0" err="1"/>
              <a:t>score_z</a:t>
            </a:r>
            <a:r>
              <a:rPr lang="en-US" altLang="en-US" dirty="0"/>
              <a:t>[] = {100, 100, 100};</a:t>
            </a:r>
          </a:p>
        </p:txBody>
      </p:sp>
      <p:graphicFrame>
        <p:nvGraphicFramePr>
          <p:cNvPr id="35925" name="Group 85">
            <a:extLst>
              <a:ext uri="{FF2B5EF4-FFF2-40B4-BE49-F238E27FC236}">
                <a16:creationId xmlns:a16="http://schemas.microsoft.com/office/drawing/2014/main" id="{6C40D0A6-E69C-4020-8180-456EBF76CDC8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4495800"/>
          <a:ext cx="1676400" cy="2062257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280148717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83447413"/>
                    </a:ext>
                  </a:extLst>
                </a:gridCol>
              </a:tblGrid>
              <a:tr h="3809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470522"/>
                  </a:ext>
                </a:extLst>
              </a:tr>
              <a:tr h="431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139925"/>
                  </a:ext>
                </a:extLst>
              </a:tr>
              <a:tr h="4571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906492"/>
                  </a:ext>
                </a:extLst>
              </a:tr>
              <a:tr h="3961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49918"/>
                  </a:ext>
                </a:extLst>
              </a:tr>
              <a:tr h="3961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520332"/>
                  </a:ext>
                </a:extLst>
              </a:tr>
            </a:tbl>
          </a:graphicData>
        </a:graphic>
      </p:graphicFrame>
      <p:sp>
        <p:nvSpPr>
          <p:cNvPr id="35864" name="Text Box 24">
            <a:extLst>
              <a:ext uri="{FF2B5EF4-FFF2-40B4-BE49-F238E27FC236}">
                <a16:creationId xmlns:a16="http://schemas.microsoft.com/office/drawing/2014/main" id="{8BE3CDBA-BA53-4502-9913-6E442840C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38600"/>
            <a:ext cx="1230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score_w</a:t>
            </a:r>
          </a:p>
        </p:txBody>
      </p:sp>
      <p:graphicFrame>
        <p:nvGraphicFramePr>
          <p:cNvPr id="35926" name="Group 86">
            <a:extLst>
              <a:ext uri="{FF2B5EF4-FFF2-40B4-BE49-F238E27FC236}">
                <a16:creationId xmlns:a16="http://schemas.microsoft.com/office/drawing/2014/main" id="{0D12F105-9EC4-4221-8029-68495F4A90EF}"/>
              </a:ext>
            </a:extLst>
          </p:cNvPr>
          <p:cNvGraphicFramePr>
            <a:graphicFrameLocks noGrp="1"/>
          </p:cNvGraphicFramePr>
          <p:nvPr/>
        </p:nvGraphicFramePr>
        <p:xfrm>
          <a:off x="2819400" y="4495800"/>
          <a:ext cx="1676400" cy="2016396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3740658509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77823646"/>
                    </a:ext>
                  </a:extLst>
                </a:gridCol>
              </a:tblGrid>
              <a:tr h="335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59492"/>
                  </a:ext>
                </a:extLst>
              </a:tr>
              <a:tr h="4316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59196"/>
                  </a:ext>
                </a:extLst>
              </a:tr>
              <a:tr h="457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16416"/>
                  </a:ext>
                </a:extLst>
              </a:tr>
              <a:tr h="3961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11654"/>
                  </a:ext>
                </a:extLst>
              </a:tr>
              <a:tr h="3961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97269"/>
                  </a:ext>
                </a:extLst>
              </a:tr>
            </a:tbl>
          </a:graphicData>
        </a:graphic>
      </p:graphicFrame>
      <p:sp>
        <p:nvSpPr>
          <p:cNvPr id="35885" name="Text Box 45">
            <a:extLst>
              <a:ext uri="{FF2B5EF4-FFF2-40B4-BE49-F238E27FC236}">
                <a16:creationId xmlns:a16="http://schemas.microsoft.com/office/drawing/2014/main" id="{B91F53CA-0393-458F-AD29-C978D57F9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038600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score_x</a:t>
            </a:r>
          </a:p>
        </p:txBody>
      </p:sp>
      <p:graphicFrame>
        <p:nvGraphicFramePr>
          <p:cNvPr id="35927" name="Group 87">
            <a:extLst>
              <a:ext uri="{FF2B5EF4-FFF2-40B4-BE49-F238E27FC236}">
                <a16:creationId xmlns:a16="http://schemas.microsoft.com/office/drawing/2014/main" id="{DB5C36BC-F659-45B6-BAD8-685741A119AC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4495800"/>
          <a:ext cx="1676400" cy="2016396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187901376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432540490"/>
                    </a:ext>
                  </a:extLst>
                </a:gridCol>
              </a:tblGrid>
              <a:tr h="335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530"/>
                  </a:ext>
                </a:extLst>
              </a:tr>
              <a:tr h="4316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48278"/>
                  </a:ext>
                </a:extLst>
              </a:tr>
              <a:tr h="457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70082"/>
                  </a:ext>
                </a:extLst>
              </a:tr>
              <a:tr h="3961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083600"/>
                  </a:ext>
                </a:extLst>
              </a:tr>
              <a:tr h="3961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69552"/>
                  </a:ext>
                </a:extLst>
              </a:tr>
            </a:tbl>
          </a:graphicData>
        </a:graphic>
      </p:graphicFrame>
      <p:sp>
        <p:nvSpPr>
          <p:cNvPr id="35906" name="Text Box 66">
            <a:extLst>
              <a:ext uri="{FF2B5EF4-FFF2-40B4-BE49-F238E27FC236}">
                <a16:creationId xmlns:a16="http://schemas.microsoft.com/office/drawing/2014/main" id="{5A8EA1E0-3117-444F-8C5B-D178D5E00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038600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score_y</a:t>
            </a:r>
          </a:p>
        </p:txBody>
      </p:sp>
      <p:graphicFrame>
        <p:nvGraphicFramePr>
          <p:cNvPr id="35928" name="Group 88">
            <a:extLst>
              <a:ext uri="{FF2B5EF4-FFF2-40B4-BE49-F238E27FC236}">
                <a16:creationId xmlns:a16="http://schemas.microsoft.com/office/drawing/2014/main" id="{77D5603D-880A-429D-9A33-B1CC0D8A09EA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4495800"/>
          <a:ext cx="1676400" cy="1620839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3871675972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42664912"/>
                    </a:ext>
                  </a:extLst>
                </a:gridCol>
              </a:tblGrid>
              <a:tr h="335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39340"/>
                  </a:ext>
                </a:extLst>
              </a:tr>
              <a:tr h="4318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69734"/>
                  </a:ext>
                </a:extLst>
              </a:tr>
              <a:tr h="4572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21784"/>
                  </a:ext>
                </a:extLst>
              </a:tr>
              <a:tr h="396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30811"/>
                  </a:ext>
                </a:extLst>
              </a:tr>
            </a:tbl>
          </a:graphicData>
        </a:graphic>
      </p:graphicFrame>
      <p:sp>
        <p:nvSpPr>
          <p:cNvPr id="35924" name="Text Box 84">
            <a:extLst>
              <a:ext uri="{FF2B5EF4-FFF2-40B4-BE49-F238E27FC236}">
                <a16:creationId xmlns:a16="http://schemas.microsoft.com/office/drawing/2014/main" id="{64210EB6-D292-41CA-ADCE-B07CF42D1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038600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score_z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A70DF844-3F8F-486F-A836-97F04DB9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704138" cy="3332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6000" b="1" dirty="0">
                <a:solidFill>
                  <a:srgbClr val="0070C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32732C2-FF47-4564-A5D5-16EA668E7DB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9144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39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Outline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8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E864FDC0-636E-4962-B63D-18E7C92B99A4}"/>
              </a:ext>
            </a:extLst>
          </p:cNvPr>
          <p:cNvSpPr txBox="1">
            <a:spLocks noChangeArrowheads="1"/>
          </p:cNvSpPr>
          <p:nvPr/>
        </p:nvSpPr>
        <p:spPr>
          <a:xfrm>
            <a:off x="1124778" y="625475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C686D8D4-47C2-4628-BAF8-B4835A28B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8171"/>
            <a:ext cx="6553200" cy="1104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dirty="0"/>
              <a:t>What is an Array?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FC01A18-1753-4EC3-B5AD-DCDA1238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77724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/>
              <a:t>A Collection of Data all of which is of the same type</a:t>
            </a:r>
          </a:p>
        </p:txBody>
      </p:sp>
      <p:graphicFrame>
        <p:nvGraphicFramePr>
          <p:cNvPr id="29743" name="Group 47">
            <a:extLst>
              <a:ext uri="{FF2B5EF4-FFF2-40B4-BE49-F238E27FC236}">
                <a16:creationId xmlns:a16="http://schemas.microsoft.com/office/drawing/2014/main" id="{F46A73A7-2E09-4EFB-99EB-19843DA48F73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3733800"/>
          <a:ext cx="1676400" cy="2900390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3351526686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1269951717"/>
                    </a:ext>
                  </a:extLst>
                </a:gridCol>
              </a:tblGrid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035417"/>
                  </a:ext>
                </a:extLst>
              </a:tr>
              <a:tr h="641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745970"/>
                  </a:ext>
                </a:extLst>
              </a:tr>
              <a:tr h="641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408764"/>
                  </a:ext>
                </a:extLst>
              </a:tr>
              <a:tr h="641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67027"/>
                  </a:ext>
                </a:extLst>
              </a:tr>
              <a:tr h="641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356043"/>
                  </a:ext>
                </a:extLst>
              </a:tr>
            </a:tbl>
          </a:graphicData>
        </a:graphic>
      </p:graphicFrame>
      <p:graphicFrame>
        <p:nvGraphicFramePr>
          <p:cNvPr id="29742" name="Group 46">
            <a:extLst>
              <a:ext uri="{FF2B5EF4-FFF2-40B4-BE49-F238E27FC236}">
                <a16:creationId xmlns:a16="http://schemas.microsoft.com/office/drawing/2014/main" id="{7D1BA00D-0A82-4017-B00B-EAD9A58C4A39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3733800"/>
          <a:ext cx="1676400" cy="2900390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1529534414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3538583125"/>
                    </a:ext>
                  </a:extLst>
                </a:gridCol>
              </a:tblGrid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25110"/>
                  </a:ext>
                </a:extLst>
              </a:tr>
              <a:tr h="641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690452"/>
                  </a:ext>
                </a:extLst>
              </a:tr>
              <a:tr h="641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198797"/>
                  </a:ext>
                </a:extLst>
              </a:tr>
              <a:tr h="641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57472"/>
                  </a:ext>
                </a:extLst>
              </a:tr>
              <a:tr h="641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16215"/>
                  </a:ext>
                </a:extLst>
              </a:tr>
            </a:tbl>
          </a:graphicData>
        </a:graphic>
      </p:graphicFrame>
      <p:sp>
        <p:nvSpPr>
          <p:cNvPr id="29740" name="Text Box 44">
            <a:extLst>
              <a:ext uri="{FF2B5EF4-FFF2-40B4-BE49-F238E27FC236}">
                <a16:creationId xmlns:a16="http://schemas.microsoft.com/office/drawing/2014/main" id="{7ABAED8F-2AC1-48FE-BF98-A00D01F5D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00400"/>
            <a:ext cx="2444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Array of Numbers</a:t>
            </a:r>
          </a:p>
        </p:txBody>
      </p:sp>
      <p:sp>
        <p:nvSpPr>
          <p:cNvPr id="29741" name="Text Box 45">
            <a:extLst>
              <a:ext uri="{FF2B5EF4-FFF2-40B4-BE49-F238E27FC236}">
                <a16:creationId xmlns:a16="http://schemas.microsoft.com/office/drawing/2014/main" id="{A81054CD-A541-4774-8CF1-1C6ED3FED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0"/>
            <a:ext cx="2179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Array of Letters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80E7E5DD-23FF-4A4F-8578-1850EA24ED78}"/>
              </a:ext>
            </a:extLst>
          </p:cNvPr>
          <p:cNvSpPr txBox="1">
            <a:spLocks noChangeArrowheads="1"/>
          </p:cNvSpPr>
          <p:nvPr/>
        </p:nvSpPr>
        <p:spPr>
          <a:xfrm>
            <a:off x="1124778" y="625475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CBAFA691-524D-4C84-8130-6646B9600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746126"/>
            <a:ext cx="5943600" cy="5873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dirty="0"/>
              <a:t>Declaring and Using Arrays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0BF509E-7AB3-4D23-8C33-C84816639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57400"/>
            <a:ext cx="77724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/>
            </a:pPr>
            <a:r>
              <a:rPr lang="en-US" altLang="en-US" dirty="0"/>
              <a:t>Declaration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dirty="0"/>
              <a:t>Syntax: 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Type_name</a:t>
            </a:r>
            <a:r>
              <a:rPr lang="en-US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Array_Name</a:t>
            </a:r>
            <a:r>
              <a:rPr lang="en-US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Declared_size</a:t>
            </a:r>
            <a:r>
              <a:rPr lang="en-US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dirty="0"/>
              <a:t>Example: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hlink"/>
                </a:solidFill>
              </a:rPr>
              <a:t>int score[4];</a:t>
            </a:r>
          </a:p>
          <a:p>
            <a:pPr lvl="1" eaLnBrk="1" hangingPunct="1">
              <a:spcBef>
                <a:spcPct val="20000"/>
              </a:spcBef>
              <a:defRPr/>
            </a:pPr>
            <a:endParaRPr lang="en-US" altLang="en-US" sz="2800" dirty="0">
              <a:solidFill>
                <a:schemeClr val="hlink"/>
              </a:solidFill>
            </a:endParaRPr>
          </a:p>
        </p:txBody>
      </p:sp>
      <p:graphicFrame>
        <p:nvGraphicFramePr>
          <p:cNvPr id="30724" name="Group 4">
            <a:extLst>
              <a:ext uri="{FF2B5EF4-FFF2-40B4-BE49-F238E27FC236}">
                <a16:creationId xmlns:a16="http://schemas.microsoft.com/office/drawing/2014/main" id="{B0914304-713F-4A8E-A0AA-4E93EC820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22365"/>
              </p:ext>
            </p:extLst>
          </p:nvPr>
        </p:nvGraphicFramePr>
        <p:xfrm>
          <a:off x="4419600" y="4419600"/>
          <a:ext cx="1676400" cy="2016396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143118789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585917199"/>
                    </a:ext>
                  </a:extLst>
                </a:gridCol>
              </a:tblGrid>
              <a:tr h="335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33209"/>
                  </a:ext>
                </a:extLst>
              </a:tr>
              <a:tr h="4316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13164"/>
                  </a:ext>
                </a:extLst>
              </a:tr>
              <a:tr h="457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19835"/>
                  </a:ext>
                </a:extLst>
              </a:tr>
              <a:tr h="3961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11849"/>
                  </a:ext>
                </a:extLst>
              </a:tr>
              <a:tr h="3961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221721"/>
                  </a:ext>
                </a:extLst>
              </a:tr>
            </a:tbl>
          </a:graphicData>
        </a:graphic>
      </p:graphicFrame>
      <p:sp>
        <p:nvSpPr>
          <p:cNvPr id="30744" name="Text Box 24">
            <a:extLst>
              <a:ext uri="{FF2B5EF4-FFF2-40B4-BE49-F238E27FC236}">
                <a16:creationId xmlns:a16="http://schemas.microsoft.com/office/drawing/2014/main" id="{A4689994-3C72-4D03-B35A-EACA611BE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038600"/>
            <a:ext cx="2363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Array of Integers</a:t>
            </a:r>
          </a:p>
        </p:txBody>
      </p:sp>
      <p:sp>
        <p:nvSpPr>
          <p:cNvPr id="5145" name="Text Box 25">
            <a:extLst>
              <a:ext uri="{FF2B5EF4-FFF2-40B4-BE49-F238E27FC236}">
                <a16:creationId xmlns:a16="http://schemas.microsoft.com/office/drawing/2014/main" id="{12DEEB01-5D54-4119-859F-D359ACBD6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724400"/>
            <a:ext cx="14922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5F5F5F"/>
                </a:solidFill>
                <a:latin typeface="Verdana" panose="020B0604030504040204" pitchFamily="34" charset="0"/>
              </a:rPr>
              <a:t>score[</a:t>
            </a:r>
            <a:r>
              <a:rPr lang="en-US" altLang="en-US" b="1">
                <a:solidFill>
                  <a:srgbClr val="5F5F5F"/>
                </a:solidFill>
                <a:latin typeface="Verdana" panose="020B0604030504040204" pitchFamily="34" charset="0"/>
              </a:rPr>
              <a:t>0</a:t>
            </a:r>
            <a:r>
              <a:rPr lang="en-US" altLang="en-US">
                <a:solidFill>
                  <a:srgbClr val="5F5F5F"/>
                </a:solidFill>
                <a:latin typeface="Verdana" panose="020B0604030504040204" pitchFamily="34" charset="0"/>
              </a:rPr>
              <a:t>]</a:t>
            </a:r>
          </a:p>
          <a:p>
            <a:pPr eaLnBrk="1" hangingPunct="1"/>
            <a:r>
              <a:rPr lang="en-US" altLang="en-US">
                <a:solidFill>
                  <a:srgbClr val="5F5F5F"/>
                </a:solidFill>
                <a:latin typeface="Verdana" panose="020B0604030504040204" pitchFamily="34" charset="0"/>
              </a:rPr>
              <a:t>score[1]</a:t>
            </a:r>
          </a:p>
          <a:p>
            <a:pPr eaLnBrk="1" hangingPunct="1"/>
            <a:r>
              <a:rPr lang="en-US" altLang="en-US">
                <a:solidFill>
                  <a:srgbClr val="5F5F5F"/>
                </a:solidFill>
                <a:latin typeface="Verdana" panose="020B0604030504040204" pitchFamily="34" charset="0"/>
              </a:rPr>
              <a:t>score[2]</a:t>
            </a:r>
          </a:p>
          <a:p>
            <a:pPr eaLnBrk="1" hangingPunct="1"/>
            <a:r>
              <a:rPr lang="en-US" altLang="en-US">
                <a:solidFill>
                  <a:srgbClr val="5F5F5F"/>
                </a:solidFill>
                <a:latin typeface="Verdana" panose="020B0604030504040204" pitchFamily="34" charset="0"/>
              </a:rPr>
              <a:t>score[3]</a:t>
            </a:r>
          </a:p>
        </p:txBody>
      </p:sp>
      <p:sp>
        <p:nvSpPr>
          <p:cNvPr id="5146" name="Line 26">
            <a:extLst>
              <a:ext uri="{FF2B5EF4-FFF2-40B4-BE49-F238E27FC236}">
                <a16:creationId xmlns:a16="http://schemas.microsoft.com/office/drawing/2014/main" id="{4530F43C-8894-4ADC-957F-22758B4F5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953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7" name="Line 27">
            <a:extLst>
              <a:ext uri="{FF2B5EF4-FFF2-40B4-BE49-F238E27FC236}">
                <a16:creationId xmlns:a16="http://schemas.microsoft.com/office/drawing/2014/main" id="{38097679-9B1A-48D3-9636-425E85DD2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8" name="Line 28">
            <a:extLst>
              <a:ext uri="{FF2B5EF4-FFF2-40B4-BE49-F238E27FC236}">
                <a16:creationId xmlns:a16="http://schemas.microsoft.com/office/drawing/2014/main" id="{1BE85F09-00B3-4622-AC57-0DAF3680F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9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9" name="Line 29">
            <a:extLst>
              <a:ext uri="{FF2B5EF4-FFF2-40B4-BE49-F238E27FC236}">
                <a16:creationId xmlns:a16="http://schemas.microsoft.com/office/drawing/2014/main" id="{E0A22FC9-1975-498E-9336-23CF31D7D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617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911C22FE-31D8-4490-BE9F-E16DA7948D85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4191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53BC9247-9F1A-44B2-B47F-E6B26150D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9366"/>
            <a:ext cx="594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ar-SA" sz="3600" dirty="0">
                <a:solidFill>
                  <a:schemeClr val="tx1"/>
                </a:solidFill>
                <a:cs typeface="Times New Roman (Arabic)" charset="0"/>
              </a:rPr>
              <a:t>Declaring Arrays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F426EED5-EA7A-4CD0-9D45-52CC73D65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1447800"/>
            <a:ext cx="83058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r-SA" b="1">
                <a:solidFill>
                  <a:srgbClr val="A50021"/>
                </a:solidFill>
                <a:cs typeface="Times New Roman (Arabic)" charset="0"/>
              </a:rPr>
              <a:t>Syntax</a:t>
            </a:r>
          </a:p>
          <a:p>
            <a:pPr>
              <a:spcBef>
                <a:spcPct val="50000"/>
              </a:spcBef>
            </a:pPr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datatype name [size];	                                /* not initialized */</a:t>
            </a:r>
          </a:p>
          <a:p>
            <a:pPr>
              <a:spcBef>
                <a:spcPct val="50000"/>
              </a:spcBef>
            </a:pPr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datatype name [size] = {initialization list} /* initialized */</a:t>
            </a:r>
          </a:p>
          <a:p>
            <a:pPr>
              <a:spcBef>
                <a:spcPct val="50000"/>
              </a:spcBef>
            </a:pPr>
            <a:endParaRPr lang="en-US" altLang="ar-SA">
              <a:solidFill>
                <a:schemeClr val="tx1"/>
              </a:solidFill>
              <a:cs typeface="Times New Roman (Arabic)" charset="0"/>
            </a:endParaRPr>
          </a:p>
          <a:p>
            <a:pPr>
              <a:spcBef>
                <a:spcPct val="50000"/>
              </a:spcBef>
            </a:pPr>
            <a:r>
              <a:rPr lang="en-US" altLang="ar-SA" b="1">
                <a:solidFill>
                  <a:srgbClr val="A50021"/>
                </a:solidFill>
                <a:cs typeface="Times New Roman (Arabic)" charset="0"/>
              </a:rPr>
              <a:t>Examples</a:t>
            </a:r>
          </a:p>
          <a:p>
            <a:pPr>
              <a:spcBef>
                <a:spcPct val="50000"/>
              </a:spcBef>
            </a:pPr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int even[5];</a:t>
            </a:r>
          </a:p>
          <a:p>
            <a:pPr>
              <a:spcBef>
                <a:spcPct val="50000"/>
              </a:spcBef>
            </a:pPr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int even [5] = {2,4,6,8,10};</a:t>
            </a:r>
          </a:p>
          <a:p>
            <a:pPr>
              <a:spcBef>
                <a:spcPct val="50000"/>
              </a:spcBef>
            </a:pPr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int even[5], num=0, x[10], y;</a:t>
            </a:r>
          </a:p>
          <a:p>
            <a:pPr>
              <a:spcBef>
                <a:spcPct val="50000"/>
              </a:spcBef>
            </a:pPr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double j[] = {1.0,4.2,6.5,8.1,10.4}, d, k[3];</a:t>
            </a:r>
          </a:p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 </a:t>
            </a:r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784F98AC-5029-4C68-B997-AA95737670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4575" y="3048000"/>
            <a:ext cx="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59F3810A-1C88-45A4-9D34-A2E9B8523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5975" y="2971800"/>
            <a:ext cx="533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6DDF0650-4A82-4D83-A47B-0658BFEEC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3009900"/>
            <a:ext cx="118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ar-SA">
                <a:solidFill>
                  <a:schemeClr val="accent2"/>
                </a:solidFill>
                <a:cs typeface="Times New Roman (Arabic)" charset="0"/>
              </a:rPr>
              <a:t>optional</a:t>
            </a:r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CA3EDC4F-6A37-4D05-A1C0-7490CACBF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4575" y="3276600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E0230AD7-2675-4D9D-9314-617CF574F874}"/>
              </a:ext>
            </a:extLst>
          </p:cNvPr>
          <p:cNvSpPr txBox="1">
            <a:spLocks noChangeArrowheads="1"/>
          </p:cNvSpPr>
          <p:nvPr/>
        </p:nvSpPr>
        <p:spPr>
          <a:xfrm>
            <a:off x="1124778" y="625475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5CA64D53-6B8F-4288-9A02-A9C49991E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792956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ar-SA" sz="3600" dirty="0">
                <a:solidFill>
                  <a:schemeClr val="tx1"/>
                </a:solidFill>
                <a:cs typeface="Times New Roman (Arabic)" charset="0"/>
              </a:rPr>
              <a:t>Referencing Arrays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346AEE1F-FD4D-491D-B1B9-B00C85153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24400"/>
            <a:ext cx="8305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r-SA" sz="2000" b="1" dirty="0">
                <a:solidFill>
                  <a:srgbClr val="A50021"/>
                </a:solidFill>
                <a:cs typeface="Times New Roman (Arabic)" charset="0"/>
              </a:rPr>
              <a:t>Examples</a:t>
            </a:r>
            <a:endParaRPr lang="en-US" altLang="en-US" sz="2000" dirty="0">
              <a:solidFill>
                <a:schemeClr val="tx1"/>
              </a:solidFill>
              <a:cs typeface="Times New Roman (Arabic)" charset="0"/>
            </a:endParaRPr>
          </a:p>
          <a:p>
            <a:pPr>
              <a:spcBef>
                <a:spcPct val="50000"/>
              </a:spcBef>
            </a:pPr>
            <a:r>
              <a:rPr lang="en-US" altLang="ar-SA" sz="2000" dirty="0">
                <a:solidFill>
                  <a:schemeClr val="tx1"/>
                </a:solidFill>
                <a:cs typeface="Times New Roman (Arabic)" charset="0"/>
              </a:rPr>
              <a:t>even[3] 	             read as: even sub three</a:t>
            </a:r>
          </a:p>
          <a:p>
            <a:pPr>
              <a:spcBef>
                <a:spcPct val="50000"/>
              </a:spcBef>
            </a:pPr>
            <a:r>
              <a:rPr lang="en-US" altLang="ar-SA" sz="2000" dirty="0">
                <a:solidFill>
                  <a:schemeClr val="tx1"/>
                </a:solidFill>
                <a:cs typeface="Times New Roman (Arabic)" charset="0"/>
              </a:rPr>
              <a:t>x[0]		      read as: x sub zero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97B33E92-9859-4426-9D01-09E43E2E8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667000"/>
            <a:ext cx="10102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cs typeface="Times New Roman (Arabic)" charset="0"/>
              </a:rPr>
              <a:t>Even[3]</a:t>
            </a:r>
            <a:endParaRPr lang="en-US" altLang="ar-SA" sz="2000">
              <a:solidFill>
                <a:schemeClr val="tx1"/>
              </a:solidFill>
              <a:cs typeface="Times New Roman (Arabic)" charset="0"/>
            </a:endParaRPr>
          </a:p>
        </p:txBody>
      </p:sp>
      <p:sp>
        <p:nvSpPr>
          <p:cNvPr id="7176" name="AutoShape 8">
            <a:extLst>
              <a:ext uri="{FF2B5EF4-FFF2-40B4-BE49-F238E27FC236}">
                <a16:creationId xmlns:a16="http://schemas.microsoft.com/office/drawing/2014/main" id="{4145731D-09F8-4380-A726-0492CD2CF90B}"/>
              </a:ext>
            </a:extLst>
          </p:cNvPr>
          <p:cNvSpPr>
            <a:spLocks/>
          </p:cNvSpPr>
          <p:nvPr/>
        </p:nvSpPr>
        <p:spPr bwMode="auto">
          <a:xfrm rot="5354678">
            <a:off x="4485480" y="2253109"/>
            <a:ext cx="518818" cy="465892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000"/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B1D3EC0B-548D-46FC-8E71-25383B53C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905000"/>
            <a:ext cx="2238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cs typeface="Times New Roman (Arabic)" charset="0"/>
              </a:rPr>
              <a:t>subscripted variable</a:t>
            </a:r>
            <a:endParaRPr lang="en-US" altLang="ar-SA" sz="2000">
              <a:solidFill>
                <a:schemeClr val="tx1"/>
              </a:solidFill>
              <a:cs typeface="Times New Roman (Arabic)" charset="0"/>
            </a:endParaRPr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9A948CE8-9C5B-47E7-9875-C4EF540FC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200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179" name="Line 11">
            <a:extLst>
              <a:ext uri="{FF2B5EF4-FFF2-40B4-BE49-F238E27FC236}">
                <a16:creationId xmlns:a16="http://schemas.microsoft.com/office/drawing/2014/main" id="{53F6A62E-8EBE-45BA-BC7C-96594CAD4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8784FB0C-7A16-4EB0-B406-6FDAB619D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10000"/>
            <a:ext cx="13292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cs typeface="Times New Roman (Arabic)" charset="0"/>
              </a:rPr>
              <a:t>array name</a:t>
            </a:r>
            <a:endParaRPr lang="en-US" altLang="ar-SA" sz="2000">
              <a:solidFill>
                <a:schemeClr val="tx1"/>
              </a:solidFill>
              <a:cs typeface="Times New Roman (Arabic)" charset="0"/>
            </a:endParaRP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6B0925F6-B9EC-44A5-B1B8-68D6051B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810000"/>
            <a:ext cx="32047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cs typeface="Times New Roman (Arabic)" charset="0"/>
              </a:rPr>
              <a:t>array subscript</a:t>
            </a:r>
          </a:p>
          <a:p>
            <a:r>
              <a:rPr lang="en-US" altLang="en-US" sz="2000">
                <a:solidFill>
                  <a:schemeClr val="tx1"/>
                </a:solidFill>
                <a:cs typeface="Times New Roman (Arabic)" charset="0"/>
              </a:rPr>
              <a:t>(integer enclosed in brackets)</a:t>
            </a:r>
            <a:endParaRPr lang="en-US" altLang="ar-SA" sz="2000">
              <a:solidFill>
                <a:schemeClr val="tx1"/>
              </a:solidFill>
              <a:cs typeface="Times New Roman (Arabic)" charset="0"/>
            </a:endParaRPr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04A50698-0779-4C2D-9E09-937A74CAB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000"/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41F94B3E-363F-4293-B132-63A10489F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64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DB3D08D-C26E-442D-80B0-A1FA2510AD95}"/>
              </a:ext>
            </a:extLst>
          </p:cNvPr>
          <p:cNvSpPr txBox="1">
            <a:spLocks noChangeArrowheads="1"/>
          </p:cNvSpPr>
          <p:nvPr/>
        </p:nvSpPr>
        <p:spPr>
          <a:xfrm>
            <a:off x="1215167" y="401638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762B812F-C87C-4AA4-82D9-32E951827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63938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ar-SA" sz="3600" dirty="0">
                <a:solidFill>
                  <a:schemeClr val="tx1"/>
                </a:solidFill>
                <a:cs typeface="Times New Roman (Arabic)" charset="0"/>
              </a:rPr>
              <a:t>Declaring and Referencing Arrays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CC436607-D3F7-4836-B6EC-2BEF274C6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00200"/>
            <a:ext cx="8305800" cy="545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Int even[5];				            even[0]	</a:t>
            </a:r>
            <a:r>
              <a:rPr lang="en-US" altLang="ar-SA" i="1" dirty="0">
                <a:solidFill>
                  <a:schemeClr val="tx1"/>
                </a:solidFill>
                <a:cs typeface="Times New Roman (Arabic)" charset="0"/>
              </a:rPr>
              <a:t>subscripts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					even[1]	</a:t>
            </a:r>
            <a:r>
              <a:rPr lang="en-US" altLang="ar-SA" i="1" dirty="0">
                <a:solidFill>
                  <a:schemeClr val="tx1"/>
                </a:solidFill>
                <a:cs typeface="Times New Roman (Arabic)" charset="0"/>
              </a:rPr>
              <a:t>always: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					even[2]	</a:t>
            </a:r>
            <a:r>
              <a:rPr lang="en-US" altLang="ar-SA" i="1" dirty="0">
                <a:solidFill>
                  <a:schemeClr val="tx1"/>
                </a:solidFill>
                <a:cs typeface="Times New Roman (Arabic)" charset="0"/>
              </a:rPr>
              <a:t>starts from 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					even[3]	</a:t>
            </a:r>
            <a:r>
              <a:rPr lang="en-US" altLang="ar-SA" i="1" dirty="0">
                <a:solidFill>
                  <a:schemeClr val="tx1"/>
                </a:solidFill>
                <a:cs typeface="Times New Roman (Arabic)" charset="0"/>
              </a:rPr>
              <a:t>until size-1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					even[4]</a:t>
            </a:r>
            <a:endParaRPr lang="en-US" altLang="ar-SA" b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altLang="ar-SA" dirty="0">
              <a:solidFill>
                <a:schemeClr val="tx1"/>
              </a:solidFill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Int even[] = {2,4,6,8,10};		          even[0] = 2	</a:t>
            </a:r>
            <a:endParaRPr lang="en-US" altLang="ar-SA" i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					even[1] = 4	</a:t>
            </a:r>
            <a:endParaRPr lang="en-US" altLang="ar-SA" i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					even[2] = 6	</a:t>
            </a:r>
            <a:endParaRPr lang="en-US" altLang="ar-SA" i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					even[3] = 8	</a:t>
            </a:r>
            <a:endParaRPr lang="en-US" altLang="ar-SA" i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					even[4] = 10</a:t>
            </a:r>
            <a:endParaRPr lang="en-US" altLang="ar-SA" b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altLang="ar-SA" dirty="0">
              <a:solidFill>
                <a:schemeClr val="tx1"/>
              </a:solidFill>
              <a:cs typeface="Times New Roman (Arabic)" charset="0"/>
            </a:endParaRPr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id="{225D909E-B042-496C-B79D-ACCC7E726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752599"/>
            <a:ext cx="2286000" cy="181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z="2400"/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3146225F-B150-4840-A7AB-3E20B945C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D67FCB9E-6D0D-4FD6-9F5B-E822E2FDCF30}"/>
              </a:ext>
            </a:extLst>
          </p:cNvPr>
          <p:cNvSpPr txBox="1">
            <a:spLocks noChangeArrowheads="1"/>
          </p:cNvSpPr>
          <p:nvPr/>
        </p:nvSpPr>
        <p:spPr>
          <a:xfrm>
            <a:off x="1124778" y="625475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5E1A1E93-635F-4D13-8DCE-F938B962E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759509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ar-SA" sz="3600" dirty="0">
                <a:solidFill>
                  <a:schemeClr val="tx1"/>
                </a:solidFill>
                <a:cs typeface="Times New Roman (Arabic)" charset="0"/>
              </a:rPr>
              <a:t>Exercise 1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6A914472-FA50-4482-9834-5382C62A5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600200"/>
            <a:ext cx="8305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r-SA" b="1" dirty="0">
                <a:solidFill>
                  <a:schemeClr val="tx1"/>
                </a:solidFill>
                <a:cs typeface="Times New Roman (Arabic)" charset="0"/>
              </a:rPr>
              <a:t>Char grades [5];</a:t>
            </a:r>
            <a:endParaRPr lang="en-US" altLang="ar-SA" dirty="0">
              <a:solidFill>
                <a:schemeClr val="tx1"/>
              </a:solidFill>
              <a:cs typeface="Times New Roman (Arabic)" charset="0"/>
            </a:endParaRPr>
          </a:p>
          <a:p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</a:t>
            </a:r>
            <a:r>
              <a:rPr lang="en-US" altLang="ar-SA" i="1" dirty="0">
                <a:solidFill>
                  <a:schemeClr val="tx1"/>
                </a:solidFill>
                <a:cs typeface="Times New Roman (Arabic)" charset="0"/>
              </a:rPr>
              <a:t>How many memory cells are reserved in memory?</a:t>
            </a:r>
          </a:p>
          <a:p>
            <a:pPr>
              <a:buFontTx/>
              <a:buChar char="•"/>
            </a:pPr>
            <a:endParaRPr lang="en-US" altLang="ar-SA" i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buFontTx/>
              <a:buChar char="•"/>
            </a:pPr>
            <a:endParaRPr lang="en-US" altLang="ar-SA" i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buFontTx/>
              <a:buChar char="•"/>
            </a:pPr>
            <a:r>
              <a:rPr lang="en-US" altLang="ar-SA" i="1" dirty="0">
                <a:solidFill>
                  <a:schemeClr val="tx1"/>
                </a:solidFill>
                <a:cs typeface="Times New Roman (Arabic)" charset="0"/>
              </a:rPr>
              <a:t> What type of data will be stored there?</a:t>
            </a:r>
          </a:p>
          <a:p>
            <a:pPr>
              <a:buFontTx/>
              <a:buChar char="•"/>
            </a:pPr>
            <a:endParaRPr lang="en-US" altLang="ar-SA" i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buFontTx/>
              <a:buChar char="•"/>
            </a:pPr>
            <a:endParaRPr lang="en-US" altLang="ar-SA" i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buFontTx/>
              <a:buChar char="•"/>
            </a:pPr>
            <a:r>
              <a:rPr lang="en-US" altLang="ar-SA" i="1" dirty="0">
                <a:solidFill>
                  <a:schemeClr val="tx1"/>
                </a:solidFill>
                <a:cs typeface="Times New Roman (Arabic)" charset="0"/>
              </a:rPr>
              <a:t> How do we refer to the first array element?</a:t>
            </a:r>
          </a:p>
          <a:p>
            <a:pPr>
              <a:buFontTx/>
              <a:buChar char="•"/>
            </a:pPr>
            <a:endParaRPr lang="en-US" altLang="ar-SA" i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buFontTx/>
              <a:buChar char="•"/>
            </a:pPr>
            <a:endParaRPr lang="en-US" altLang="ar-SA" i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buFontTx/>
              <a:buChar char="•"/>
            </a:pPr>
            <a:r>
              <a:rPr lang="en-US" altLang="ar-SA" i="1" dirty="0">
                <a:solidFill>
                  <a:schemeClr val="tx1"/>
                </a:solidFill>
                <a:cs typeface="Times New Roman (Arabic)" charset="0"/>
              </a:rPr>
              <a:t> How </a:t>
            </a:r>
            <a:r>
              <a:rPr lang="en-US" altLang="ar-SA" i="1" dirty="0" err="1">
                <a:solidFill>
                  <a:schemeClr val="tx1"/>
                </a:solidFill>
                <a:cs typeface="Times New Roman (Arabic)" charset="0"/>
              </a:rPr>
              <a:t>fo</a:t>
            </a:r>
            <a:r>
              <a:rPr lang="en-US" altLang="ar-SA" i="1" dirty="0">
                <a:solidFill>
                  <a:schemeClr val="tx1"/>
                </a:solidFill>
                <a:cs typeface="Times New Roman (Arabic)" charset="0"/>
              </a:rPr>
              <a:t> we refer to the last array element?</a:t>
            </a:r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4D729DDE-D043-48F2-B20C-D6BBCA715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860675"/>
            <a:ext cx="206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  <a:cs typeface="Times New Roman (Arabic)" charset="0"/>
              </a:rPr>
              <a:t>5 </a:t>
            </a:r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memory cells</a:t>
            </a:r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164A82D9-18DB-4F9B-9BBA-EAF585157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62400"/>
            <a:ext cx="129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character</a:t>
            </a:r>
          </a:p>
        </p:txBody>
      </p:sp>
      <p:sp>
        <p:nvSpPr>
          <p:cNvPr id="60425" name="Text Box 9">
            <a:extLst>
              <a:ext uri="{FF2B5EF4-FFF2-40B4-BE49-F238E27FC236}">
                <a16:creationId xmlns:a16="http://schemas.microsoft.com/office/drawing/2014/main" id="{27C07EB0-7765-44C2-90FD-3AC7A203A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105400"/>
            <a:ext cx="133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grades[0]</a:t>
            </a:r>
          </a:p>
        </p:txBody>
      </p:sp>
      <p:sp>
        <p:nvSpPr>
          <p:cNvPr id="60426" name="Text Box 10">
            <a:extLst>
              <a:ext uri="{FF2B5EF4-FFF2-40B4-BE49-F238E27FC236}">
                <a16:creationId xmlns:a16="http://schemas.microsoft.com/office/drawing/2014/main" id="{2F8DA7F2-C8E9-4C91-93BC-FEF069FD8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172200"/>
            <a:ext cx="133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grades[4]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 autoUpdateAnimBg="0"/>
      <p:bldP spid="60424" grpId="0" autoUpdateAnimBg="0"/>
      <p:bldP spid="60425" grpId="0" autoUpdateAnimBg="0"/>
      <p:bldP spid="6042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A416CFDC-B825-44CC-98A7-6C03E15440C2}"/>
              </a:ext>
            </a:extLst>
          </p:cNvPr>
          <p:cNvSpPr txBox="1">
            <a:spLocks noChangeArrowheads="1"/>
          </p:cNvSpPr>
          <p:nvPr/>
        </p:nvSpPr>
        <p:spPr>
          <a:xfrm>
            <a:off x="1124778" y="625475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1A109516-CF84-4DF4-9944-B03457E6D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807322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ar-SA" sz="3600" dirty="0">
                <a:solidFill>
                  <a:schemeClr val="tx1"/>
                </a:solidFill>
                <a:cs typeface="Times New Roman (Arabic)" charset="0"/>
              </a:rPr>
              <a:t>Exercise 2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94AC83C7-4318-435A-8E88-8D05E5586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3937"/>
            <a:ext cx="91440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buFontTx/>
              <a:buChar char="•"/>
            </a:pPr>
            <a:r>
              <a:rPr lang="en-US" altLang="ar-SA" dirty="0">
                <a:solidFill>
                  <a:schemeClr val="tx1"/>
                </a:solidFill>
                <a:cs typeface="Times New Roman (Arabic)" charset="0"/>
              </a:rPr>
              <a:t> </a:t>
            </a:r>
            <a:r>
              <a:rPr lang="en-US" altLang="ar-SA" i="1" dirty="0">
                <a:solidFill>
                  <a:schemeClr val="tx1"/>
                </a:solidFill>
                <a:cs typeface="Times New Roman (Arabic)" charset="0"/>
              </a:rPr>
              <a:t>Declare one array for storing the square roots of the integers </a:t>
            </a:r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 altLang="ar-SA" i="1" dirty="0">
                <a:solidFill>
                  <a:schemeClr val="tx1"/>
                </a:solidFill>
                <a:cs typeface="Times New Roman (Arabic)" charset="0"/>
              </a:rPr>
              <a:t>from 0 </a:t>
            </a:r>
            <a:r>
              <a:rPr lang="en-US" altLang="en-US" i="1" dirty="0">
                <a:solidFill>
                  <a:schemeClr val="tx1"/>
                </a:solidFill>
                <a:cs typeface="Times New Roman (Arabic)" charset="0"/>
              </a:rPr>
              <a:t> </a:t>
            </a:r>
            <a:r>
              <a:rPr lang="en-US" altLang="ar-SA" i="1" dirty="0">
                <a:solidFill>
                  <a:schemeClr val="tx1"/>
                </a:solidFill>
                <a:cs typeface="Times New Roman (Arabic)" charset="0"/>
              </a:rPr>
              <a:t>through 10.</a:t>
            </a:r>
            <a:endParaRPr lang="en-US" altLang="en-US" i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lnSpc>
                <a:spcPct val="85000"/>
              </a:lnSpc>
            </a:pPr>
            <a:endParaRPr lang="en-US" altLang="en-US" i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lnSpc>
                <a:spcPct val="85000"/>
              </a:lnSpc>
            </a:pPr>
            <a:endParaRPr lang="en-US" altLang="en-US" i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lnSpc>
                <a:spcPct val="85000"/>
              </a:lnSpc>
            </a:pPr>
            <a:endParaRPr lang="en-US" altLang="en-US" i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 altLang="ar-SA" i="1" dirty="0">
                <a:solidFill>
                  <a:schemeClr val="tx1"/>
                </a:solidFill>
                <a:cs typeface="Times New Roman (Arabic)" charset="0"/>
              </a:rPr>
              <a:t>Declare one array for storing the cubes of the same integers.</a:t>
            </a:r>
            <a:endParaRPr lang="en-US" altLang="en-US" i="1" dirty="0">
              <a:solidFill>
                <a:schemeClr val="tx1"/>
              </a:solidFill>
              <a:cs typeface="Times New Roman (Arabic)" charset="0"/>
            </a:endParaRPr>
          </a:p>
          <a:p>
            <a:pPr>
              <a:lnSpc>
                <a:spcPct val="85000"/>
              </a:lnSpc>
            </a:pPr>
            <a:endParaRPr lang="en-US" altLang="ar-SA" i="1" dirty="0">
              <a:solidFill>
                <a:schemeClr val="tx1"/>
              </a:solidFill>
              <a:cs typeface="Times New Roman (Arabic)" charset="0"/>
            </a:endParaRP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CECBBB90-F023-4B4E-B8C6-7162CC71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08337"/>
            <a:ext cx="197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Double sr[11];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A50AB04D-B791-4D13-9FBA-39A0CB735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27537"/>
            <a:ext cx="212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ar-SA">
                <a:solidFill>
                  <a:schemeClr val="tx1"/>
                </a:solidFill>
                <a:cs typeface="Times New Roman (Arabic)" charset="0"/>
              </a:rPr>
              <a:t>Int cb[11];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utoUpdateAnimBg="0"/>
      <p:bldP spid="6144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73</TotalTime>
  <Words>1261</Words>
  <Application>Microsoft Office PowerPoint</Application>
  <PresentationFormat>On-screen Show (4:3)</PresentationFormat>
  <Paragraphs>284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Corbel</vt:lpstr>
      <vt:lpstr>Symbol</vt:lpstr>
      <vt:lpstr>Times New Roman</vt:lpstr>
      <vt:lpstr>Verdana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mwakil</dc:creator>
  <cp:lastModifiedBy>Rania M</cp:lastModifiedBy>
  <cp:revision>13</cp:revision>
  <cp:lastPrinted>1601-01-01T00:00:00Z</cp:lastPrinted>
  <dcterms:created xsi:type="dcterms:W3CDTF">2004-07-29T20:51:40Z</dcterms:created>
  <dcterms:modified xsi:type="dcterms:W3CDTF">2020-02-25T07:45:06Z</dcterms:modified>
</cp:coreProperties>
</file>