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6F9"/>
    <a:srgbClr val="1287C3"/>
    <a:srgbClr val="C0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5CA85656-6485-4586-A108-DE9D6BF212F2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6659CFB-51B2-49A2-A6E9-7606C2DD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4FDC7B0-ECD2-4D44-9600-B0C2743B3C1C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0E95777-B3B7-4380-9A0E-1FAF9838962C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A9F751A-F409-4EA9-BA38-B0A2CDB09E5D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5FFABD6-5493-4EAF-BB51-8CE48BA2D04D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79B3ADE-36AF-4173-812C-CE1FFBE1E21C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EDBC6C09-32FD-4FE8-980C-0909B8B22950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E243BDF-259C-4ECE-A1B5-DE7329C53C01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1074028-7BA9-4977-BD80-5A4FA1A9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9DEA65E-56A3-4EFD-ADB3-62442E59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FF2BA8F-F147-4D76-B55B-E6E4B9C7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18FDC-7CF2-4E97-AA68-57D9D702A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2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E1C209-3354-4197-86BD-F6686EAC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0AEFB7-077E-4BE8-AADA-3ADDF346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30CB55-E6C5-4B16-B23E-DDF310E0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ABF02-9DF6-4582-90D1-A494D28E7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9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2FD8-3447-4270-AF0C-87EDAF26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FC24-3ED0-4CB6-A0AA-C7E12470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1F0E-4582-4269-AA15-6B0DB1DB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7A4F5-F375-4E59-9AE2-9F8B0C7C0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41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1B697-A4FC-427B-A023-902958728BE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6E480-D242-4AB0-BED2-BB819F34928C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85595E-F906-4D90-832C-1D684663D1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5AE2F7-5057-4D3F-9158-BEA74F0AED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B88D4E-FB14-4432-9216-494ACC1776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B165-95F1-4F76-92CF-9895999DF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86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D888-7308-44CC-BF17-391392F2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218F-D33C-4DA7-A43B-7DFA408F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CAC9-DF38-481C-A833-43D0FDB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BE532-CFFD-4392-8A4F-6ED5E22F7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52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27399E-9E63-4CCA-AEA5-5D6D3B2220F3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C99F6-BE33-4203-84BB-50062CA25FCA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8E27444-EC5F-4F0D-A7AC-F440614DC3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A7A205-506C-4383-852F-E8412BD34C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CA0F9F-8F8E-4362-991F-BF0FDB4DF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542B0-BE84-490E-B1FB-6FE457800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0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59E2FB-E584-40BF-9DE7-E11E38DA0A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29642F-AFD7-4F28-AA86-610B9356AB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D8A98B-B70F-4FF8-AC0A-9FCEC4B63F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B0A69-FCAB-453B-99F2-E92D063F8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06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34C7-36F4-4B90-91ED-05C8972B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4C283-CE5F-49A4-8C10-F2C30ACD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B9EB-1E92-4669-840E-8B9F5BA9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F4D63-4FAB-4C7A-B98B-007190489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4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6F12-CCB9-4A03-AB60-223B4654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0B26-4C24-4372-AFBF-7300AFA4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F3D7-2E53-408B-966C-533FBDA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601F3-D70B-4277-935E-F1414E193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3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A7D5-529F-409E-AA9E-A7ADBA2E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72C4-3905-414F-8E82-35AA8850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A7F5-D1D2-4884-BA79-7FE8964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E8BF-54AE-40F3-98E5-016C52DE5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5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4BA2-C4F2-4961-9145-C1E67DC3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0992-A4C0-4740-93BE-CF633ACD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F347-7A7B-4D22-8584-6AEFF7E4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727BA-BA84-43CC-AF18-046C261E9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2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7E56AC-35E0-4F68-B08C-40728476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EC894A-6B13-42EE-8AA0-72EA2471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7B4F74-D85A-46BB-94DC-2157564E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33675-954D-4C2D-B8AD-E5B103E14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17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534919-1178-4068-9E6A-50EAD163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9CBE43-7356-4EF4-A0C7-2950D95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AFB338-10B5-4C1F-8829-35328F6C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216D-A9F7-4D16-B2AC-2C1E080E0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5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D90885-7860-48F4-AC2D-68E18CD2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906785-8A21-4F83-9FAF-A8E2646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CE733A-0B79-49F0-9F77-87D5DBB0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5B8E5-5D50-426D-896F-8F0DE4617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90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316335-472B-486F-ABA0-9B60A4A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7CA67D-8D01-4297-95F1-A5F93021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7A9256-A300-4B3B-A0D3-5A8373FB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F662-8354-4F54-A404-6A83AD53F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29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1B443A-7F9F-4C64-BDF6-E43154A5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C0DDE8-8B0B-4DEF-82E7-3493D9DE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306FDC-3D1C-45F5-A91E-090C7AB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173FE-0A84-4B74-B71D-BE8E36682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6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4C5A14-74F2-45A0-9CEB-AD041E5B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10111C-B353-41AE-B5CA-CEAD6AC9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894D89-6129-43D1-9D16-B81BE176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691E2-5C3A-44FB-A334-7190AA4F5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6356E16-D5A9-4752-A592-F60932A8F8D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DF309DA1-0740-46E8-9D3C-FA76F745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8E61583-A4A3-4BB1-A160-6381C2477484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65B5B57-9383-47AD-A078-49199C347112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07CE8C9-6EC2-47CB-BFD7-D4B4F1A4498C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BFF9975-16D6-4D3B-BF72-195FA2799E98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11EC686-0D54-476F-AF13-66B1E57D1D17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6BD9CF6-C7C4-4D57-864C-D00760D4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4720B04-15C3-485E-9762-CDADBE610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9D2-0CB3-4E86-A982-639996CD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D1E6-13DE-42C2-AED0-3B3E16B30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E28-57E6-42CE-9DB3-BEFD403A0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2568C19-0CEB-461E-B1EE-519E59A02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61" r:id="rId12"/>
    <p:sldLayoutId id="2147483755" r:id="rId13"/>
    <p:sldLayoutId id="2147483762" r:id="rId14"/>
    <p:sldLayoutId id="2147483756" r:id="rId15"/>
    <p:sldLayoutId id="2147483757" r:id="rId16"/>
    <p:sldLayoutId id="214748375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31A6A5-7D8A-42E5-8F6A-83D902D6A2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2600" y="2743200"/>
            <a:ext cx="6946900" cy="1125538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en-US" sz="4400" b="1" dirty="0">
                <a:solidFill>
                  <a:schemeClr val="accent4">
                    <a:lumMod val="75000"/>
                  </a:schemeClr>
                </a:solidFill>
              </a:rPr>
              <a:t>C++ Basics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07C952-039F-4343-8F41-DCB8FFD4B4D3}"/>
              </a:ext>
            </a:extLst>
          </p:cNvPr>
          <p:cNvSpPr txBox="1">
            <a:spLocks noChangeArrowheads="1"/>
          </p:cNvSpPr>
          <p:nvPr/>
        </p:nvSpPr>
        <p:spPr>
          <a:xfrm>
            <a:off x="6019800" y="449580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2</a:t>
            </a:r>
          </a:p>
          <a:p>
            <a:pPr fontAlgn="auto">
              <a:defRPr/>
            </a:pPr>
            <a:endParaRPr lang="en-US" altLang="en-US" dirty="0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6D74A9BF-EF8D-43F0-A75C-BDC3AFEB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"/>
            <a:ext cx="219233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B8BC247-3006-4C47-9387-A10D31E95416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DFCC6DA-76E6-4065-90CE-8B857F0A9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0C5F5C-768D-478B-A41E-61C5BA062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Input stream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The stream of input that is being fed into the computer for the program to use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cin ( </a:t>
            </a:r>
            <a:r>
              <a:rPr lang="en-US" altLang="en-US" sz="2400">
                <a:solidFill>
                  <a:schemeClr val="tx2"/>
                </a:solidFill>
              </a:rPr>
              <a:t>cin&gt;&gt; number_of_bars; </a:t>
            </a:r>
            <a:r>
              <a:rPr lang="en-US" altLang="en-US" sz="2400"/>
              <a:t>)</a:t>
            </a:r>
            <a:endParaRPr lang="en-US" altLang="en-US" sz="4800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/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Output stream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The stream of output generated by the program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cout (</a:t>
            </a:r>
            <a:r>
              <a:rPr lang="en-US" altLang="en-US" sz="2400">
                <a:solidFill>
                  <a:schemeClr val="tx2"/>
                </a:solidFill>
              </a:rPr>
              <a:t>cout&lt;&lt; "Enter the number of candy bars.\n";</a:t>
            </a:r>
            <a:r>
              <a:rPr lang="en-US" altLang="en-US"/>
              <a:t>)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22BA781-655F-488C-87BA-A4BBF1951BCF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8C92C98-36FC-47B0-B725-74B8E5C28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9D8BD41-8A7F-4B7E-82FF-FE9664F30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b="1" dirty="0"/>
              <a:t>Input Using </a:t>
            </a:r>
            <a:r>
              <a:rPr lang="en-US" altLang="en-US" b="1" dirty="0" err="1"/>
              <a:t>cin</a:t>
            </a:r>
            <a:endParaRPr lang="en-US" altLang="en-US" b="1" dirty="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Syntax: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&gt;&gt;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Variable_1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&gt;&gt;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Variable_2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&gt;&gt;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…;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Examples: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Corbel" panose="020B0503020204020204" pitchFamily="34" charset="0"/>
              <a:buChar char="−"/>
              <a:defRPr/>
            </a:pPr>
            <a:r>
              <a:rPr lang="en-US" altLang="en-US" dirty="0" err="1"/>
              <a:t>cin</a:t>
            </a:r>
            <a:r>
              <a:rPr lang="en-US" altLang="en-US" dirty="0"/>
              <a:t> &gt;&gt; number &gt;&gt; size;</a:t>
            </a:r>
          </a:p>
          <a:p>
            <a:pPr lvl="3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1400" dirty="0"/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Corbel" panose="020B0503020204020204" pitchFamily="34" charset="0"/>
              <a:buChar char="−"/>
              <a:defRPr/>
            </a:pPr>
            <a:r>
              <a:rPr lang="en-US" altLang="en-US" dirty="0" err="1"/>
              <a:t>cin</a:t>
            </a:r>
            <a:r>
              <a:rPr lang="en-US" altLang="en-US" dirty="0"/>
              <a:t> &gt;&gt; grade1    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	&gt;&gt; grade2;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4F2759F-F8A6-44D0-BEB0-B330328F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3505200" cy="1015663"/>
          </a:xfrm>
          <a:prstGeom prst="rect">
            <a:avLst/>
          </a:prstGeom>
          <a:noFill/>
          <a:ln w="9525" cap="rnd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dirty="0" err="1">
                <a:latin typeface="Arial" panose="020B0604020202020204" pitchFamily="34" charset="0"/>
              </a:rPr>
              <a:t>cin</a:t>
            </a:r>
            <a:r>
              <a:rPr lang="en-US" altLang="en-US" sz="2400" dirty="0">
                <a:latin typeface="Arial" panose="020B0604020202020204" pitchFamily="34" charset="0"/>
              </a:rPr>
              <a:t> &gt;&gt; grade1;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lang="en-US" altLang="en-US" sz="2400" dirty="0" err="1">
                <a:latin typeface="Arial" panose="020B0604020202020204" pitchFamily="34" charset="0"/>
              </a:rPr>
              <a:t>cin</a:t>
            </a:r>
            <a:r>
              <a:rPr lang="en-US" altLang="en-US" sz="2400" dirty="0">
                <a:latin typeface="Arial" panose="020B0604020202020204" pitchFamily="34" charset="0"/>
              </a:rPr>
              <a:t> &gt;&gt; grade2;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2542801-74DA-466F-B021-CB8AADF8201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534C938-F3E2-4C4A-95E1-7BEE486F3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E7589F-2BFC-465B-BD79-F81188659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438400"/>
            <a:ext cx="7704137" cy="3560763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b="1" dirty="0"/>
              <a:t>Output Using </a:t>
            </a:r>
            <a:r>
              <a:rPr lang="en-US" altLang="en-US" b="1" dirty="0" err="1"/>
              <a:t>cout</a:t>
            </a:r>
            <a:endParaRPr lang="en-US" altLang="en-US" b="1" dirty="0"/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Syntax: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V</a:t>
            </a:r>
            <a:r>
              <a:rPr lang="en-US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ariable_or_string_1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					V</a:t>
            </a:r>
            <a:r>
              <a:rPr lang="en-US" alt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ariable_or_string_2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400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  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  ;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Examples: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err="1"/>
              <a:t>cout</a:t>
            </a:r>
            <a:r>
              <a:rPr lang="en-US" altLang="en-US" dirty="0"/>
              <a:t> &lt;&lt; number &lt;&lt; size;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 err="1"/>
              <a:t>cout</a:t>
            </a:r>
            <a:r>
              <a:rPr lang="en-US" altLang="en-US" dirty="0"/>
              <a:t> &lt;&lt; “Hello \n”;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E1B1DEF-FE4C-4587-BA74-C366E860AAB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911EE46-EB6F-4189-AEEE-D97FCE57E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65BE6BB-5C81-4C86-9BB1-AF63ED243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762125"/>
            <a:ext cx="7704138" cy="3332163"/>
          </a:xfrm>
        </p:spPr>
        <p:txBody>
          <a:bodyPr/>
          <a:lstStyle/>
          <a:p>
            <a:pPr eaLnBrk="1" hangingPunct="1"/>
            <a:r>
              <a:rPr lang="en-US" altLang="en-US"/>
              <a:t>Include directive</a:t>
            </a:r>
          </a:p>
          <a:p>
            <a:pPr eaLnBrk="1" hangingPunct="1"/>
            <a:r>
              <a:rPr lang="en-US" altLang="en-US"/>
              <a:t>Using directive </a:t>
            </a:r>
          </a:p>
          <a:p>
            <a:pPr eaLnBrk="1" hangingPunct="1"/>
            <a:r>
              <a:rPr lang="en-US" altLang="en-US"/>
              <a:t>Namespaces (collection of names)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59ECABD9-6040-4BD3-AAC5-3A40A5D7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10088"/>
            <a:ext cx="3659188" cy="1169987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# include &lt;iostream&gt;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using namespace std;</a:t>
            </a:r>
            <a:endParaRPr lang="en-US" altLang="en-US" sz="4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3CE10D9-24D0-4E62-A298-378BCE8B979E}"/>
              </a:ext>
            </a:extLst>
          </p:cNvPr>
          <p:cNvSpPr txBox="1">
            <a:spLocks noChangeArrowheads="1"/>
          </p:cNvSpPr>
          <p:nvPr/>
        </p:nvSpPr>
        <p:spPr>
          <a:xfrm>
            <a:off x="1174750" y="8763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EAA46CE-0724-46B7-9128-02C9C59E3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3429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72849DD-7A42-4A7D-BBD1-4607736C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38100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backslash \ preceding a character tells the compiler that the sequence following the \ doesn’t have the same meaning as the character appearing by itself.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AD7D505-542D-4BBD-B7E2-B6995960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790700"/>
            <a:ext cx="38100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New_line		\n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tab	\t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Alert		\a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Backslash	\\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quote	\”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Others: v, b, r, ?, :, \000, \xhhh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43D648-3896-4040-863A-E78FD4F6446B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AB04EEB-4BF1-4B6D-AA05-80E2D5544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EEA435A-4ED6-4E4D-9390-1DED98CDC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 dirty="0"/>
              <a:t>New line &amp; Blank lines</a:t>
            </a:r>
          </a:p>
          <a:p>
            <a:pPr lvl="1" eaLnBrk="1" hangingPunct="1">
              <a:buFont typeface="Corbel" panose="020B0503020204020204" pitchFamily="34" charset="0"/>
              <a:buChar char="−"/>
            </a:pPr>
            <a:r>
              <a:rPr lang="en-US" altLang="en-US" dirty="0"/>
              <a:t> </a:t>
            </a:r>
            <a:r>
              <a:rPr lang="en-US" altLang="en-US" dirty="0" err="1"/>
              <a:t>cout</a:t>
            </a:r>
            <a:r>
              <a:rPr lang="en-US" altLang="en-US" dirty="0"/>
              <a:t>&lt;&lt; “\n”;</a:t>
            </a:r>
          </a:p>
          <a:p>
            <a:pPr lvl="1" eaLnBrk="1" hangingPunct="1">
              <a:buFont typeface="Corbel" panose="020B0503020204020204" pitchFamily="34" charset="0"/>
              <a:buChar char="−"/>
            </a:pPr>
            <a:r>
              <a:rPr lang="en-US" altLang="en-US" dirty="0"/>
              <a:t> </a:t>
            </a:r>
            <a:r>
              <a:rPr lang="en-US" altLang="en-US" dirty="0" err="1"/>
              <a:t>cout</a:t>
            </a:r>
            <a:r>
              <a:rPr lang="en-US" altLang="en-US" dirty="0"/>
              <a:t>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eaLnBrk="1" hangingPunct="1"/>
            <a:r>
              <a:rPr lang="en-US" altLang="en-US" dirty="0"/>
              <a:t>If you could include the \n at the end of a longer string, then use \n. </a:t>
            </a:r>
          </a:p>
          <a:p>
            <a:pPr eaLnBrk="1" hangingPunct="1"/>
            <a:r>
              <a:rPr lang="en-US" altLang="en-US" dirty="0"/>
              <a:t>If the \n would appear by itself as the short string “\n”, then use </a:t>
            </a:r>
            <a:r>
              <a:rPr lang="en-US" altLang="en-US" dirty="0" err="1"/>
              <a:t>endl</a:t>
            </a:r>
            <a:r>
              <a:rPr lang="en-US" altLang="en-US" dirty="0"/>
              <a:t> instead.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B676968-2544-44FD-91F5-DA43614A1E18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6CD4B0-AEA1-4DBF-8585-D9940AB43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880FF73-B0E0-481F-8EE5-9D6E19597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04138" cy="3332163"/>
          </a:xfrm>
        </p:spPr>
        <p:txBody>
          <a:bodyPr/>
          <a:lstStyle/>
          <a:p>
            <a:pPr eaLnBrk="1" hangingPunct="1"/>
            <a:r>
              <a:rPr lang="en-US" altLang="en-US"/>
              <a:t>Formatting numbers with a decimal point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double price = 84.50;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cout &lt;&lt; “The price is $” &lt;&lt; price&lt;&lt;endl;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EE42CA61-2277-4B80-8803-0DFD0FE88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2617788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price is $84.5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2D882C62-169C-4065-86A7-A75FB2CF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34671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price is $84.500000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3B9AFACE-E41C-4867-94A5-021A29A2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27876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price is $84.50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AD9250F4-5E25-410D-B67A-C3FC23364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67400"/>
            <a:ext cx="36369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price is $84.5000e01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animBg="1" autoUpdateAnimBg="0"/>
      <p:bldP spid="43014" grpId="0" animBg="1" autoUpdateAnimBg="0"/>
      <p:bldP spid="4301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941D945-ABF4-4B62-BFDE-6A4BE3C0601D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5191799-398B-43D4-B8E7-298E62950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35DD65B-1692-4C5D-8057-6B2ADE5A3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2554288" cy="137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Magic Formula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  <a:p>
            <a:pPr lvl="2" eaLnBrk="1" hangingPunct="1">
              <a:buFontTx/>
              <a:buNone/>
            </a:pPr>
            <a:r>
              <a:rPr lang="en-US" altLang="en-US" sz="1600" dirty="0"/>
              <a:t>	</a:t>
            </a:r>
            <a:endParaRPr lang="en-US" altLang="en-US" sz="1000" dirty="0"/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01B7E8-0E3C-4053-85B4-D2C785A87593}"/>
              </a:ext>
            </a:extLst>
          </p:cNvPr>
          <p:cNvSpPr/>
          <p:nvPr/>
        </p:nvSpPr>
        <p:spPr>
          <a:xfrm>
            <a:off x="2514600" y="3352800"/>
            <a:ext cx="3962400" cy="2428240"/>
          </a:xfrm>
          <a:prstGeom prst="actionButtonBlan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         </a:t>
            </a:r>
            <a:r>
              <a:rPr lang="en-US" altLang="en-US" dirty="0" err="1">
                <a:solidFill>
                  <a:schemeClr val="tx1"/>
                </a:solidFill>
              </a:rPr>
              <a:t>cout.setf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ios</a:t>
            </a:r>
            <a:r>
              <a:rPr lang="en-US" altLang="en-US" dirty="0">
                <a:solidFill>
                  <a:schemeClr val="tx1"/>
                </a:solidFill>
              </a:rPr>
              <a:t>::fixed);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cout.setf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 err="1">
                <a:solidFill>
                  <a:schemeClr val="tx1"/>
                </a:solidFill>
              </a:rPr>
              <a:t>ios</a:t>
            </a:r>
            <a:r>
              <a:rPr lang="en-US" altLang="en-US" dirty="0">
                <a:solidFill>
                  <a:schemeClr val="tx1"/>
                </a:solidFill>
              </a:rPr>
              <a:t>::</a:t>
            </a:r>
            <a:r>
              <a:rPr lang="en-US" altLang="en-US" dirty="0" err="1">
                <a:solidFill>
                  <a:schemeClr val="tx1"/>
                </a:solidFill>
              </a:rPr>
              <a:t>showpoint</a:t>
            </a:r>
            <a:r>
              <a:rPr lang="en-US" altLang="en-US" dirty="0">
                <a:solidFill>
                  <a:schemeClr val="tx1"/>
                </a:solidFill>
              </a:rPr>
              <a:t>);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err="1">
                <a:solidFill>
                  <a:schemeClr val="tx1"/>
                </a:solidFill>
              </a:rPr>
              <a:t>cout.precision</a:t>
            </a:r>
            <a:r>
              <a:rPr lang="en-US" altLang="en-US" dirty="0">
                <a:solidFill>
                  <a:schemeClr val="tx1"/>
                </a:solidFill>
              </a:rPr>
              <a:t>(2);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109CDD6-4B95-41D7-87A7-C2665CF0BDC2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836CBD9-1D4F-4857-B3E4-66840DAFA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Input and Output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E147F7B-BCA0-49A8-9D4A-36E15B6F9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 dirty="0"/>
              <a:t>Line Breaks in I/O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en-US" dirty="0"/>
              <a:t>	You can keep input and output on the same line by omitting the \n or </a:t>
            </a:r>
            <a:r>
              <a:rPr lang="en-US" altLang="en-US" dirty="0" err="1"/>
              <a:t>endl</a:t>
            </a:r>
            <a:r>
              <a:rPr lang="en-US" altLang="en-US" dirty="0"/>
              <a:t> at the end of the last prompt line.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&lt;&lt; “Enter the cost per person: $”;</a:t>
            </a:r>
          </a:p>
          <a:p>
            <a:pPr lvl="1" eaLnBrk="1" hangingPunct="1">
              <a:buFontTx/>
              <a:buNone/>
            </a:pPr>
            <a:r>
              <a:rPr lang="en-US" altLang="en-US" dirty="0" err="1"/>
              <a:t>cin</a:t>
            </a:r>
            <a:r>
              <a:rPr lang="en-US" altLang="en-US" dirty="0"/>
              <a:t>   &gt;&gt; </a:t>
            </a:r>
            <a:r>
              <a:rPr lang="en-US" altLang="en-US" dirty="0" err="1"/>
              <a:t>cost_per_person</a:t>
            </a:r>
            <a:r>
              <a:rPr lang="en-US" altLang="en-US" dirty="0"/>
              <a:t>;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54C9F66E-4CFE-49FD-8393-687D809B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19800"/>
            <a:ext cx="4581703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Enter the cost per person: $5.40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38827E3-A4FE-4681-BE4B-BFF4DC8C94F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3B00ACA-645E-4CAA-94C4-0CE0900F1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Lab Exercise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09BA2B3E-3A01-42F0-9CE7-DE64DC9F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39624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Your local department store is having its annual sale. Write a program that calculates the sale price for items in the store. The program should prompt the user for the original price and the discount (10%, 25%, etc.)</a:t>
            </a:r>
          </a:p>
        </p:txBody>
      </p:sp>
      <p:graphicFrame>
        <p:nvGraphicFramePr>
          <p:cNvPr id="24581" name="Object 6">
            <a:extLst>
              <a:ext uri="{FF2B5EF4-FFF2-40B4-BE49-F238E27FC236}">
                <a16:creationId xmlns:a16="http://schemas.microsoft.com/office/drawing/2014/main" id="{4B53D4EF-EA4F-40EF-972C-7A7274E31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173288"/>
          <a:ext cx="40195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Bitmap Image" r:id="rId3" imgW="3638095" imgH="1286055" progId="Paint.Picture">
                  <p:embed/>
                </p:oleObj>
              </mc:Choice>
              <mc:Fallback>
                <p:oleObj name="Bitmap Image" r:id="rId3" imgW="3638095" imgH="128605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73288"/>
                        <a:ext cx="40195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63AA772D-15DA-4303-BBA9-4C136AA3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In this chapter we will discuss about the variables and how it is used in our programs and how to declare the variable with a simple understanding of the memory storage. The input and output statement is also discussed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1085F1-0EC8-45CF-810E-88F950A5FA4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0" fontAlgn="auto" hangingPunct="0">
              <a:spcAft>
                <a:spcPts val="0"/>
              </a:spcAft>
              <a:defRPr/>
            </a:pPr>
            <a:r>
              <a:rPr lang="en-US" sz="3600" b="1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Description</a:t>
            </a:r>
            <a:endParaRPr lang="en-US" sz="3600" b="1" dirty="0">
              <a:ln>
                <a:noFill/>
              </a:ln>
              <a:solidFill>
                <a:schemeClr val="accent1">
                  <a:lumMod val="7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>
            <a:extLst>
              <a:ext uri="{FF2B5EF4-FFF2-40B4-BE49-F238E27FC236}">
                <a16:creationId xmlns:a16="http://schemas.microsoft.com/office/drawing/2014/main" id="{B4C93F34-6BE9-4FE9-8333-80806A600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27188"/>
            <a:ext cx="7345363" cy="4724400"/>
          </a:xfrm>
          <a:solidFill>
            <a:srgbClr val="FFFFFF"/>
          </a:solidFill>
          <a:ln w="12700">
            <a:solidFill>
              <a:schemeClr val="accent5"/>
            </a:solidFill>
            <a:miter lim="800000"/>
            <a:headEnd/>
            <a:tailEnd/>
          </a:ln>
        </p:spPr>
        <p:txBody>
          <a:bodyPr rtlCol="0">
            <a:normAutofit fontScale="40000" lnSpcReduction="20000"/>
          </a:bodyPr>
          <a:lstStyle/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include &lt;iostream&gt;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using namespace std;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int main()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{	double discount, price;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</a:t>
            </a:r>
            <a:r>
              <a:rPr lang="en-US" altLang="en-US" sz="2800" dirty="0">
                <a:latin typeface="Arial" panose="020B0604020202020204" pitchFamily="34" charset="0"/>
              </a:rPr>
              <a:t>&lt;&lt;"Enter the price of the item: $";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cin</a:t>
            </a:r>
            <a:r>
              <a:rPr lang="en-US" altLang="en-US" sz="2800" dirty="0">
                <a:latin typeface="Arial" panose="020B0604020202020204" pitchFamily="34" charset="0"/>
              </a:rPr>
              <a:t>&gt;&gt; price;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</a:t>
            </a:r>
            <a:r>
              <a:rPr lang="en-US" altLang="en-US" sz="2800" dirty="0">
                <a:latin typeface="Arial" panose="020B0604020202020204" pitchFamily="34" charset="0"/>
              </a:rPr>
              <a:t>&lt;&lt;"Enter the discount for the this item: %";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cin</a:t>
            </a:r>
            <a:r>
              <a:rPr lang="en-US" altLang="en-US" sz="2800" dirty="0">
                <a:latin typeface="Arial" panose="020B0604020202020204" pitchFamily="34" charset="0"/>
              </a:rPr>
              <a:t>&gt;&gt; discount;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price = price - (price * discount/100);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cout.setf</a:t>
            </a:r>
            <a:r>
              <a:rPr lang="en-US" altLang="en-US" sz="2800" dirty="0">
                <a:latin typeface="Arial" panose="020B0604020202020204" pitchFamily="34" charset="0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</a:rPr>
              <a:t>ios</a:t>
            </a:r>
            <a:r>
              <a:rPr lang="en-US" altLang="en-US" sz="2800" dirty="0">
                <a:latin typeface="Arial" panose="020B0604020202020204" pitchFamily="34" charset="0"/>
              </a:rPr>
              <a:t>::fixed);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cout.setf</a:t>
            </a:r>
            <a:r>
              <a:rPr lang="en-US" altLang="en-US" sz="2800" dirty="0">
                <a:latin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rial" panose="020B0604020202020204" pitchFamily="34" charset="0"/>
              </a:rPr>
              <a:t>ios</a:t>
            </a:r>
            <a:r>
              <a:rPr lang="en-US" altLang="en-US" sz="2800" dirty="0">
                <a:latin typeface="Arial" panose="020B0604020202020204" pitchFamily="34" charset="0"/>
              </a:rPr>
              <a:t>::</a:t>
            </a:r>
            <a:r>
              <a:rPr lang="en-US" altLang="en-US" sz="2800" dirty="0" err="1">
                <a:latin typeface="Arial" panose="020B0604020202020204" pitchFamily="34" charset="0"/>
              </a:rPr>
              <a:t>showpoint</a:t>
            </a:r>
            <a:r>
              <a:rPr lang="en-US" altLang="en-US" sz="2800" dirty="0">
                <a:latin typeface="Arial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cout.precision</a:t>
            </a:r>
            <a:r>
              <a:rPr lang="en-US" altLang="en-US" sz="2800" dirty="0">
                <a:latin typeface="Arial" panose="020B0604020202020204" pitchFamily="34" charset="0"/>
              </a:rPr>
              <a:t>(2);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</a:t>
            </a:r>
            <a:r>
              <a:rPr lang="en-US" altLang="en-US" sz="2800" dirty="0">
                <a:latin typeface="Arial" panose="020B0604020202020204" pitchFamily="34" charset="0"/>
              </a:rPr>
              <a:t>&lt;&lt;"\</a:t>
            </a:r>
            <a:r>
              <a:rPr lang="en-US" altLang="en-US" sz="2800" dirty="0" err="1">
                <a:latin typeface="Arial" panose="020B0604020202020204" pitchFamily="34" charset="0"/>
              </a:rPr>
              <a:t>nThe</a:t>
            </a:r>
            <a:r>
              <a:rPr lang="en-US" altLang="en-US" sz="2800" dirty="0">
                <a:latin typeface="Arial" panose="020B0604020202020204" pitchFamily="34" charset="0"/>
              </a:rPr>
              <a:t> sale price for your item is: $"&lt;&lt; price;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</a:t>
            </a:r>
            <a:r>
              <a:rPr lang="en-US" altLang="en-US" sz="2800" dirty="0" err="1">
                <a:latin typeface="Arial" panose="020B0604020202020204" pitchFamily="34" charset="0"/>
              </a:rPr>
              <a:t>cout</a:t>
            </a:r>
            <a:r>
              <a:rPr lang="en-US" altLang="en-US" sz="2800" dirty="0">
                <a:latin typeface="Arial" panose="020B0604020202020204" pitchFamily="34" charset="0"/>
              </a:rPr>
              <a:t>&lt;&lt;</a:t>
            </a:r>
            <a:r>
              <a:rPr lang="en-US" altLang="en-US" sz="2800" dirty="0" err="1">
                <a:latin typeface="Arial" panose="020B0604020202020204" pitchFamily="34" charset="0"/>
              </a:rPr>
              <a:t>endl</a:t>
            </a:r>
            <a:r>
              <a:rPr lang="en-US" altLang="en-US" sz="2800" dirty="0"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	return 0;</a:t>
            </a:r>
          </a:p>
          <a:p>
            <a: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72FD15D-0490-4283-9F2F-FC32975CE3C8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572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4966288-69D6-4D86-A270-B5FB285FD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990600"/>
          </a:xfrm>
        </p:spPr>
        <p:txBody>
          <a:bodyPr/>
          <a:lstStyle/>
          <a:p>
            <a:pPr eaLnBrk="1" hangingPunct="1"/>
            <a:r>
              <a:rPr lang="en-US" altLang="en-US" sz="3600">
                <a:ln>
                  <a:noFill/>
                </a:ln>
              </a:rPr>
              <a:t>Lab Exercise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92D24099-1CFD-4F4C-A3CD-0265BD9C8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126915"/>
              </p:ext>
            </p:extLst>
          </p:nvPr>
        </p:nvGraphicFramePr>
        <p:xfrm>
          <a:off x="4343400" y="1752600"/>
          <a:ext cx="40195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Bitmap Image" r:id="rId3" imgW="3638095" imgH="1286055" progId="Paint.Picture">
                  <p:embed/>
                </p:oleObj>
              </mc:Choice>
              <mc:Fallback>
                <p:oleObj name="Bitmap Image" r:id="rId3" imgW="3638095" imgH="128605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40195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68C7C56-3CAC-4067-9FB5-98DC2542967B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39B540-62A0-488A-83AF-D8446B5B8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Lab Exercise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2050C35-6B50-43C6-A410-02B1DBD01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62500" lnSpcReduction="20000"/>
          </a:bodyPr>
          <a:lstStyle/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AutoNum type="arabicPeriod"/>
              <a:defRPr/>
            </a:pPr>
            <a:r>
              <a:rPr lang="en-US" altLang="en-US" sz="2800"/>
              <a:t>Write a Program to convert a temperature in degrees Fahrenheit to degree Celcius.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	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Data Requirement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Problem input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int Fahrenheit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Problem OutPut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Float Celcius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Formula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/>
              <a:t>Celcius = (5/9) * (faherenheit – 32)</a:t>
            </a:r>
          </a:p>
          <a:p>
            <a:pPr marL="609600" indent="-609600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FF7A599-3AE5-4204-967C-CB744C7C74D2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46F168-41F4-4154-BC3B-E50FEA9E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>
                <a:ln>
                  <a:noFill/>
                </a:ln>
              </a:rPr>
              <a:t>Lab Exercise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BEFA6FD-2CBA-40EB-B7E7-ECBABCBE6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0913" y="2209800"/>
            <a:ext cx="7704137" cy="3332163"/>
          </a:xfrm>
        </p:spPr>
        <p:txBody>
          <a:bodyPr/>
          <a:lstStyle/>
          <a:p>
            <a:pPr marL="609600" indent="-609600" eaLnBrk="1" hangingPunct="1">
              <a:buFont typeface="Symbol" panose="05050102010706020507" pitchFamily="18" charset="2"/>
              <a:buAutoNum type="arabicPeriod"/>
            </a:pPr>
            <a:r>
              <a:rPr lang="en-US" altLang="en-US" sz="2000"/>
              <a:t>write a Program to read two data items and print their sum, difference, product, and quotient.</a:t>
            </a:r>
          </a:p>
          <a:p>
            <a:pPr marL="609600" indent="-609600" eaLnBrk="1" hangingPunct="1">
              <a:buFont typeface="Corbel" panose="020B0503020204020204" pitchFamily="34" charset="0"/>
              <a:buAutoNum type="arabicPeriod"/>
            </a:pPr>
            <a:r>
              <a:rPr lang="en-US" altLang="en-US" sz="2000"/>
              <a:t>Write a program that reads in the length and width of a rectangular yard and the length and width of a rectangular house situated in the yard. Your program should compute the time required to cut the grass at the rate of 2 square meters per second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Variables stores data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C++ uses variable to name and store data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Rules to declare variables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Assigning the values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and output statements in c++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3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909E158-5E32-48B1-A01B-9E555A4E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7704138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4574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146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3718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290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AF9E97E2-0B87-477A-9CBB-7AFB87611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784350"/>
            <a:ext cx="7704138" cy="3332163"/>
          </a:xfrm>
        </p:spPr>
        <p:txBody>
          <a:bodyPr/>
          <a:lstStyle/>
          <a:p>
            <a:pPr eaLnBrk="1" hangingPunct="1"/>
            <a:r>
              <a:rPr lang="en-US" altLang="en-US"/>
              <a:t>Programs manipulate data such as numbers and letters</a:t>
            </a:r>
          </a:p>
          <a:p>
            <a:pPr eaLnBrk="1" hangingPunct="1"/>
            <a:r>
              <a:rPr lang="en-US" altLang="en-US"/>
              <a:t>C++ uses variables to name &amp; store data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en-US"/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EAA34238-6A11-4C9C-9D00-740C5C0A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3957638"/>
            <a:ext cx="1501775" cy="528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Variable</a:t>
            </a:r>
          </a:p>
        </p:txBody>
      </p:sp>
      <p:grpSp>
        <p:nvGrpSpPr>
          <p:cNvPr id="29720" name="Group 24">
            <a:extLst>
              <a:ext uri="{FF2B5EF4-FFF2-40B4-BE49-F238E27FC236}">
                <a16:creationId xmlns:a16="http://schemas.microsoft.com/office/drawing/2014/main" id="{FAD2B57F-F599-40F1-978D-37BE159F4D07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4481513"/>
            <a:ext cx="2057400" cy="1660525"/>
            <a:chOff x="1728" y="2688"/>
            <a:chExt cx="1296" cy="1046"/>
          </a:xfrm>
        </p:grpSpPr>
        <p:sp>
          <p:nvSpPr>
            <p:cNvPr id="8213" name="Text Box 25">
              <a:extLst>
                <a:ext uri="{FF2B5EF4-FFF2-40B4-BE49-F238E27FC236}">
                  <a16:creationId xmlns:a16="http://schemas.microsoft.com/office/drawing/2014/main" id="{E0BD1A5B-64FD-463D-84F2-B84D6E028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216"/>
              <a:ext cx="9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Name</a:t>
              </a:r>
            </a:p>
            <a:p>
              <a:pPr algn="ctr" eaLnBrk="1" hangingPunct="1"/>
              <a:r>
                <a:rPr lang="en-US" altLang="en-US">
                  <a:latin typeface="Arial" panose="020B0604020202020204" pitchFamily="34" charset="0"/>
                </a:rPr>
                <a:t>(Identifier)</a:t>
              </a:r>
            </a:p>
          </p:txBody>
        </p:sp>
        <p:sp>
          <p:nvSpPr>
            <p:cNvPr id="8214" name="Line 26">
              <a:extLst>
                <a:ext uri="{FF2B5EF4-FFF2-40B4-BE49-F238E27FC236}">
                  <a16:creationId xmlns:a16="http://schemas.microsoft.com/office/drawing/2014/main" id="{18668885-AD39-44C2-9B4E-D2D5C3D38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688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3" name="Group 27">
            <a:extLst>
              <a:ext uri="{FF2B5EF4-FFF2-40B4-BE49-F238E27FC236}">
                <a16:creationId xmlns:a16="http://schemas.microsoft.com/office/drawing/2014/main" id="{2D171DA8-5F9E-4CF8-881A-B00E54BD0BDD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4491038"/>
            <a:ext cx="2108200" cy="1219200"/>
            <a:chOff x="3024" y="2688"/>
            <a:chExt cx="1328" cy="768"/>
          </a:xfrm>
        </p:grpSpPr>
        <p:sp>
          <p:nvSpPr>
            <p:cNvPr id="8211" name="Text Box 28">
              <a:extLst>
                <a:ext uri="{FF2B5EF4-FFF2-40B4-BE49-F238E27FC236}">
                  <a16:creationId xmlns:a16="http://schemas.microsoft.com/office/drawing/2014/main" id="{54728EB8-2583-418D-A337-12915FD5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168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Value</a:t>
              </a:r>
            </a:p>
          </p:txBody>
        </p:sp>
        <p:sp>
          <p:nvSpPr>
            <p:cNvPr id="8212" name="Line 29">
              <a:extLst>
                <a:ext uri="{FF2B5EF4-FFF2-40B4-BE49-F238E27FC236}">
                  <a16:creationId xmlns:a16="http://schemas.microsoft.com/office/drawing/2014/main" id="{3D4E127D-15A4-4A24-A90E-BF0BA9824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88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6" name="Group 30">
            <a:extLst>
              <a:ext uri="{FF2B5EF4-FFF2-40B4-BE49-F238E27FC236}">
                <a16:creationId xmlns:a16="http://schemas.microsoft.com/office/drawing/2014/main" id="{9BA7D6D6-26B7-40BC-A446-9051B2DDCC13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3957638"/>
            <a:ext cx="2454275" cy="2133600"/>
            <a:chOff x="3840" y="2448"/>
            <a:chExt cx="1546" cy="1344"/>
          </a:xfrm>
        </p:grpSpPr>
        <p:grpSp>
          <p:nvGrpSpPr>
            <p:cNvPr id="8200" name="Group 31">
              <a:extLst>
                <a:ext uri="{FF2B5EF4-FFF2-40B4-BE49-F238E27FC236}">
                  <a16:creationId xmlns:a16="http://schemas.microsoft.com/office/drawing/2014/main" id="{3DC044B4-5664-485F-810F-FD35ED69A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4" y="2903"/>
              <a:ext cx="912" cy="864"/>
              <a:chOff x="2016" y="2592"/>
              <a:chExt cx="912" cy="864"/>
            </a:xfrm>
          </p:grpSpPr>
          <p:sp>
            <p:nvSpPr>
              <p:cNvPr id="8208" name="AutoShape 32">
                <a:extLst>
                  <a:ext uri="{FF2B5EF4-FFF2-40B4-BE49-F238E27FC236}">
                    <a16:creationId xmlns:a16="http://schemas.microsoft.com/office/drawing/2014/main" id="{4AA04716-00B5-40BE-AF96-B6F6F4EFA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92"/>
                <a:ext cx="912" cy="288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09" name="AutoShape 33">
                <a:extLst>
                  <a:ext uri="{FF2B5EF4-FFF2-40B4-BE49-F238E27FC236}">
                    <a16:creationId xmlns:a16="http://schemas.microsoft.com/office/drawing/2014/main" id="{B9889147-84BA-4F7B-A046-E549FC366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912" cy="288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0" name="AutoShape 34">
                <a:extLst>
                  <a:ext uri="{FF2B5EF4-FFF2-40B4-BE49-F238E27FC236}">
                    <a16:creationId xmlns:a16="http://schemas.microsoft.com/office/drawing/2014/main" id="{747C7886-D8EA-454B-8C07-00A28898D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168"/>
                <a:ext cx="912" cy="288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panose="020B0503020204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9731" name="Rectangle 35">
              <a:extLst>
                <a:ext uri="{FF2B5EF4-FFF2-40B4-BE49-F238E27FC236}">
                  <a16:creationId xmlns:a16="http://schemas.microsoft.com/office/drawing/2014/main" id="{E9825F3D-DF6D-44AE-A7C1-A9190D0AE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5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rgbClr val="F827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num1</a:t>
              </a:r>
            </a:p>
          </p:txBody>
        </p:sp>
        <p:sp>
          <p:nvSpPr>
            <p:cNvPr id="8202" name="Text Box 36">
              <a:extLst>
                <a:ext uri="{FF2B5EF4-FFF2-40B4-BE49-F238E27FC236}">
                  <a16:creationId xmlns:a16="http://schemas.microsoft.com/office/drawing/2014/main" id="{B3507D56-9C53-4A4C-9329-62EF4B163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48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i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9733" name="Rectangle 37">
              <a:extLst>
                <a:ext uri="{FF2B5EF4-FFF2-40B4-BE49-F238E27FC236}">
                  <a16:creationId xmlns:a16="http://schemas.microsoft.com/office/drawing/2014/main" id="{068B1507-F6F7-4891-89A9-B96B3047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16"/>
              <a:ext cx="59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rgbClr val="F827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num2</a:t>
              </a:r>
            </a:p>
          </p:txBody>
        </p:sp>
        <p:sp>
          <p:nvSpPr>
            <p:cNvPr id="8204" name="Text Box 38">
              <a:extLst>
                <a:ext uri="{FF2B5EF4-FFF2-40B4-BE49-F238E27FC236}">
                  <a16:creationId xmlns:a16="http://schemas.microsoft.com/office/drawing/2014/main" id="{6E57E361-B831-4BEA-B846-35D3EFF18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8205" name="Text Box 39">
              <a:extLst>
                <a:ext uri="{FF2B5EF4-FFF2-40B4-BE49-F238E27FC236}">
                  <a16:creationId xmlns:a16="http://schemas.microsoft.com/office/drawing/2014/main" id="{3804855F-509A-408B-A788-C9DA9900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216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456</a:t>
              </a:r>
            </a:p>
          </p:txBody>
        </p:sp>
        <p:sp>
          <p:nvSpPr>
            <p:cNvPr id="29736" name="Rectangle 40">
              <a:extLst>
                <a:ext uri="{FF2B5EF4-FFF2-40B4-BE49-F238E27FC236}">
                  <a16:creationId xmlns:a16="http://schemas.microsoft.com/office/drawing/2014/main" id="{6B99F48B-E085-4F24-91FD-9818E688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4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>
                  <a:solidFill>
                    <a:srgbClr val="F82704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grade</a:t>
              </a:r>
            </a:p>
          </p:txBody>
        </p:sp>
        <p:sp>
          <p:nvSpPr>
            <p:cNvPr id="8207" name="Text Box 41">
              <a:extLst>
                <a:ext uri="{FF2B5EF4-FFF2-40B4-BE49-F238E27FC236}">
                  <a16:creationId xmlns:a16="http://schemas.microsoft.com/office/drawing/2014/main" id="{5B5CCA8A-A9CC-429B-9774-727413970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504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A492786F-1C04-4621-9B12-A72B808F6C5B}"/>
              </a:ext>
            </a:extLst>
          </p:cNvPr>
          <p:cNvSpPr txBox="1">
            <a:spLocks noChangeArrowheads="1"/>
          </p:cNvSpPr>
          <p:nvPr/>
        </p:nvSpPr>
        <p:spPr>
          <a:xfrm>
            <a:off x="1230313" y="869950"/>
            <a:ext cx="731996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Variables and Assignments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1DF83DF0-ABD0-41D2-AE54-F4527CA2E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Variable Declarations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Syntax: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/>
              <a:t>	</a:t>
            </a:r>
            <a:r>
              <a:rPr lang="en-US" altLang="en-US" sz="1800" i="1"/>
              <a:t>Type_Name	Variable_Name1, Variable_Name_2, …;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Example: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i="1"/>
              <a:t>int</a:t>
            </a:r>
            <a:r>
              <a:rPr lang="en-US" altLang="en-US"/>
              <a:t>		count, total;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i="1"/>
              <a:t>double</a:t>
            </a:r>
            <a:r>
              <a:rPr lang="en-US" altLang="en-US"/>
              <a:t> 	price;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/>
              <a:t>All variables must be declared before they are used in the program.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A3B67E-9075-416D-8F1D-7B5D2BFAB69B}"/>
              </a:ext>
            </a:extLst>
          </p:cNvPr>
          <p:cNvSpPr txBox="1">
            <a:spLocks noChangeArrowheads="1"/>
          </p:cNvSpPr>
          <p:nvPr/>
        </p:nvSpPr>
        <p:spPr>
          <a:xfrm>
            <a:off x="1174750" y="87788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Variables and Assignments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BFFF1142-5ADE-4778-85BD-3FAD2AC69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7306" y="1524000"/>
            <a:ext cx="7289800" cy="4876800"/>
          </a:xfrm>
          <a:solidFill>
            <a:srgbClr val="FFFFFF"/>
          </a:solidFill>
          <a:ln w="12700">
            <a:solidFill>
              <a:schemeClr val="accent5"/>
            </a:solidFill>
            <a:miter lim="800000"/>
            <a:headEnd/>
            <a:tailEnd/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#include &lt;iostream&gt;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using namespace std;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int main()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{  int 	</a:t>
            </a:r>
            <a:r>
              <a:rPr lang="en-US" altLang="en-US" sz="1200" dirty="0" err="1">
                <a:latin typeface="Arial" panose="020B0604020202020204" pitchFamily="34" charset="0"/>
              </a:rPr>
              <a:t>number_of_bars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double 	</a:t>
            </a:r>
            <a:r>
              <a:rPr lang="en-US" altLang="en-US" sz="1200" dirty="0" err="1">
                <a:latin typeface="Arial" panose="020B0604020202020204" pitchFamily="34" charset="0"/>
              </a:rPr>
              <a:t>one_weight</a:t>
            </a:r>
            <a:r>
              <a:rPr lang="en-US" altLang="en-US" sz="1200" dirty="0">
                <a:latin typeface="Arial" panose="020B0604020202020204" pitchFamily="34" charset="0"/>
              </a:rPr>
              <a:t>,  </a:t>
            </a:r>
            <a:r>
              <a:rPr lang="en-US" altLang="en-US" sz="1200" dirty="0" err="1">
                <a:latin typeface="Arial" panose="020B0604020202020204" pitchFamily="34" charset="0"/>
              </a:rPr>
              <a:t>total_weight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&lt;&lt; "Enter the number of candy bars in a package\n";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&lt;&lt; "and the weight in ounces of one candy bar.\n";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&lt;&lt; "Then press return.\n";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cin</a:t>
            </a:r>
            <a:r>
              <a:rPr lang="en-US" altLang="en-US" sz="1200" dirty="0">
                <a:latin typeface="Arial" panose="020B0604020202020204" pitchFamily="34" charset="0"/>
              </a:rPr>
              <a:t>&gt;&gt; </a:t>
            </a:r>
            <a:r>
              <a:rPr lang="en-US" altLang="en-US" sz="1200" dirty="0" err="1">
                <a:latin typeface="Arial" panose="020B0604020202020204" pitchFamily="34" charset="0"/>
              </a:rPr>
              <a:t>number_of_bars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cin</a:t>
            </a:r>
            <a:r>
              <a:rPr lang="en-US" altLang="en-US" sz="1200" dirty="0">
                <a:latin typeface="Arial" panose="020B0604020202020204" pitchFamily="34" charset="0"/>
              </a:rPr>
              <a:t>&gt;&gt; </a:t>
            </a:r>
            <a:r>
              <a:rPr lang="en-US" altLang="en-US" sz="1200" dirty="0" err="1">
                <a:latin typeface="Arial" panose="020B0604020202020204" pitchFamily="34" charset="0"/>
              </a:rPr>
              <a:t>one_weight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4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total_weight</a:t>
            </a:r>
            <a:r>
              <a:rPr lang="en-US" altLang="en-US" sz="1200" dirty="0">
                <a:latin typeface="Arial" panose="020B0604020202020204" pitchFamily="34" charset="0"/>
              </a:rPr>
              <a:t> = </a:t>
            </a:r>
            <a:r>
              <a:rPr lang="en-US" altLang="en-US" sz="1200" dirty="0" err="1">
                <a:latin typeface="Arial" panose="020B0604020202020204" pitchFamily="34" charset="0"/>
              </a:rPr>
              <a:t>one_weight</a:t>
            </a:r>
            <a:r>
              <a:rPr lang="en-US" altLang="en-US" sz="1200" dirty="0">
                <a:latin typeface="Arial" panose="020B0604020202020204" pitchFamily="34" charset="0"/>
              </a:rPr>
              <a:t> * </a:t>
            </a:r>
            <a:r>
              <a:rPr lang="en-US" altLang="en-US" sz="1200" dirty="0" err="1">
                <a:latin typeface="Arial" panose="020B0604020202020204" pitchFamily="34" charset="0"/>
              </a:rPr>
              <a:t>number_of_bars</a:t>
            </a:r>
            <a:r>
              <a:rPr lang="en-US" altLang="en-US" sz="1200" dirty="0">
                <a:latin typeface="Arial" panose="020B0604020202020204" pitchFamily="34" charset="0"/>
              </a:rPr>
              <a:t>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lang="en-US" altLang="en-US" sz="1200" dirty="0" err="1">
                <a:latin typeface="Arial" panose="020B0604020202020204" pitchFamily="34" charset="0"/>
              </a:rPr>
              <a:t>cout</a:t>
            </a:r>
            <a:r>
              <a:rPr lang="en-US" altLang="en-US" sz="1200" dirty="0">
                <a:latin typeface="Arial" panose="020B0604020202020204" pitchFamily="34" charset="0"/>
              </a:rPr>
              <a:t>&lt;&lt; "Total weight is " &lt;&lt;</a:t>
            </a:r>
            <a:r>
              <a:rPr lang="en-US" altLang="en-US" sz="1200" dirty="0" err="1">
                <a:latin typeface="Arial" panose="020B0604020202020204" pitchFamily="34" charset="0"/>
              </a:rPr>
              <a:t>total_weight</a:t>
            </a:r>
            <a:r>
              <a:rPr lang="en-US" altLang="en-US" sz="1200" dirty="0">
                <a:latin typeface="Arial" panose="020B0604020202020204" pitchFamily="34" charset="0"/>
              </a:rPr>
              <a:t> &lt;&lt; " ounces.\n";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500" dirty="0">
              <a:latin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  return 0;</a:t>
            </a:r>
          </a:p>
          <a:p>
            <a:pPr eaLnBrk="1" fontAlgn="auto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}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sz="2800" dirty="0"/>
          </a:p>
        </p:txBody>
      </p:sp>
      <p:graphicFrame>
        <p:nvGraphicFramePr>
          <p:cNvPr id="10243" name="Object 1028">
            <a:extLst>
              <a:ext uri="{FF2B5EF4-FFF2-40B4-BE49-F238E27FC236}">
                <a16:creationId xmlns:a16="http://schemas.microsoft.com/office/drawing/2014/main" id="{6653AED4-5DD4-497B-BE05-B5DA2AD67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58902"/>
              </p:ext>
            </p:extLst>
          </p:nvPr>
        </p:nvGraphicFramePr>
        <p:xfrm>
          <a:off x="4572000" y="1676400"/>
          <a:ext cx="390048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Bitmap Image" r:id="rId3" imgW="3685714" imgH="1333333" progId="Paint.Picture">
                  <p:embed/>
                </p:oleObj>
              </mc:Choice>
              <mc:Fallback>
                <p:oleObj name="Bitmap Image" r:id="rId3" imgW="3685714" imgH="1333333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900488" cy="1685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C614079-5BFB-4F33-94BC-150686EE16A8}"/>
              </a:ext>
            </a:extLst>
          </p:cNvPr>
          <p:cNvSpPr txBox="1">
            <a:spLocks noChangeArrowheads="1"/>
          </p:cNvSpPr>
          <p:nvPr/>
        </p:nvSpPr>
        <p:spPr>
          <a:xfrm>
            <a:off x="1292225" y="3810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Variables and Assignments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7D715B5C-3C6E-4EF0-AC2F-2BDAEAD61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90700"/>
            <a:ext cx="3810000" cy="43815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Names: Identifiers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letter or underscore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characters must be 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or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or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CBE89D9-5021-4579-946F-72B2A6B0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2927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sum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956B35E4-3494-4BE1-BDD7-AA6789ED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828800"/>
            <a:ext cx="46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2087DD4C-47F1-4DA3-BBC0-B1E79B08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29273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Big_Bonus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02EED76D-2830-4FCC-8A6B-1A50F01A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362200"/>
            <a:ext cx="463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A74A83B2-5424-4D53-B685-9EE36B81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3X	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081B84D5-E2BB-453C-8022-374B00D3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194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A6B81978-08F1-44FE-A85F-EBAF3E4D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_address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4AFEA326-1FD7-4150-96D3-85F4EF46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46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F7251CF5-971A-4F30-9CC2-6088E2E3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201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%change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D6757FED-0D3B-4AFF-A02F-944BC486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7338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D3229B0A-E90A-459A-8A5F-81359D47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program1.cpp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648FC7A3-1DCE-4E1F-8DFB-0BB340F3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10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7866271C-7DCB-41C1-8F0A-A58EA839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6482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_3X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0EF395B8-675E-4D94-8406-AD712FC9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46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8ED0C1A0-7CB9-449F-848D-CC28DA1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price-1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525EC2D0-ED0C-4261-B77D-16BDB5A2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816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32789" name="Rectangle 21">
            <a:extLst>
              <a:ext uri="{FF2B5EF4-FFF2-40B4-BE49-F238E27FC236}">
                <a16:creationId xmlns:a16="http://schemas.microsoft.com/office/drawing/2014/main" id="{DA0B07B4-5B13-4E10-B4ED-60B36C6C6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292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en-US" sz="2800">
                <a:latin typeface="Arial" panose="020B0604020202020204" pitchFamily="34" charset="0"/>
              </a:rPr>
              <a:t> total5*		</a:t>
            </a:r>
            <a:endParaRPr lang="en-US" altLang="en-US" sz="2800">
              <a:solidFill>
                <a:srgbClr val="F82704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EB0767D8-6082-4F41-A5F8-29FD3A3D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150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82704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A00472B-6E74-4724-999F-E523C67ED768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62388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sz="3600" dirty="0"/>
              <a:t>Variables and Assignments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  <p:bldP spid="32775" grpId="0" autoUpdateAnimBg="0"/>
      <p:bldP spid="32776" grpId="0" autoUpdateAnimBg="0"/>
      <p:bldP spid="32777" grpId="0" autoUpdateAnimBg="0"/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  <p:bldP spid="32783" grpId="0" autoUpdateAnimBg="0"/>
      <p:bldP spid="32784" grpId="0" autoUpdateAnimBg="0"/>
      <p:bldP spid="32785" grpId="0" autoUpdateAnimBg="0"/>
      <p:bldP spid="32786" grpId="0" autoUpdateAnimBg="0"/>
      <p:bldP spid="32787" grpId="0" autoUpdateAnimBg="0"/>
      <p:bldP spid="32788" grpId="0" autoUpdateAnimBg="0"/>
      <p:bldP spid="32789" grpId="0" autoUpdateAnimBg="0"/>
      <p:bldP spid="327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8C088E7-C939-424C-95A8-20194CE78DAD}"/>
              </a:ext>
            </a:extLst>
          </p:cNvPr>
          <p:cNvSpPr txBox="1">
            <a:spLocks noChangeArrowheads="1"/>
          </p:cNvSpPr>
          <p:nvPr/>
        </p:nvSpPr>
        <p:spPr>
          <a:xfrm>
            <a:off x="1174749" y="85883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C2F7F28-92C8-478C-8011-350795BEA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1" y="325437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Variables and Assignments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25684D2-147E-421F-B77A-C71DBE9C4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2539" y="2438400"/>
            <a:ext cx="7704137" cy="3810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Notes on Identifiers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C++ is case sensitive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Average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AVERAGE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average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Use meaningful names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Keywords/reserved words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int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double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8D17399-521F-4A54-92C2-762F0973470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0D947A4-058C-471D-947B-2242DAE96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Variables and Assignments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EA7AA54-44F9-4594-BD0B-3CCA3B12D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Assignment Statements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Syntax: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Variable = </a:t>
            </a:r>
            <a:r>
              <a:rPr lang="en-US" altLang="en-US" i="1" dirty="0"/>
              <a:t>Expression  </a:t>
            </a:r>
            <a:r>
              <a:rPr lang="en-US" altLang="en-US" dirty="0"/>
              <a:t>;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endParaRPr lang="en-US" altLang="en-US" dirty="0"/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dirty="0"/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dirty="0"/>
              <a:t>Examples: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distance = </a:t>
            </a:r>
            <a:r>
              <a:rPr lang="en-US" altLang="en-US" dirty="0" err="1"/>
              <a:t>speed_rate</a:t>
            </a:r>
            <a:r>
              <a:rPr lang="en-US" altLang="en-US" dirty="0"/>
              <a:t> * time;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count = count + 2;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weight = 35;</a:t>
            </a:r>
          </a:p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Symbol" panose="05050102010706020507" pitchFamily="18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BCEC91F-36B7-4C00-9CE7-9B1A27E658D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8F1A7BD-6558-48EE-8034-29BA30718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Variables and Assignments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CEF4756-D7AE-403F-B3CD-01361C4FF0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600" dirty="0"/>
              <a:t>Initializing variables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200" dirty="0"/>
              <a:t>Syntax: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3200" dirty="0"/>
              <a:t>	</a:t>
            </a:r>
            <a:r>
              <a:rPr lang="en-US" altLang="en-US" dirty="0"/>
              <a:t>Type	Variable_Name_1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en-US" dirty="0"/>
              <a:t> Expression_for_value_1,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		Variable_Name_2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en-US" dirty="0"/>
              <a:t> Expression_for_value_2,..;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sz="3200" dirty="0"/>
              <a:t>	</a:t>
            </a:r>
            <a:r>
              <a:rPr lang="en-US" altLang="en-US" dirty="0"/>
              <a:t>Type	Variable_Name_1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n-US" i="1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/>
              <a:t>Expression_for_value_1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en-US" dirty="0"/>
              <a:t>,</a:t>
            </a:r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altLang="en-US" dirty="0"/>
              <a:t>			Variable_Name_2 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n-US" b="1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/>
              <a:t>Expression_for_value_2</a:t>
            </a:r>
            <a:r>
              <a:rPr lang="en-US" altLang="en-US" dirty="0">
                <a:solidFill>
                  <a:srgbClr val="F827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en-US" dirty="0"/>
              <a:t>,..;</a:t>
            </a:r>
            <a:endParaRPr lang="en-US" altLang="en-US" sz="3200" dirty="0"/>
          </a:p>
          <a:p>
            <a:pPr lvl="1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3200" dirty="0"/>
              <a:t>Examples: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/>
              <a:t>int count = 0, max = 555;</a:t>
            </a:r>
          </a:p>
          <a:p>
            <a:pPr lvl="2" eaLnBrk="1" fontAlgn="auto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/>
              <a:t>int   count(0), max(555);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1456</TotalTime>
  <Words>1093</Words>
  <Application>Microsoft Office PowerPoint</Application>
  <PresentationFormat>On-screen Show (4:3)</PresentationFormat>
  <Paragraphs>217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Corbel</vt:lpstr>
      <vt:lpstr>Symbol</vt:lpstr>
      <vt:lpstr>Times New Roman</vt:lpstr>
      <vt:lpstr>Wingdings</vt:lpstr>
      <vt:lpstr>Parallax</vt:lpstr>
      <vt:lpstr>Bitmap Image</vt:lpstr>
      <vt:lpstr>C++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 and Assignments</vt:lpstr>
      <vt:lpstr>Variables and Assignments</vt:lpstr>
      <vt:lpstr>Variables and Assignments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Lab Exercise</vt:lpstr>
      <vt:lpstr>Lab Exercise</vt:lpstr>
      <vt:lpstr>Lab Exercise</vt:lpstr>
      <vt:lpstr>Lab Exercise</vt:lpstr>
      <vt:lpstr>Summary</vt:lpstr>
      <vt:lpstr>PowerPoint Presentation</vt:lpstr>
    </vt:vector>
  </TitlesOfParts>
  <Company>CCIS-KSU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20</cp:revision>
  <cp:lastPrinted>1601-01-01T00:00:00Z</cp:lastPrinted>
  <dcterms:created xsi:type="dcterms:W3CDTF">2004-06-23T12:17:44Z</dcterms:created>
  <dcterms:modified xsi:type="dcterms:W3CDTF">2020-03-25T13:30:57Z</dcterms:modified>
</cp:coreProperties>
</file>